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18288000" cy="10287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4C9420-02B7-47E2-A103-6D70B048C17A}" v="1" dt="2022-06-27T21:02:16.78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38" autoAdjust="0"/>
  </p:normalViewPr>
  <p:slideViewPr>
    <p:cSldViewPr>
      <p:cViewPr varScale="1">
        <p:scale>
          <a:sx n="26" d="100"/>
          <a:sy n="26" d="100"/>
        </p:scale>
        <p:origin x="72" y="3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Abia Ediete" userId="88fdfd61ce9bacec" providerId="LiveId" clId="{FC4C9420-02B7-47E2-A103-6D70B048C17A}"/>
    <pc:docChg chg="undo custSel modSld">
      <pc:chgData name="Mary Abia Ediete" userId="88fdfd61ce9bacec" providerId="LiveId" clId="{FC4C9420-02B7-47E2-A103-6D70B048C17A}" dt="2022-06-27T21:49:46.605" v="737" actId="20577"/>
      <pc:docMkLst>
        <pc:docMk/>
      </pc:docMkLst>
      <pc:sldChg chg="addSp delSp modSp mod">
        <pc:chgData name="Mary Abia Ediete" userId="88fdfd61ce9bacec" providerId="LiveId" clId="{FC4C9420-02B7-47E2-A103-6D70B048C17A}" dt="2022-06-27T21:01:47.799" v="97" actId="1076"/>
        <pc:sldMkLst>
          <pc:docMk/>
          <pc:sldMk cId="0" sldId="258"/>
        </pc:sldMkLst>
        <pc:spChg chg="mod">
          <ac:chgData name="Mary Abia Ediete" userId="88fdfd61ce9bacec" providerId="LiveId" clId="{FC4C9420-02B7-47E2-A103-6D70B048C17A}" dt="2022-06-27T21:01:08.172" v="70" actId="1076"/>
          <ac:spMkLst>
            <pc:docMk/>
            <pc:sldMk cId="0" sldId="258"/>
            <ac:spMk id="2" creationId="{00000000-0000-0000-0000-000000000000}"/>
          </ac:spMkLst>
        </pc:spChg>
        <pc:spChg chg="del mod">
          <ac:chgData name="Mary Abia Ediete" userId="88fdfd61ce9bacec" providerId="LiveId" clId="{FC4C9420-02B7-47E2-A103-6D70B048C17A}" dt="2022-06-27T21:01:14.924" v="71" actId="478"/>
          <ac:spMkLst>
            <pc:docMk/>
            <pc:sldMk cId="0" sldId="258"/>
            <ac:spMk id="3" creationId="{00000000-0000-0000-0000-000000000000}"/>
          </ac:spMkLst>
        </pc:spChg>
        <pc:spChg chg="add mod">
          <ac:chgData name="Mary Abia Ediete" userId="88fdfd61ce9bacec" providerId="LiveId" clId="{FC4C9420-02B7-47E2-A103-6D70B048C17A}" dt="2022-06-27T21:01:47.799" v="97" actId="1076"/>
          <ac:spMkLst>
            <pc:docMk/>
            <pc:sldMk cId="0" sldId="258"/>
            <ac:spMk id="6" creationId="{3B0D8CBA-6607-6292-ECEB-86BC002D5A6E}"/>
          </ac:spMkLst>
        </pc:spChg>
      </pc:sldChg>
      <pc:sldChg chg="modNotesTx">
        <pc:chgData name="Mary Abia Ediete" userId="88fdfd61ce9bacec" providerId="LiveId" clId="{FC4C9420-02B7-47E2-A103-6D70B048C17A}" dt="2022-06-27T21:20:07.852" v="258" actId="20577"/>
        <pc:sldMkLst>
          <pc:docMk/>
          <pc:sldMk cId="0" sldId="259"/>
        </pc:sldMkLst>
      </pc:sldChg>
      <pc:sldChg chg="addSp delSp modSp mod modNotesTx">
        <pc:chgData name="Mary Abia Ediete" userId="88fdfd61ce9bacec" providerId="LiveId" clId="{FC4C9420-02B7-47E2-A103-6D70B048C17A}" dt="2022-06-27T21:49:46.605" v="737" actId="20577"/>
        <pc:sldMkLst>
          <pc:docMk/>
          <pc:sldMk cId="0" sldId="261"/>
        </pc:sldMkLst>
        <pc:spChg chg="add mod">
          <ac:chgData name="Mary Abia Ediete" userId="88fdfd61ce9bacec" providerId="LiveId" clId="{FC4C9420-02B7-47E2-A103-6D70B048C17A}" dt="2022-06-27T21:02:47.947" v="104" actId="208"/>
          <ac:spMkLst>
            <pc:docMk/>
            <pc:sldMk cId="0" sldId="261"/>
            <ac:spMk id="11" creationId="{D2292360-6B66-80A2-A9AC-6D10492358E4}"/>
          </ac:spMkLst>
        </pc:spChg>
        <pc:graphicFrameChg chg="add del modGraphic">
          <ac:chgData name="Mary Abia Ediete" userId="88fdfd61ce9bacec" providerId="LiveId" clId="{FC4C9420-02B7-47E2-A103-6D70B048C17A}" dt="2022-06-27T21:26:36.546" v="268" actId="478"/>
          <ac:graphicFrameMkLst>
            <pc:docMk/>
            <pc:sldMk cId="0" sldId="261"/>
            <ac:graphicFrameMk id="12" creationId="{79325EA9-361A-0524-B3A9-343E6C610679}"/>
          </ac:graphicFrameMkLst>
        </pc:graphicFrameChg>
      </pc:sldChg>
      <pc:sldChg chg="modSp mod">
        <pc:chgData name="Mary Abia Ediete" userId="88fdfd61ce9bacec" providerId="LiveId" clId="{FC4C9420-02B7-47E2-A103-6D70B048C17A}" dt="2022-06-27T21:04:18.489" v="174" actId="122"/>
        <pc:sldMkLst>
          <pc:docMk/>
          <pc:sldMk cId="0" sldId="262"/>
        </pc:sldMkLst>
        <pc:spChg chg="mod">
          <ac:chgData name="Mary Abia Ediete" userId="88fdfd61ce9bacec" providerId="LiveId" clId="{FC4C9420-02B7-47E2-A103-6D70B048C17A}" dt="2022-06-27T21:04:18.489" v="174" actId="122"/>
          <ac:spMkLst>
            <pc:docMk/>
            <pc:sldMk cId="0" sldId="262"/>
            <ac:spMk id="3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432FA27D-D69F-4AB2-9F92-E113F50859ED}" type="datetimeFigureOut">
              <a:rPr lang="en-NG" smtClean="0"/>
              <a:t>27/06/2022</a:t>
            </a:fld>
            <a:endParaRPr lang="en-NG"/>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0189E10B-8599-4FD9-AB35-769C6F1C74FE}" type="slidenum">
              <a:rPr lang="en-NG" smtClean="0"/>
              <a:t>‹#›</a:t>
            </a:fld>
            <a:endParaRPr lang="en-NG"/>
          </a:p>
        </p:txBody>
      </p:sp>
    </p:spTree>
    <p:extLst>
      <p:ext uri="{BB962C8B-B14F-4D97-AF65-F5344CB8AC3E}">
        <p14:creationId xmlns:p14="http://schemas.microsoft.com/office/powerpoint/2010/main" val="102147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800" u="none" strike="noStrike" dirty="0">
                <a:solidFill>
                  <a:srgbClr val="000000"/>
                </a:solidFill>
                <a:effectLst/>
                <a:latin typeface="Times New Roman" panose="02020603050405020304" pitchFamily="18" charset="0"/>
                <a:ea typeface="Roboto Light" panose="02000000000000000000" pitchFamily="2" charset="0"/>
              </a:rPr>
              <a:t>The COVID-19 pandemic slowed Togo's GDP by 1.8% in 2020; nevertheless, the economy rebounded to 5.3% in 2021, thanks to improvements in the services sector (Overview,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sz="1800" u="none" strike="noStrike" dirty="0">
              <a:solidFill>
                <a:srgbClr val="000000"/>
              </a:solidFill>
              <a:effectLst/>
              <a:latin typeface="Times New Roman" panose="02020603050405020304" pitchFamily="18"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rPr>
              <a:t>According to (</a:t>
            </a:r>
            <a:r>
              <a:rPr lang="en-GB" sz="1800" i="1" dirty="0">
                <a:effectLst/>
                <a:latin typeface="Times New Roman" panose="02020603050405020304" pitchFamily="18" charset="0"/>
              </a:rPr>
              <a:t>Togo GDP | 1960-2018 Data | 2019-2020 Forecast | Calendar | Historical | News</a:t>
            </a:r>
            <a:r>
              <a:rPr lang="en-GB" sz="1800" dirty="0">
                <a:effectLst/>
                <a:latin typeface="Times New Roman" panose="02020603050405020304" pitchFamily="18" charset="0"/>
              </a:rPr>
              <a:t>, n.d.)</a:t>
            </a:r>
            <a:r>
              <a:rPr lang="en-GB" sz="1800" u="none" strike="noStrike" dirty="0">
                <a:effectLst/>
                <a:latin typeface="Arial" panose="020B0604020202020204" pitchFamily="34" charset="0"/>
              </a:rPr>
              <a:t>, </a:t>
            </a:r>
            <a:r>
              <a:rPr lang="en-GB" sz="1800" u="none" strike="noStrike" dirty="0">
                <a:effectLst/>
                <a:latin typeface="Arial" panose="020B0604020202020204" pitchFamily="34" charset="0"/>
                <a:ea typeface="Arial" panose="020B0604020202020204" pitchFamily="34" charset="0"/>
              </a:rPr>
              <a:t>Togo's GDP was 1.49 billion in 2000; in just six years, it rose to 2.28 billion in 2005 and 3.43 billion in 2010. It went grown even further in 2015 and 2020, reaching $4.18 billion and $7.57 billion, respectively. The growth rates from 2017 to 2022 are as follows: 4.35%, 4.97%, 5.46%, 1.76%, 5.1%, and 5.6%. The GDP has significantly increased over time.</a:t>
            </a:r>
            <a:endParaRPr lang="en-NG" sz="1800" u="none" strike="noStrike" dirty="0">
              <a:effectLst/>
              <a:latin typeface="Arial" panose="020B0604020202020204" pitchFamily="34" charset="0"/>
              <a:ea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0189E10B-8599-4FD9-AB35-769C6F1C74FE}" type="slidenum">
              <a:rPr lang="en-NG" smtClean="0"/>
              <a:t>4</a:t>
            </a:fld>
            <a:endParaRPr lang="en-NG"/>
          </a:p>
        </p:txBody>
      </p:sp>
    </p:spTree>
    <p:extLst>
      <p:ext uri="{BB962C8B-B14F-4D97-AF65-F5344CB8AC3E}">
        <p14:creationId xmlns:p14="http://schemas.microsoft.com/office/powerpoint/2010/main" val="2624618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Triple exponential smoothing is used, Although the forecasted population is the most likely scenario, it is statistically possible for them to fall anywhere between the 95 percent lower bound and 95 percent upper bound. We will also receive the predicted values from the program:</a:t>
            </a:r>
          </a:p>
          <a:p>
            <a:endParaRPr lang="en-GB" dirty="0"/>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T: 11 (2023)</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Forecast: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8.90734909628218</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95% Lower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8.8915551675496</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95% Upper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8.92314302501476</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T: 12 (2024)</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Forecast: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9.11626924487799</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Lower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9.08911457584476</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Upper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9.14342391391122</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T: 13 (2025)</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Forecast: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9.3251893934738</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Lower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9.28234999866404</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Upper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9.36802878828356</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T: 14 (2026)</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Forecast: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9.53410954206961</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Lower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9.47257154397377</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Upper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9.36802878828356</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T: 15 (2027)</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Forecast: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9.74302969066542</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95% Lower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9.66034671557995</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Upper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9.82571266575088</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T: 16 (2028)</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Forecast: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9.95194983926123</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Lower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9.84598840685097</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Upper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10.0579112716715</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T: 17 (2029)</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Forecast: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10.160869987857</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Lower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10.0297023793909</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Upper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10.2920375963232</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T: 18 (2030)</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Forecast: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10.3697901364529</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95% Lower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10.2116389829362</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Upper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10.5279412899695</a:t>
            </a:r>
            <a:endParaRPr lang="en-GB" sz="1800" dirty="0">
              <a:solidFill>
                <a:srgbClr val="000000"/>
              </a:solidFill>
              <a:effectLst/>
              <a:latin typeface="Verdana" panose="020B060403050404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sz="1800" dirty="0">
              <a:solidFill>
                <a:srgbClr val="000000"/>
              </a:solidFill>
              <a:effectLst/>
              <a:latin typeface="Verdana" panose="020B060403050404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T: 19 (2031)</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Forecast: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10.5787102850487</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Lower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10.3919154065458</a:t>
            </a:r>
            <a:endParaRPr lang="en-GB" sz="1800" dirty="0">
              <a:solidFill>
                <a:srgbClr val="000000"/>
              </a:solidFill>
              <a:effectLst/>
              <a:latin typeface="Verdana" panose="020B060403050404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Upper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10.7655051635516</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sz="1800" dirty="0">
              <a:solidFill>
                <a:srgbClr val="000000"/>
              </a:solidFill>
              <a:effectLst/>
              <a:latin typeface="Verdana" panose="020B060403050404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T: 20 (2032)</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Forecast: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10.7876304336445</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Lower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10.5706269238289</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800" b="1" dirty="0">
                <a:effectLst/>
                <a:latin typeface="Calibri" panose="020F0502020204030204" pitchFamily="34" charset="0"/>
                <a:ea typeface="Calibri" panose="020F0502020204030204" pitchFamily="34" charset="0"/>
                <a:cs typeface="Arial" panose="020B0604020202020204" pitchFamily="34" charset="0"/>
              </a:rPr>
              <a:t>95% Upper Bound: </a:t>
            </a:r>
            <a:r>
              <a:rPr lang="en-NG" sz="1800" dirty="0">
                <a:solidFill>
                  <a:srgbClr val="000000"/>
                </a:solidFill>
                <a:effectLst/>
                <a:latin typeface="Verdana" panose="020B0604030504040204" pitchFamily="34" charset="0"/>
                <a:ea typeface="Calibri" panose="020F0502020204030204" pitchFamily="34" charset="0"/>
                <a:cs typeface="Arial" panose="020B0604020202020204" pitchFamily="34" charset="0"/>
              </a:rPr>
              <a:t>11.00463394346</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NG"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189E10B-8599-4FD9-AB35-769C6F1C74FE}" type="slidenum">
              <a:rPr lang="en-NG" smtClean="0"/>
              <a:t>6</a:t>
            </a:fld>
            <a:endParaRPr lang="en-NG"/>
          </a:p>
        </p:txBody>
      </p:sp>
    </p:spTree>
    <p:extLst>
      <p:ext uri="{BB962C8B-B14F-4D97-AF65-F5344CB8AC3E}">
        <p14:creationId xmlns:p14="http://schemas.microsoft.com/office/powerpoint/2010/main" val="1475685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0189E10B-8599-4FD9-AB35-769C6F1C74FE}" type="slidenum">
              <a:rPr lang="en-NG" smtClean="0"/>
              <a:t>7</a:t>
            </a:fld>
            <a:endParaRPr lang="en-NG"/>
          </a:p>
        </p:txBody>
      </p:sp>
    </p:spTree>
    <p:extLst>
      <p:ext uri="{BB962C8B-B14F-4D97-AF65-F5344CB8AC3E}">
        <p14:creationId xmlns:p14="http://schemas.microsoft.com/office/powerpoint/2010/main" val="296475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6C22F"/>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5121184" y="1142548"/>
            <a:ext cx="7949496" cy="7933883"/>
          </a:xfrm>
          <a:prstGeom prst="rect">
            <a:avLst/>
          </a:prstGeom>
        </p:spPr>
      </p:pic>
      <p:sp>
        <p:nvSpPr>
          <p:cNvPr id="2" name="Holder 2"/>
          <p:cNvSpPr>
            <a:spLocks noGrp="1"/>
          </p:cNvSpPr>
          <p:nvPr>
            <p:ph type="title"/>
          </p:nvPr>
        </p:nvSpPr>
        <p:spPr/>
        <p:txBody>
          <a:bodyPr lIns="0" tIns="0" rIns="0" bIns="0"/>
          <a:lstStyle>
            <a:lvl1pPr>
              <a:defRPr sz="6000" b="1"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656944" y="4668932"/>
            <a:ext cx="4974111" cy="939800"/>
          </a:xfrm>
          <a:prstGeom prst="rect">
            <a:avLst/>
          </a:prstGeom>
        </p:spPr>
        <p:txBody>
          <a:bodyPr wrap="square" lIns="0" tIns="0" rIns="0" bIns="0">
            <a:spAutoFit/>
          </a:bodyPr>
          <a:lstStyle>
            <a:lvl1pPr>
              <a:defRPr sz="6000" b="1" i="0">
                <a:solidFill>
                  <a:schemeClr val="tx1"/>
                </a:solidFill>
                <a:latin typeface="Tahoma"/>
                <a:cs typeface="Tahoma"/>
              </a:defRPr>
            </a:lvl1pPr>
          </a:lstStyle>
          <a:p>
            <a:endParaRPr/>
          </a:p>
        </p:txBody>
      </p:sp>
      <p:sp>
        <p:nvSpPr>
          <p:cNvPr id="3" name="Holder 3"/>
          <p:cNvSpPr>
            <a:spLocks noGrp="1"/>
          </p:cNvSpPr>
          <p:nvPr>
            <p:ph type="body" idx="1"/>
          </p:nvPr>
        </p:nvSpPr>
        <p:spPr>
          <a:xfrm>
            <a:off x="1016000" y="4220839"/>
            <a:ext cx="16256000" cy="53130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6/27/2022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www.statista.com/statistics/528816/total-" TargetMode="External"/><Relationship Id="rId4" Type="http://schemas.openxmlformats.org/officeDocument/2006/relationships/hyperlink" Target="http://www.britannica.com/place/Tog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231238" y="3658677"/>
            <a:ext cx="1275715" cy="1484630"/>
          </a:xfrm>
          <a:custGeom>
            <a:avLst/>
            <a:gdLst/>
            <a:ahLst/>
            <a:cxnLst/>
            <a:rect l="l" t="t" r="r" b="b"/>
            <a:pathLst>
              <a:path w="1275715" h="1484629">
                <a:moveTo>
                  <a:pt x="0" y="1484017"/>
                </a:moveTo>
                <a:lnTo>
                  <a:pt x="2151" y="738607"/>
                </a:lnTo>
                <a:lnTo>
                  <a:pt x="1275133" y="0"/>
                </a:lnTo>
                <a:lnTo>
                  <a:pt x="1274912" y="83885"/>
                </a:lnTo>
                <a:lnTo>
                  <a:pt x="53593" y="791042"/>
                </a:lnTo>
                <a:lnTo>
                  <a:pt x="53593" y="887898"/>
                </a:lnTo>
                <a:lnTo>
                  <a:pt x="1274664" y="175343"/>
                </a:lnTo>
                <a:lnTo>
                  <a:pt x="1274443" y="251875"/>
                </a:lnTo>
                <a:lnTo>
                  <a:pt x="53593" y="958674"/>
                </a:lnTo>
                <a:lnTo>
                  <a:pt x="53593" y="1055558"/>
                </a:lnTo>
                <a:lnTo>
                  <a:pt x="1274195" y="343223"/>
                </a:lnTo>
                <a:lnTo>
                  <a:pt x="1273947" y="419783"/>
                </a:lnTo>
                <a:lnTo>
                  <a:pt x="53593" y="1126362"/>
                </a:lnTo>
                <a:lnTo>
                  <a:pt x="53593" y="1223246"/>
                </a:lnTo>
                <a:lnTo>
                  <a:pt x="1273699" y="511241"/>
                </a:lnTo>
                <a:lnTo>
                  <a:pt x="1273505" y="587718"/>
                </a:lnTo>
                <a:lnTo>
                  <a:pt x="53593" y="1293995"/>
                </a:lnTo>
                <a:lnTo>
                  <a:pt x="53593" y="1390878"/>
                </a:lnTo>
                <a:lnTo>
                  <a:pt x="1273257" y="679122"/>
                </a:lnTo>
                <a:lnTo>
                  <a:pt x="1273037" y="745409"/>
                </a:lnTo>
                <a:lnTo>
                  <a:pt x="0" y="1484017"/>
                </a:lnTo>
                <a:close/>
              </a:path>
            </a:pathLst>
          </a:custGeom>
          <a:solidFill>
            <a:srgbClr val="E6C22F"/>
          </a:solidFill>
        </p:spPr>
        <p:txBody>
          <a:bodyPr wrap="square" lIns="0" tIns="0" rIns="0" bIns="0" rtlCol="0"/>
          <a:lstStyle/>
          <a:p>
            <a:endParaRPr/>
          </a:p>
        </p:txBody>
      </p:sp>
      <p:sp>
        <p:nvSpPr>
          <p:cNvPr id="3" name="object 3"/>
          <p:cNvSpPr/>
          <p:nvPr/>
        </p:nvSpPr>
        <p:spPr>
          <a:xfrm>
            <a:off x="7784896" y="2837674"/>
            <a:ext cx="2639060" cy="2305050"/>
          </a:xfrm>
          <a:custGeom>
            <a:avLst/>
            <a:gdLst/>
            <a:ahLst/>
            <a:cxnLst/>
            <a:rect l="l" t="t" r="r" b="b"/>
            <a:pathLst>
              <a:path w="2639059" h="2305050">
                <a:moveTo>
                  <a:pt x="1283462" y="1559610"/>
                </a:moveTo>
                <a:lnTo>
                  <a:pt x="2095" y="821004"/>
                </a:lnTo>
                <a:lnTo>
                  <a:pt x="1892" y="898232"/>
                </a:lnTo>
                <a:lnTo>
                  <a:pt x="1234744" y="1612049"/>
                </a:lnTo>
                <a:lnTo>
                  <a:pt x="1234744" y="1708912"/>
                </a:lnTo>
                <a:lnTo>
                  <a:pt x="1600" y="989304"/>
                </a:lnTo>
                <a:lnTo>
                  <a:pt x="1397" y="1065618"/>
                </a:lnTo>
                <a:lnTo>
                  <a:pt x="1234744" y="1779689"/>
                </a:lnTo>
                <a:lnTo>
                  <a:pt x="1234744" y="1876564"/>
                </a:lnTo>
                <a:lnTo>
                  <a:pt x="1155" y="1156665"/>
                </a:lnTo>
                <a:lnTo>
                  <a:pt x="927" y="1233030"/>
                </a:lnTo>
                <a:lnTo>
                  <a:pt x="1234744" y="1947367"/>
                </a:lnTo>
                <a:lnTo>
                  <a:pt x="1234744" y="2044255"/>
                </a:lnTo>
                <a:lnTo>
                  <a:pt x="685" y="1324102"/>
                </a:lnTo>
                <a:lnTo>
                  <a:pt x="469" y="1400378"/>
                </a:lnTo>
                <a:lnTo>
                  <a:pt x="1234744" y="2115007"/>
                </a:lnTo>
                <a:lnTo>
                  <a:pt x="1234744" y="2211882"/>
                </a:lnTo>
                <a:lnTo>
                  <a:pt x="190" y="1491449"/>
                </a:lnTo>
                <a:lnTo>
                  <a:pt x="0" y="1566418"/>
                </a:lnTo>
                <a:lnTo>
                  <a:pt x="1281328" y="2305024"/>
                </a:lnTo>
                <a:lnTo>
                  <a:pt x="1283462" y="1559610"/>
                </a:lnTo>
                <a:close/>
              </a:path>
              <a:path w="2639059" h="2305050">
                <a:moveTo>
                  <a:pt x="2638971" y="738606"/>
                </a:moveTo>
                <a:lnTo>
                  <a:pt x="1357630" y="0"/>
                </a:lnTo>
                <a:lnTo>
                  <a:pt x="84620" y="738632"/>
                </a:lnTo>
                <a:lnTo>
                  <a:pt x="1365961" y="1477251"/>
                </a:lnTo>
                <a:lnTo>
                  <a:pt x="2638971" y="738606"/>
                </a:lnTo>
                <a:close/>
              </a:path>
            </a:pathLst>
          </a:custGeom>
          <a:solidFill>
            <a:srgbClr val="E6C22F"/>
          </a:solidFill>
        </p:spPr>
        <p:txBody>
          <a:bodyPr wrap="square" lIns="0" tIns="0" rIns="0" bIns="0" rtlCol="0"/>
          <a:lstStyle/>
          <a:p>
            <a:endParaRPr/>
          </a:p>
        </p:txBody>
      </p:sp>
      <p:sp>
        <p:nvSpPr>
          <p:cNvPr id="4" name="object 4"/>
          <p:cNvSpPr txBox="1"/>
          <p:nvPr/>
        </p:nvSpPr>
        <p:spPr>
          <a:xfrm>
            <a:off x="6118963" y="5789530"/>
            <a:ext cx="6050280" cy="878840"/>
          </a:xfrm>
          <a:prstGeom prst="rect">
            <a:avLst/>
          </a:prstGeom>
        </p:spPr>
        <p:txBody>
          <a:bodyPr vert="horz" wrap="square" lIns="0" tIns="12700" rIns="0" bIns="0" rtlCol="0">
            <a:spAutoFit/>
          </a:bodyPr>
          <a:lstStyle/>
          <a:p>
            <a:pPr marL="12700">
              <a:lnSpc>
                <a:spcPct val="100000"/>
              </a:lnSpc>
              <a:spcBef>
                <a:spcPts val="100"/>
              </a:spcBef>
            </a:pPr>
            <a:r>
              <a:rPr sz="5600" b="1" spc="114" dirty="0">
                <a:latin typeface="Tahoma"/>
                <a:cs typeface="Tahoma"/>
              </a:rPr>
              <a:t>FINAL</a:t>
            </a:r>
            <a:r>
              <a:rPr sz="5600" b="1" spc="25" dirty="0">
                <a:latin typeface="Tahoma"/>
                <a:cs typeface="Tahoma"/>
              </a:rPr>
              <a:t> </a:t>
            </a:r>
            <a:r>
              <a:rPr sz="5600" b="1" spc="325" dirty="0">
                <a:latin typeface="Tahoma"/>
                <a:cs typeface="Tahoma"/>
              </a:rPr>
              <a:t>PROJECT</a:t>
            </a:r>
            <a:endParaRPr sz="5600">
              <a:latin typeface="Tahoma"/>
              <a:cs typeface="Tahoma"/>
            </a:endParaRPr>
          </a:p>
        </p:txBody>
      </p:sp>
      <p:sp>
        <p:nvSpPr>
          <p:cNvPr id="5" name="object 5"/>
          <p:cNvSpPr txBox="1"/>
          <p:nvPr/>
        </p:nvSpPr>
        <p:spPr>
          <a:xfrm>
            <a:off x="7783214" y="6836186"/>
            <a:ext cx="2721610" cy="1511300"/>
          </a:xfrm>
          <a:prstGeom prst="rect">
            <a:avLst/>
          </a:prstGeom>
        </p:spPr>
        <p:txBody>
          <a:bodyPr vert="horz" wrap="square" lIns="0" tIns="12700" rIns="0" bIns="0" rtlCol="0">
            <a:spAutoFit/>
          </a:bodyPr>
          <a:lstStyle/>
          <a:p>
            <a:pPr marL="366395" marR="358775" algn="ctr">
              <a:lnSpc>
                <a:spcPct val="116100"/>
              </a:lnSpc>
              <a:spcBef>
                <a:spcPts val="100"/>
              </a:spcBef>
            </a:pPr>
            <a:r>
              <a:rPr sz="2800" spc="130" dirty="0">
                <a:latin typeface="Tahoma"/>
                <a:cs typeface="Tahoma"/>
              </a:rPr>
              <a:t>P</a:t>
            </a:r>
            <a:r>
              <a:rPr sz="2800" spc="10" dirty="0">
                <a:latin typeface="Tahoma"/>
                <a:cs typeface="Tahoma"/>
              </a:rPr>
              <a:t>r</a:t>
            </a:r>
            <a:r>
              <a:rPr sz="2800" spc="-5" dirty="0">
                <a:latin typeface="Tahoma"/>
                <a:cs typeface="Tahoma"/>
              </a:rPr>
              <a:t>e</a:t>
            </a:r>
            <a:r>
              <a:rPr sz="2800" spc="-45" dirty="0">
                <a:latin typeface="Tahoma"/>
                <a:cs typeface="Tahoma"/>
              </a:rPr>
              <a:t>s</a:t>
            </a:r>
            <a:r>
              <a:rPr sz="2800" spc="-5" dirty="0">
                <a:latin typeface="Tahoma"/>
                <a:cs typeface="Tahoma"/>
              </a:rPr>
              <a:t>en</a:t>
            </a:r>
            <a:r>
              <a:rPr sz="2800" spc="65" dirty="0">
                <a:latin typeface="Tahoma"/>
                <a:cs typeface="Tahoma"/>
              </a:rPr>
              <a:t>t</a:t>
            </a:r>
            <a:r>
              <a:rPr sz="2800" spc="-85" dirty="0">
                <a:latin typeface="Tahoma"/>
                <a:cs typeface="Tahoma"/>
              </a:rPr>
              <a:t>a</a:t>
            </a:r>
            <a:r>
              <a:rPr sz="2800" spc="65" dirty="0">
                <a:latin typeface="Tahoma"/>
                <a:cs typeface="Tahoma"/>
              </a:rPr>
              <a:t>t</a:t>
            </a:r>
            <a:r>
              <a:rPr sz="2800" spc="30" dirty="0">
                <a:latin typeface="Tahoma"/>
                <a:cs typeface="Tahoma"/>
              </a:rPr>
              <a:t>i</a:t>
            </a:r>
            <a:r>
              <a:rPr sz="2800" spc="60" dirty="0">
                <a:latin typeface="Tahoma"/>
                <a:cs typeface="Tahoma"/>
              </a:rPr>
              <a:t>o</a:t>
            </a:r>
            <a:r>
              <a:rPr sz="2800" dirty="0">
                <a:latin typeface="Tahoma"/>
                <a:cs typeface="Tahoma"/>
              </a:rPr>
              <a:t>n  </a:t>
            </a:r>
            <a:r>
              <a:rPr sz="2800" spc="30" dirty="0">
                <a:latin typeface="Tahoma"/>
                <a:cs typeface="Tahoma"/>
              </a:rPr>
              <a:t>by</a:t>
            </a:r>
            <a:endParaRPr sz="2800">
              <a:latin typeface="Tahoma"/>
              <a:cs typeface="Tahoma"/>
            </a:endParaRPr>
          </a:p>
          <a:p>
            <a:pPr algn="ctr">
              <a:lnSpc>
                <a:spcPct val="100000"/>
              </a:lnSpc>
              <a:spcBef>
                <a:spcPts val="540"/>
              </a:spcBef>
            </a:pPr>
            <a:r>
              <a:rPr sz="2800" spc="100" dirty="0">
                <a:latin typeface="Tahoma"/>
                <a:cs typeface="Tahoma"/>
              </a:rPr>
              <a:t>Mary</a:t>
            </a:r>
            <a:r>
              <a:rPr sz="2800" spc="-195" dirty="0">
                <a:latin typeface="Tahoma"/>
                <a:cs typeface="Tahoma"/>
              </a:rPr>
              <a:t> </a:t>
            </a:r>
            <a:r>
              <a:rPr sz="2800" spc="45" dirty="0">
                <a:latin typeface="Tahoma"/>
                <a:cs typeface="Tahoma"/>
              </a:rPr>
              <a:t>Abia</a:t>
            </a:r>
            <a:r>
              <a:rPr sz="2800" spc="-190" dirty="0">
                <a:latin typeface="Tahoma"/>
                <a:cs typeface="Tahoma"/>
              </a:rPr>
              <a:t> </a:t>
            </a:r>
            <a:r>
              <a:rPr sz="2800" spc="25" dirty="0">
                <a:latin typeface="Tahoma"/>
                <a:cs typeface="Tahoma"/>
              </a:rPr>
              <a:t>Ediete</a:t>
            </a:r>
            <a:endParaRPr sz="2800">
              <a:latin typeface="Tahoma"/>
              <a:cs typeface="Tahoma"/>
            </a:endParaRPr>
          </a:p>
        </p:txBody>
      </p:sp>
      <p:grpSp>
        <p:nvGrpSpPr>
          <p:cNvPr id="6" name="object 6"/>
          <p:cNvGrpSpPr/>
          <p:nvPr/>
        </p:nvGrpSpPr>
        <p:grpSpPr>
          <a:xfrm>
            <a:off x="13658708" y="0"/>
            <a:ext cx="4629150" cy="4170045"/>
            <a:chOff x="13658708" y="0"/>
            <a:chExt cx="4629150" cy="4170045"/>
          </a:xfrm>
        </p:grpSpPr>
        <p:sp>
          <p:nvSpPr>
            <p:cNvPr id="7" name="object 7"/>
            <p:cNvSpPr/>
            <p:nvPr/>
          </p:nvSpPr>
          <p:spPr>
            <a:xfrm>
              <a:off x="13658698" y="0"/>
              <a:ext cx="2783840" cy="4168140"/>
            </a:xfrm>
            <a:custGeom>
              <a:avLst/>
              <a:gdLst/>
              <a:ahLst/>
              <a:cxnLst/>
              <a:rect l="l" t="t" r="r" b="b"/>
              <a:pathLst>
                <a:path w="2783840" h="4168140">
                  <a:moveTo>
                    <a:pt x="2783471" y="1880349"/>
                  </a:moveTo>
                  <a:lnTo>
                    <a:pt x="1576793" y="0"/>
                  </a:lnTo>
                  <a:lnTo>
                    <a:pt x="553504" y="0"/>
                  </a:lnTo>
                  <a:lnTo>
                    <a:pt x="1258150" y="1051115"/>
                  </a:lnTo>
                  <a:lnTo>
                    <a:pt x="0" y="2672486"/>
                  </a:lnTo>
                  <a:lnTo>
                    <a:pt x="0" y="2693644"/>
                  </a:lnTo>
                  <a:lnTo>
                    <a:pt x="463511" y="4168089"/>
                  </a:lnTo>
                  <a:lnTo>
                    <a:pt x="485000" y="4168089"/>
                  </a:lnTo>
                  <a:lnTo>
                    <a:pt x="514604" y="4168089"/>
                  </a:lnTo>
                  <a:lnTo>
                    <a:pt x="2063242" y="3426015"/>
                  </a:lnTo>
                  <a:lnTo>
                    <a:pt x="1975662" y="2947632"/>
                  </a:lnTo>
                  <a:lnTo>
                    <a:pt x="2783471" y="1880349"/>
                  </a:lnTo>
                  <a:close/>
                </a:path>
              </a:pathLst>
            </a:custGeom>
            <a:solidFill>
              <a:srgbClr val="E6C22F"/>
            </a:solidFill>
          </p:spPr>
          <p:txBody>
            <a:bodyPr wrap="square" lIns="0" tIns="0" rIns="0" bIns="0" rtlCol="0"/>
            <a:lstStyle/>
            <a:p>
              <a:endParaRPr/>
            </a:p>
          </p:txBody>
        </p:sp>
        <p:sp>
          <p:nvSpPr>
            <p:cNvPr id="8" name="object 8"/>
            <p:cNvSpPr/>
            <p:nvPr/>
          </p:nvSpPr>
          <p:spPr>
            <a:xfrm>
              <a:off x="13658708" y="1051104"/>
              <a:ext cx="1943100" cy="3117215"/>
            </a:xfrm>
            <a:custGeom>
              <a:avLst/>
              <a:gdLst/>
              <a:ahLst/>
              <a:cxnLst/>
              <a:rect l="l" t="t" r="r" b="b"/>
              <a:pathLst>
                <a:path w="1943100" h="3117215">
                  <a:moveTo>
                    <a:pt x="1258143" y="0"/>
                  </a:moveTo>
                  <a:lnTo>
                    <a:pt x="1942581" y="1020954"/>
                  </a:lnTo>
                  <a:lnTo>
                    <a:pt x="484989" y="3116976"/>
                  </a:lnTo>
                  <a:lnTo>
                    <a:pt x="463503" y="3116976"/>
                  </a:lnTo>
                  <a:lnTo>
                    <a:pt x="0" y="1642532"/>
                  </a:lnTo>
                  <a:lnTo>
                    <a:pt x="0" y="1621370"/>
                  </a:lnTo>
                  <a:lnTo>
                    <a:pt x="1258143" y="0"/>
                  </a:lnTo>
                  <a:close/>
                </a:path>
              </a:pathLst>
            </a:custGeom>
            <a:solidFill>
              <a:srgbClr val="000000"/>
            </a:solidFill>
          </p:spPr>
          <p:txBody>
            <a:bodyPr wrap="square" lIns="0" tIns="0" rIns="0" bIns="0" rtlCol="0"/>
            <a:lstStyle/>
            <a:p>
              <a:endParaRPr/>
            </a:p>
          </p:txBody>
        </p:sp>
        <p:sp>
          <p:nvSpPr>
            <p:cNvPr id="9" name="object 9"/>
            <p:cNvSpPr/>
            <p:nvPr/>
          </p:nvSpPr>
          <p:spPr>
            <a:xfrm>
              <a:off x="15994932" y="0"/>
              <a:ext cx="1511300" cy="1375410"/>
            </a:xfrm>
            <a:custGeom>
              <a:avLst/>
              <a:gdLst/>
              <a:ahLst/>
              <a:cxnLst/>
              <a:rect l="l" t="t" r="r" b="b"/>
              <a:pathLst>
                <a:path w="1511300" h="1375410">
                  <a:moveTo>
                    <a:pt x="0" y="0"/>
                  </a:moveTo>
                  <a:lnTo>
                    <a:pt x="1248765" y="0"/>
                  </a:lnTo>
                  <a:lnTo>
                    <a:pt x="1510910" y="476445"/>
                  </a:lnTo>
                  <a:lnTo>
                    <a:pt x="830895" y="1374836"/>
                  </a:lnTo>
                  <a:lnTo>
                    <a:pt x="0" y="0"/>
                  </a:lnTo>
                  <a:close/>
                </a:path>
              </a:pathLst>
            </a:custGeom>
            <a:solidFill>
              <a:srgbClr val="E6C22F"/>
            </a:solidFill>
          </p:spPr>
          <p:txBody>
            <a:bodyPr wrap="square" lIns="0" tIns="0" rIns="0" bIns="0" rtlCol="0"/>
            <a:lstStyle/>
            <a:p>
              <a:endParaRPr/>
            </a:p>
          </p:txBody>
        </p:sp>
        <p:sp>
          <p:nvSpPr>
            <p:cNvPr id="10" name="object 10"/>
            <p:cNvSpPr/>
            <p:nvPr/>
          </p:nvSpPr>
          <p:spPr>
            <a:xfrm>
              <a:off x="18279742" y="1871198"/>
              <a:ext cx="8255" cy="25400"/>
            </a:xfrm>
            <a:custGeom>
              <a:avLst/>
              <a:gdLst/>
              <a:ahLst/>
              <a:cxnLst/>
              <a:rect l="l" t="t" r="r" b="b"/>
              <a:pathLst>
                <a:path w="8255" h="25400">
                  <a:moveTo>
                    <a:pt x="8116" y="0"/>
                  </a:moveTo>
                  <a:lnTo>
                    <a:pt x="8116" y="25228"/>
                  </a:lnTo>
                  <a:lnTo>
                    <a:pt x="0" y="10476"/>
                  </a:lnTo>
                  <a:lnTo>
                    <a:pt x="8116" y="0"/>
                  </a:lnTo>
                  <a:close/>
                </a:path>
              </a:pathLst>
            </a:custGeom>
            <a:solidFill>
              <a:srgbClr val="000000"/>
            </a:solidFill>
          </p:spPr>
          <p:txBody>
            <a:bodyPr wrap="square" lIns="0" tIns="0" rIns="0" bIns="0" rtlCol="0"/>
            <a:lstStyle/>
            <a:p>
              <a:endParaRPr/>
            </a:p>
          </p:txBody>
        </p:sp>
        <p:sp>
          <p:nvSpPr>
            <p:cNvPr id="11" name="object 11"/>
            <p:cNvSpPr/>
            <p:nvPr/>
          </p:nvSpPr>
          <p:spPr>
            <a:xfrm>
              <a:off x="15832726" y="678863"/>
              <a:ext cx="2455545" cy="3352800"/>
            </a:xfrm>
            <a:custGeom>
              <a:avLst/>
              <a:gdLst/>
              <a:ahLst/>
              <a:cxnLst/>
              <a:rect l="l" t="t" r="r" b="b"/>
              <a:pathLst>
                <a:path w="2455544" h="3352800">
                  <a:moveTo>
                    <a:pt x="965359" y="2034228"/>
                  </a:moveTo>
                  <a:lnTo>
                    <a:pt x="1802735" y="2034228"/>
                  </a:lnTo>
                  <a:lnTo>
                    <a:pt x="1153247" y="2872488"/>
                  </a:lnTo>
                  <a:lnTo>
                    <a:pt x="0" y="3352446"/>
                  </a:lnTo>
                  <a:lnTo>
                    <a:pt x="965359" y="2034228"/>
                  </a:lnTo>
                  <a:close/>
                </a:path>
                <a:path w="2455544" h="3352800">
                  <a:moveTo>
                    <a:pt x="2455132" y="0"/>
                  </a:moveTo>
                  <a:lnTo>
                    <a:pt x="2455132" y="1192334"/>
                  </a:lnTo>
                  <a:lnTo>
                    <a:pt x="2447015" y="1202810"/>
                  </a:lnTo>
                  <a:lnTo>
                    <a:pt x="2455132" y="1217562"/>
                  </a:lnTo>
                  <a:lnTo>
                    <a:pt x="2455132" y="2424720"/>
                  </a:lnTo>
                  <a:lnTo>
                    <a:pt x="1862639" y="2133356"/>
                  </a:lnTo>
                  <a:lnTo>
                    <a:pt x="1802735" y="2034228"/>
                  </a:lnTo>
                  <a:lnTo>
                    <a:pt x="965359" y="2034228"/>
                  </a:lnTo>
                  <a:lnTo>
                    <a:pt x="2455132" y="0"/>
                  </a:lnTo>
                  <a:close/>
                </a:path>
              </a:pathLst>
            </a:custGeom>
            <a:solidFill>
              <a:srgbClr val="E6C22F"/>
            </a:solidFill>
          </p:spPr>
          <p:txBody>
            <a:bodyPr wrap="square" lIns="0" tIns="0" rIns="0" bIns="0" rtlCol="0"/>
            <a:lstStyle/>
            <a:p>
              <a:endParaRPr/>
            </a:p>
          </p:txBody>
        </p:sp>
        <p:sp>
          <p:nvSpPr>
            <p:cNvPr id="12" name="object 12"/>
            <p:cNvSpPr/>
            <p:nvPr/>
          </p:nvSpPr>
          <p:spPr>
            <a:xfrm>
              <a:off x="15235498" y="0"/>
              <a:ext cx="3052445" cy="4031615"/>
            </a:xfrm>
            <a:custGeom>
              <a:avLst/>
              <a:gdLst/>
              <a:ahLst/>
              <a:cxnLst/>
              <a:rect l="l" t="t" r="r" b="b"/>
              <a:pathLst>
                <a:path w="3052444" h="4031615">
                  <a:moveTo>
                    <a:pt x="2008968" y="0"/>
                  </a:moveTo>
                  <a:lnTo>
                    <a:pt x="3052360" y="0"/>
                  </a:lnTo>
                  <a:lnTo>
                    <a:pt x="3052360" y="678863"/>
                  </a:lnTo>
                  <a:lnTo>
                    <a:pt x="597227" y="4031310"/>
                  </a:lnTo>
                  <a:lnTo>
                    <a:pt x="398862" y="2947621"/>
                  </a:lnTo>
                  <a:lnTo>
                    <a:pt x="1206679" y="1880342"/>
                  </a:lnTo>
                  <a:lnTo>
                    <a:pt x="881424" y="1373437"/>
                  </a:lnTo>
                  <a:lnTo>
                    <a:pt x="1590328" y="1373437"/>
                  </a:lnTo>
                  <a:lnTo>
                    <a:pt x="2270344" y="475046"/>
                  </a:lnTo>
                  <a:lnTo>
                    <a:pt x="2008968" y="0"/>
                  </a:lnTo>
                  <a:close/>
                </a:path>
                <a:path w="3052444" h="4031615">
                  <a:moveTo>
                    <a:pt x="0" y="0"/>
                  </a:moveTo>
                  <a:lnTo>
                    <a:pt x="760279" y="0"/>
                  </a:lnTo>
                  <a:lnTo>
                    <a:pt x="1590328" y="1373437"/>
                  </a:lnTo>
                  <a:lnTo>
                    <a:pt x="881424" y="1373437"/>
                  </a:lnTo>
                  <a:lnTo>
                    <a:pt x="0" y="0"/>
                  </a:lnTo>
                  <a:close/>
                </a:path>
              </a:pathLst>
            </a:custGeom>
            <a:solidFill>
              <a:srgbClr val="000000"/>
            </a:solidFill>
          </p:spPr>
          <p:txBody>
            <a:bodyPr wrap="square" lIns="0" tIns="0" rIns="0" bIns="0" rtlCol="0"/>
            <a:lstStyle/>
            <a:p>
              <a:endParaRPr/>
            </a:p>
          </p:txBody>
        </p:sp>
      </p:grpSp>
      <p:grpSp>
        <p:nvGrpSpPr>
          <p:cNvPr id="13" name="object 13"/>
          <p:cNvGrpSpPr/>
          <p:nvPr/>
        </p:nvGrpSpPr>
        <p:grpSpPr>
          <a:xfrm>
            <a:off x="1637" y="6114950"/>
            <a:ext cx="4629150" cy="4173854"/>
            <a:chOff x="1637" y="6114950"/>
            <a:chExt cx="4629150" cy="4173854"/>
          </a:xfrm>
        </p:grpSpPr>
        <p:sp>
          <p:nvSpPr>
            <p:cNvPr id="14" name="object 14"/>
            <p:cNvSpPr/>
            <p:nvPr/>
          </p:nvSpPr>
          <p:spPr>
            <a:xfrm>
              <a:off x="1845678" y="6114960"/>
              <a:ext cx="2785110" cy="4171950"/>
            </a:xfrm>
            <a:custGeom>
              <a:avLst/>
              <a:gdLst/>
              <a:ahLst/>
              <a:cxnLst/>
              <a:rect l="l" t="t" r="r" b="b"/>
              <a:pathLst>
                <a:path w="2785110" h="4171950">
                  <a:moveTo>
                    <a:pt x="2785097" y="1483512"/>
                  </a:moveTo>
                  <a:lnTo>
                    <a:pt x="2318740" y="0"/>
                  </a:lnTo>
                  <a:lnTo>
                    <a:pt x="2301163" y="0"/>
                  </a:lnTo>
                  <a:lnTo>
                    <a:pt x="2276945" y="0"/>
                  </a:lnTo>
                  <a:lnTo>
                    <a:pt x="720229" y="745947"/>
                  </a:lnTo>
                  <a:lnTo>
                    <a:pt x="807808" y="1224330"/>
                  </a:lnTo>
                  <a:lnTo>
                    <a:pt x="0" y="2291600"/>
                  </a:lnTo>
                  <a:lnTo>
                    <a:pt x="1206677" y="4171950"/>
                  </a:lnTo>
                  <a:lnTo>
                    <a:pt x="2229955" y="4171950"/>
                  </a:lnTo>
                  <a:lnTo>
                    <a:pt x="840879" y="2099881"/>
                  </a:lnTo>
                  <a:lnTo>
                    <a:pt x="1525320" y="3120847"/>
                  </a:lnTo>
                  <a:lnTo>
                    <a:pt x="2785097" y="1497355"/>
                  </a:lnTo>
                  <a:lnTo>
                    <a:pt x="2785097" y="1483512"/>
                  </a:lnTo>
                  <a:close/>
                </a:path>
              </a:pathLst>
            </a:custGeom>
            <a:solidFill>
              <a:srgbClr val="E6C22F"/>
            </a:solidFill>
          </p:spPr>
          <p:txBody>
            <a:bodyPr wrap="square" lIns="0" tIns="0" rIns="0" bIns="0" rtlCol="0"/>
            <a:lstStyle/>
            <a:p>
              <a:endParaRPr/>
            </a:p>
          </p:txBody>
        </p:sp>
        <p:sp>
          <p:nvSpPr>
            <p:cNvPr id="15" name="object 15"/>
            <p:cNvSpPr/>
            <p:nvPr/>
          </p:nvSpPr>
          <p:spPr>
            <a:xfrm>
              <a:off x="2686568" y="6114950"/>
              <a:ext cx="1944370" cy="3121025"/>
            </a:xfrm>
            <a:custGeom>
              <a:avLst/>
              <a:gdLst/>
              <a:ahLst/>
              <a:cxnLst/>
              <a:rect l="l" t="t" r="r" b="b"/>
              <a:pathLst>
                <a:path w="1944370" h="3121025">
                  <a:moveTo>
                    <a:pt x="684437" y="3120845"/>
                  </a:moveTo>
                  <a:lnTo>
                    <a:pt x="0" y="2099891"/>
                  </a:lnTo>
                  <a:lnTo>
                    <a:pt x="1460282" y="0"/>
                  </a:lnTo>
                  <a:lnTo>
                    <a:pt x="1477861" y="0"/>
                  </a:lnTo>
                  <a:lnTo>
                    <a:pt x="1944218" y="1483522"/>
                  </a:lnTo>
                  <a:lnTo>
                    <a:pt x="1944218" y="1497365"/>
                  </a:lnTo>
                  <a:lnTo>
                    <a:pt x="684437" y="3120845"/>
                  </a:lnTo>
                  <a:close/>
                </a:path>
              </a:pathLst>
            </a:custGeom>
            <a:solidFill>
              <a:srgbClr val="000000"/>
            </a:solidFill>
          </p:spPr>
          <p:txBody>
            <a:bodyPr wrap="square" lIns="0" tIns="0" rIns="0" bIns="0" rtlCol="0"/>
            <a:lstStyle/>
            <a:p>
              <a:endParaRPr/>
            </a:p>
          </p:txBody>
        </p:sp>
        <p:sp>
          <p:nvSpPr>
            <p:cNvPr id="16" name="object 16"/>
            <p:cNvSpPr/>
            <p:nvPr/>
          </p:nvSpPr>
          <p:spPr>
            <a:xfrm>
              <a:off x="782015" y="8913462"/>
              <a:ext cx="1511300" cy="1375410"/>
            </a:xfrm>
            <a:custGeom>
              <a:avLst/>
              <a:gdLst/>
              <a:ahLst/>
              <a:cxnLst/>
              <a:rect l="l" t="t" r="r" b="b"/>
              <a:pathLst>
                <a:path w="1511300" h="1375409">
                  <a:moveTo>
                    <a:pt x="1510910" y="1374836"/>
                  </a:moveTo>
                  <a:lnTo>
                    <a:pt x="262145" y="1374836"/>
                  </a:lnTo>
                  <a:lnTo>
                    <a:pt x="0" y="898391"/>
                  </a:lnTo>
                  <a:lnTo>
                    <a:pt x="680015" y="0"/>
                  </a:lnTo>
                  <a:lnTo>
                    <a:pt x="1510910" y="1374836"/>
                  </a:lnTo>
                  <a:close/>
                </a:path>
              </a:pathLst>
            </a:custGeom>
            <a:solidFill>
              <a:srgbClr val="E6C22F"/>
            </a:solidFill>
          </p:spPr>
          <p:txBody>
            <a:bodyPr wrap="square" lIns="0" tIns="0" rIns="0" bIns="0" rtlCol="0"/>
            <a:lstStyle/>
            <a:p>
              <a:endParaRPr/>
            </a:p>
          </p:txBody>
        </p:sp>
        <p:sp>
          <p:nvSpPr>
            <p:cNvPr id="17" name="object 17"/>
            <p:cNvSpPr/>
            <p:nvPr/>
          </p:nvSpPr>
          <p:spPr>
            <a:xfrm>
              <a:off x="1637" y="8393449"/>
              <a:ext cx="6985" cy="20320"/>
            </a:xfrm>
            <a:custGeom>
              <a:avLst/>
              <a:gdLst/>
              <a:ahLst/>
              <a:cxnLst/>
              <a:rect l="l" t="t" r="r" b="b"/>
              <a:pathLst>
                <a:path w="6985" h="20320">
                  <a:moveTo>
                    <a:pt x="0" y="20139"/>
                  </a:moveTo>
                  <a:lnTo>
                    <a:pt x="0" y="0"/>
                  </a:lnTo>
                  <a:lnTo>
                    <a:pt x="6479" y="11776"/>
                  </a:lnTo>
                  <a:lnTo>
                    <a:pt x="0" y="20139"/>
                  </a:lnTo>
                  <a:close/>
                </a:path>
              </a:pathLst>
            </a:custGeom>
            <a:solidFill>
              <a:srgbClr val="000000"/>
            </a:solidFill>
          </p:spPr>
          <p:txBody>
            <a:bodyPr wrap="square" lIns="0" tIns="0" rIns="0" bIns="0" rtlCol="0"/>
            <a:lstStyle/>
            <a:p>
              <a:endParaRPr/>
            </a:p>
          </p:txBody>
        </p:sp>
        <p:sp>
          <p:nvSpPr>
            <p:cNvPr id="18" name="object 18"/>
            <p:cNvSpPr/>
            <p:nvPr/>
          </p:nvSpPr>
          <p:spPr>
            <a:xfrm>
              <a:off x="1637" y="6255589"/>
              <a:ext cx="2453640" cy="3350260"/>
            </a:xfrm>
            <a:custGeom>
              <a:avLst/>
              <a:gdLst/>
              <a:ahLst/>
              <a:cxnLst/>
              <a:rect l="l" t="t" r="r" b="b"/>
              <a:pathLst>
                <a:path w="2453640" h="3350259">
                  <a:moveTo>
                    <a:pt x="1488135" y="1318218"/>
                  </a:moveTo>
                  <a:lnTo>
                    <a:pt x="650759" y="1318218"/>
                  </a:lnTo>
                  <a:lnTo>
                    <a:pt x="1300248" y="479957"/>
                  </a:lnTo>
                  <a:lnTo>
                    <a:pt x="2453495" y="0"/>
                  </a:lnTo>
                  <a:lnTo>
                    <a:pt x="1488135" y="1318218"/>
                  </a:lnTo>
                  <a:close/>
                </a:path>
                <a:path w="2453640" h="3350259">
                  <a:moveTo>
                    <a:pt x="0" y="3350210"/>
                  </a:moveTo>
                  <a:lnTo>
                    <a:pt x="0" y="2157998"/>
                  </a:lnTo>
                  <a:lnTo>
                    <a:pt x="6479" y="2149635"/>
                  </a:lnTo>
                  <a:lnTo>
                    <a:pt x="0" y="2137859"/>
                  </a:lnTo>
                  <a:lnTo>
                    <a:pt x="0" y="928531"/>
                  </a:lnTo>
                  <a:lnTo>
                    <a:pt x="590855" y="1219089"/>
                  </a:lnTo>
                  <a:lnTo>
                    <a:pt x="650759" y="1318218"/>
                  </a:lnTo>
                  <a:lnTo>
                    <a:pt x="1488135" y="1318218"/>
                  </a:lnTo>
                  <a:lnTo>
                    <a:pt x="0" y="3350210"/>
                  </a:lnTo>
                  <a:close/>
                </a:path>
              </a:pathLst>
            </a:custGeom>
            <a:solidFill>
              <a:srgbClr val="E6C22F"/>
            </a:solidFill>
          </p:spPr>
          <p:txBody>
            <a:bodyPr wrap="square" lIns="0" tIns="0" rIns="0" bIns="0" rtlCol="0"/>
            <a:lstStyle/>
            <a:p>
              <a:endParaRPr/>
            </a:p>
          </p:txBody>
        </p:sp>
        <p:sp>
          <p:nvSpPr>
            <p:cNvPr id="19" name="object 19"/>
            <p:cNvSpPr/>
            <p:nvPr/>
          </p:nvSpPr>
          <p:spPr>
            <a:xfrm>
              <a:off x="1637" y="6255589"/>
              <a:ext cx="3051175" cy="4031615"/>
            </a:xfrm>
            <a:custGeom>
              <a:avLst/>
              <a:gdLst/>
              <a:ahLst/>
              <a:cxnLst/>
              <a:rect l="l" t="t" r="r" b="b"/>
              <a:pathLst>
                <a:path w="3051175" h="4031615">
                  <a:moveTo>
                    <a:pt x="1041754" y="4031310"/>
                  </a:moveTo>
                  <a:lnTo>
                    <a:pt x="0" y="4031310"/>
                  </a:lnTo>
                  <a:lnTo>
                    <a:pt x="0" y="3350210"/>
                  </a:lnTo>
                  <a:lnTo>
                    <a:pt x="2453495" y="0"/>
                  </a:lnTo>
                  <a:lnTo>
                    <a:pt x="2651860" y="1083689"/>
                  </a:lnTo>
                  <a:lnTo>
                    <a:pt x="1844042" y="2150968"/>
                  </a:lnTo>
                  <a:lnTo>
                    <a:pt x="2169297" y="2657872"/>
                  </a:lnTo>
                  <a:lnTo>
                    <a:pt x="1460394" y="2657872"/>
                  </a:lnTo>
                  <a:lnTo>
                    <a:pt x="780378" y="3556264"/>
                  </a:lnTo>
                  <a:lnTo>
                    <a:pt x="1041754" y="4031310"/>
                  </a:lnTo>
                  <a:close/>
                </a:path>
                <a:path w="3051175" h="4031615">
                  <a:moveTo>
                    <a:pt x="3050722" y="4031310"/>
                  </a:moveTo>
                  <a:lnTo>
                    <a:pt x="2290443" y="4031310"/>
                  </a:lnTo>
                  <a:lnTo>
                    <a:pt x="1460394" y="2657872"/>
                  </a:lnTo>
                  <a:lnTo>
                    <a:pt x="2169297" y="2657872"/>
                  </a:lnTo>
                  <a:lnTo>
                    <a:pt x="3050722" y="403131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
            <a:ext cx="18288000" cy="10287000"/>
            <a:chOff x="0" y="3"/>
            <a:chExt cx="18288000" cy="10287000"/>
          </a:xfrm>
        </p:grpSpPr>
        <p:pic>
          <p:nvPicPr>
            <p:cNvPr id="3" name="object 3"/>
            <p:cNvPicPr/>
            <p:nvPr/>
          </p:nvPicPr>
          <p:blipFill>
            <a:blip r:embed="rId2" cstate="print"/>
            <a:stretch>
              <a:fillRect/>
            </a:stretch>
          </p:blipFill>
          <p:spPr>
            <a:xfrm>
              <a:off x="0" y="3"/>
              <a:ext cx="18287999" cy="10286996"/>
            </a:xfrm>
            <a:prstGeom prst="rect">
              <a:avLst/>
            </a:prstGeom>
          </p:spPr>
        </p:pic>
        <p:sp>
          <p:nvSpPr>
            <p:cNvPr id="4" name="object 4"/>
            <p:cNvSpPr/>
            <p:nvPr/>
          </p:nvSpPr>
          <p:spPr>
            <a:xfrm>
              <a:off x="12417197" y="3692905"/>
              <a:ext cx="5871210" cy="6591300"/>
            </a:xfrm>
            <a:custGeom>
              <a:avLst/>
              <a:gdLst/>
              <a:ahLst/>
              <a:cxnLst/>
              <a:rect l="l" t="t" r="r" b="b"/>
              <a:pathLst>
                <a:path w="5871209" h="6591300">
                  <a:moveTo>
                    <a:pt x="4838700" y="0"/>
                  </a:moveTo>
                  <a:lnTo>
                    <a:pt x="0" y="0"/>
                  </a:lnTo>
                  <a:lnTo>
                    <a:pt x="0" y="6591173"/>
                  </a:lnTo>
                  <a:lnTo>
                    <a:pt x="4838700" y="6591173"/>
                  </a:lnTo>
                  <a:lnTo>
                    <a:pt x="4838700" y="0"/>
                  </a:lnTo>
                  <a:close/>
                </a:path>
                <a:path w="5871209" h="6591300">
                  <a:moveTo>
                    <a:pt x="5870803" y="4539450"/>
                  </a:moveTo>
                  <a:lnTo>
                    <a:pt x="5480799" y="4539450"/>
                  </a:lnTo>
                  <a:lnTo>
                    <a:pt x="5480799" y="5568086"/>
                  </a:lnTo>
                  <a:lnTo>
                    <a:pt x="5870803" y="5568086"/>
                  </a:lnTo>
                  <a:lnTo>
                    <a:pt x="5870803" y="4539450"/>
                  </a:lnTo>
                  <a:close/>
                </a:path>
              </a:pathLst>
            </a:custGeom>
            <a:solidFill>
              <a:srgbClr val="171616"/>
            </a:solidFill>
          </p:spPr>
          <p:txBody>
            <a:bodyPr wrap="square" lIns="0" tIns="0" rIns="0" bIns="0" rtlCol="0"/>
            <a:lstStyle/>
            <a:p>
              <a:endParaRPr/>
            </a:p>
          </p:txBody>
        </p:sp>
        <p:pic>
          <p:nvPicPr>
            <p:cNvPr id="5" name="object 5"/>
            <p:cNvPicPr/>
            <p:nvPr/>
          </p:nvPicPr>
          <p:blipFill>
            <a:blip r:embed="rId3" cstate="print"/>
            <a:stretch>
              <a:fillRect/>
            </a:stretch>
          </p:blipFill>
          <p:spPr>
            <a:xfrm>
              <a:off x="11329139" y="1846421"/>
              <a:ext cx="4838699" cy="7410449"/>
            </a:xfrm>
            <a:prstGeom prst="rect">
              <a:avLst/>
            </a:prstGeom>
          </p:spPr>
        </p:pic>
      </p:grpSp>
      <p:sp>
        <p:nvSpPr>
          <p:cNvPr id="6" name="object 6"/>
          <p:cNvSpPr txBox="1">
            <a:spLocks noGrp="1"/>
          </p:cNvSpPr>
          <p:nvPr>
            <p:ph type="title"/>
          </p:nvPr>
        </p:nvSpPr>
        <p:spPr>
          <a:xfrm>
            <a:off x="1706589" y="1808351"/>
            <a:ext cx="4130675" cy="863600"/>
          </a:xfrm>
          <a:prstGeom prst="rect">
            <a:avLst/>
          </a:prstGeom>
        </p:spPr>
        <p:txBody>
          <a:bodyPr vert="horz" wrap="square" lIns="0" tIns="12700" rIns="0" bIns="0" rtlCol="0">
            <a:spAutoFit/>
          </a:bodyPr>
          <a:lstStyle/>
          <a:p>
            <a:pPr marL="12700">
              <a:lnSpc>
                <a:spcPct val="100000"/>
              </a:lnSpc>
              <a:spcBef>
                <a:spcPts val="100"/>
              </a:spcBef>
            </a:pPr>
            <a:r>
              <a:rPr sz="5500" spc="345" dirty="0">
                <a:latin typeface="Trebuchet MS"/>
                <a:cs typeface="Trebuchet MS"/>
              </a:rPr>
              <a:t>REFRENCES</a:t>
            </a:r>
            <a:endParaRPr sz="5500">
              <a:latin typeface="Trebuchet MS"/>
              <a:cs typeface="Trebuchet MS"/>
            </a:endParaRPr>
          </a:p>
        </p:txBody>
      </p:sp>
      <p:sp>
        <p:nvSpPr>
          <p:cNvPr id="7" name="object 7"/>
          <p:cNvSpPr txBox="1"/>
          <p:nvPr/>
        </p:nvSpPr>
        <p:spPr>
          <a:xfrm>
            <a:off x="1706589" y="3302929"/>
            <a:ext cx="6612890" cy="2692400"/>
          </a:xfrm>
          <a:prstGeom prst="rect">
            <a:avLst/>
          </a:prstGeom>
        </p:spPr>
        <p:txBody>
          <a:bodyPr vert="horz" wrap="square" lIns="0" tIns="12700" rIns="0" bIns="0" rtlCol="0">
            <a:spAutoFit/>
          </a:bodyPr>
          <a:lstStyle/>
          <a:p>
            <a:pPr marL="12700" marR="5080">
              <a:lnSpc>
                <a:spcPct val="115100"/>
              </a:lnSpc>
              <a:spcBef>
                <a:spcPts val="100"/>
              </a:spcBef>
            </a:pPr>
            <a:r>
              <a:rPr sz="1900" b="1" spc="25" dirty="0">
                <a:solidFill>
                  <a:srgbClr val="171616"/>
                </a:solidFill>
                <a:latin typeface="Arial"/>
                <a:cs typeface="Arial"/>
              </a:rPr>
              <a:t>Decalo, </a:t>
            </a:r>
            <a:r>
              <a:rPr sz="1900" b="1" spc="-65" dirty="0">
                <a:solidFill>
                  <a:srgbClr val="171616"/>
                </a:solidFill>
                <a:latin typeface="Arial"/>
                <a:cs typeface="Arial"/>
              </a:rPr>
              <a:t>S., </a:t>
            </a:r>
            <a:r>
              <a:rPr sz="1900" b="1" spc="50" dirty="0">
                <a:solidFill>
                  <a:srgbClr val="171616"/>
                </a:solidFill>
                <a:latin typeface="Arial"/>
                <a:cs typeface="Arial"/>
              </a:rPr>
              <a:t>&amp; </a:t>
            </a:r>
            <a:r>
              <a:rPr sz="1900" b="1" spc="90" dirty="0">
                <a:solidFill>
                  <a:srgbClr val="171616"/>
                </a:solidFill>
                <a:latin typeface="Arial"/>
                <a:cs typeface="Arial"/>
              </a:rPr>
              <a:t>Hubert </a:t>
            </a:r>
            <a:r>
              <a:rPr sz="1900" b="1" spc="-70" dirty="0">
                <a:solidFill>
                  <a:srgbClr val="171616"/>
                </a:solidFill>
                <a:latin typeface="Arial"/>
                <a:cs typeface="Arial"/>
              </a:rPr>
              <a:t>Jules </a:t>
            </a:r>
            <a:r>
              <a:rPr sz="1900" b="1" spc="15" dirty="0">
                <a:solidFill>
                  <a:srgbClr val="171616"/>
                </a:solidFill>
                <a:latin typeface="Arial"/>
                <a:cs typeface="Arial"/>
              </a:rPr>
              <a:t>Deschamps. (2019). </a:t>
            </a:r>
            <a:r>
              <a:rPr sz="1900" b="1" spc="-35" dirty="0">
                <a:solidFill>
                  <a:srgbClr val="171616"/>
                </a:solidFill>
                <a:latin typeface="Arial"/>
                <a:cs typeface="Arial"/>
              </a:rPr>
              <a:t>Togo </a:t>
            </a:r>
            <a:r>
              <a:rPr sz="1900" b="1" spc="509" dirty="0">
                <a:solidFill>
                  <a:srgbClr val="171616"/>
                </a:solidFill>
                <a:latin typeface="Arial"/>
                <a:cs typeface="Arial"/>
              </a:rPr>
              <a:t>| </a:t>
            </a:r>
            <a:r>
              <a:rPr sz="1900" b="1" spc="515" dirty="0">
                <a:solidFill>
                  <a:srgbClr val="171616"/>
                </a:solidFill>
                <a:latin typeface="Arial"/>
                <a:cs typeface="Arial"/>
              </a:rPr>
              <a:t> </a:t>
            </a:r>
            <a:r>
              <a:rPr sz="1900" b="1" spc="30" dirty="0">
                <a:solidFill>
                  <a:srgbClr val="171616"/>
                </a:solidFill>
                <a:latin typeface="Arial"/>
                <a:cs typeface="Arial"/>
              </a:rPr>
              <a:t>Location,</a:t>
            </a:r>
            <a:r>
              <a:rPr sz="1900" b="1" spc="-30" dirty="0">
                <a:solidFill>
                  <a:srgbClr val="171616"/>
                </a:solidFill>
                <a:latin typeface="Arial"/>
                <a:cs typeface="Arial"/>
              </a:rPr>
              <a:t> </a:t>
            </a:r>
            <a:r>
              <a:rPr sz="1900" b="1" spc="45" dirty="0">
                <a:solidFill>
                  <a:srgbClr val="171616"/>
                </a:solidFill>
                <a:latin typeface="Arial"/>
                <a:cs typeface="Arial"/>
              </a:rPr>
              <a:t>History,</a:t>
            </a:r>
            <a:r>
              <a:rPr sz="1900" b="1" spc="-25" dirty="0">
                <a:solidFill>
                  <a:srgbClr val="171616"/>
                </a:solidFill>
                <a:latin typeface="Arial"/>
                <a:cs typeface="Arial"/>
              </a:rPr>
              <a:t> </a:t>
            </a:r>
            <a:r>
              <a:rPr sz="1900" b="1" spc="45" dirty="0">
                <a:solidFill>
                  <a:srgbClr val="171616"/>
                </a:solidFill>
                <a:latin typeface="Arial"/>
                <a:cs typeface="Arial"/>
              </a:rPr>
              <a:t>Population,</a:t>
            </a:r>
            <a:r>
              <a:rPr sz="1900" b="1" spc="-30" dirty="0">
                <a:solidFill>
                  <a:srgbClr val="171616"/>
                </a:solidFill>
                <a:latin typeface="Arial"/>
                <a:cs typeface="Arial"/>
              </a:rPr>
              <a:t> </a:t>
            </a:r>
            <a:r>
              <a:rPr sz="1900" b="1" spc="50" dirty="0">
                <a:solidFill>
                  <a:srgbClr val="171616"/>
                </a:solidFill>
                <a:latin typeface="Arial"/>
                <a:cs typeface="Arial"/>
              </a:rPr>
              <a:t>&amp;</a:t>
            </a:r>
            <a:r>
              <a:rPr sz="1900" b="1" spc="-25" dirty="0">
                <a:solidFill>
                  <a:srgbClr val="171616"/>
                </a:solidFill>
                <a:latin typeface="Arial"/>
                <a:cs typeface="Arial"/>
              </a:rPr>
              <a:t> </a:t>
            </a:r>
            <a:r>
              <a:rPr sz="1900" b="1" spc="-10" dirty="0">
                <a:solidFill>
                  <a:srgbClr val="171616"/>
                </a:solidFill>
                <a:latin typeface="Arial"/>
                <a:cs typeface="Arial"/>
              </a:rPr>
              <a:t>Facts.</a:t>
            </a:r>
            <a:r>
              <a:rPr sz="1900" b="1" spc="-25" dirty="0">
                <a:solidFill>
                  <a:srgbClr val="171616"/>
                </a:solidFill>
                <a:latin typeface="Arial"/>
                <a:cs typeface="Arial"/>
              </a:rPr>
              <a:t> </a:t>
            </a:r>
            <a:r>
              <a:rPr sz="1900" b="1" spc="90" dirty="0">
                <a:solidFill>
                  <a:srgbClr val="171616"/>
                </a:solidFill>
                <a:latin typeface="Arial"/>
                <a:cs typeface="Arial"/>
              </a:rPr>
              <a:t>In</a:t>
            </a:r>
            <a:r>
              <a:rPr sz="1900" b="1" spc="-30" dirty="0">
                <a:solidFill>
                  <a:srgbClr val="171616"/>
                </a:solidFill>
                <a:latin typeface="Arial"/>
                <a:cs typeface="Arial"/>
              </a:rPr>
              <a:t> </a:t>
            </a:r>
            <a:r>
              <a:rPr sz="1900" b="1" dirty="0">
                <a:solidFill>
                  <a:srgbClr val="171616"/>
                </a:solidFill>
                <a:latin typeface="Arial"/>
                <a:cs typeface="Arial"/>
              </a:rPr>
              <a:t>Encyclopædia </a:t>
            </a:r>
            <a:r>
              <a:rPr sz="1900" b="1" spc="-509" dirty="0">
                <a:solidFill>
                  <a:srgbClr val="171616"/>
                </a:solidFill>
                <a:latin typeface="Arial"/>
                <a:cs typeface="Arial"/>
              </a:rPr>
              <a:t> </a:t>
            </a:r>
            <a:r>
              <a:rPr sz="1900" b="1" spc="50" dirty="0">
                <a:solidFill>
                  <a:srgbClr val="171616"/>
                </a:solidFill>
                <a:latin typeface="Arial"/>
                <a:cs typeface="Arial"/>
              </a:rPr>
              <a:t>Britannica.</a:t>
            </a:r>
            <a:r>
              <a:rPr sz="1900" b="1" spc="-25" dirty="0">
                <a:solidFill>
                  <a:srgbClr val="171616"/>
                </a:solidFill>
                <a:latin typeface="Arial"/>
                <a:cs typeface="Arial"/>
              </a:rPr>
              <a:t> </a:t>
            </a:r>
            <a:r>
              <a:rPr sz="1900" b="1" spc="65" dirty="0">
                <a:solidFill>
                  <a:srgbClr val="171616"/>
                </a:solidFill>
                <a:latin typeface="Arial"/>
                <a:cs typeface="Arial"/>
              </a:rPr>
              <a:t>https://</a:t>
            </a:r>
            <a:r>
              <a:rPr sz="1900" b="1" spc="65" dirty="0">
                <a:solidFill>
                  <a:srgbClr val="171616"/>
                </a:solidFill>
                <a:latin typeface="Arial"/>
                <a:cs typeface="Arial"/>
                <a:hlinkClick r:id="rId4"/>
              </a:rPr>
              <a:t>www.britannica.com/place/Togo</a:t>
            </a:r>
            <a:endParaRPr sz="1900">
              <a:latin typeface="Arial"/>
              <a:cs typeface="Arial"/>
            </a:endParaRPr>
          </a:p>
          <a:p>
            <a:pPr>
              <a:lnSpc>
                <a:spcPct val="100000"/>
              </a:lnSpc>
            </a:pPr>
            <a:endParaRPr sz="2600">
              <a:latin typeface="Arial"/>
              <a:cs typeface="Arial"/>
            </a:endParaRPr>
          </a:p>
          <a:p>
            <a:pPr marL="12700" marR="624840">
              <a:lnSpc>
                <a:spcPct val="115100"/>
              </a:lnSpc>
              <a:spcBef>
                <a:spcPts val="2260"/>
              </a:spcBef>
            </a:pPr>
            <a:r>
              <a:rPr sz="1900" b="1" spc="-35" dirty="0">
                <a:solidFill>
                  <a:srgbClr val="171616"/>
                </a:solidFill>
                <a:latin typeface="Arial"/>
                <a:cs typeface="Arial"/>
              </a:rPr>
              <a:t>Togo </a:t>
            </a:r>
            <a:r>
              <a:rPr sz="1900" b="1" spc="-25" dirty="0">
                <a:solidFill>
                  <a:srgbClr val="171616"/>
                </a:solidFill>
                <a:latin typeface="Arial"/>
                <a:cs typeface="Arial"/>
              </a:rPr>
              <a:t>- </a:t>
            </a:r>
            <a:r>
              <a:rPr sz="1900" b="1" spc="100" dirty="0">
                <a:solidFill>
                  <a:srgbClr val="171616"/>
                </a:solidFill>
                <a:latin typeface="Arial"/>
                <a:cs typeface="Arial"/>
              </a:rPr>
              <a:t>total </a:t>
            </a:r>
            <a:r>
              <a:rPr sz="1900" b="1" spc="60" dirty="0">
                <a:solidFill>
                  <a:srgbClr val="171616"/>
                </a:solidFill>
                <a:latin typeface="Arial"/>
                <a:cs typeface="Arial"/>
              </a:rPr>
              <a:t>population </a:t>
            </a:r>
            <a:r>
              <a:rPr sz="1900" b="1" spc="15" dirty="0">
                <a:solidFill>
                  <a:srgbClr val="171616"/>
                </a:solidFill>
                <a:latin typeface="Arial"/>
                <a:cs typeface="Arial"/>
              </a:rPr>
              <a:t>2016-2026. </a:t>
            </a:r>
            <a:r>
              <a:rPr sz="1900" b="1" spc="25" dirty="0">
                <a:solidFill>
                  <a:srgbClr val="171616"/>
                </a:solidFill>
                <a:latin typeface="Arial"/>
                <a:cs typeface="Arial"/>
              </a:rPr>
              <a:t>(n.d.). </a:t>
            </a:r>
            <a:r>
              <a:rPr sz="1900" b="1" spc="50" dirty="0">
                <a:solidFill>
                  <a:srgbClr val="171616"/>
                </a:solidFill>
                <a:latin typeface="Arial"/>
                <a:cs typeface="Arial"/>
              </a:rPr>
              <a:t>Statista. </a:t>
            </a:r>
            <a:r>
              <a:rPr sz="1900" b="1" spc="55" dirty="0">
                <a:solidFill>
                  <a:srgbClr val="171616"/>
                </a:solidFill>
                <a:latin typeface="Arial"/>
                <a:cs typeface="Arial"/>
              </a:rPr>
              <a:t> </a:t>
            </a:r>
            <a:r>
              <a:rPr sz="1900" b="1" spc="70" dirty="0">
                <a:solidFill>
                  <a:srgbClr val="171616"/>
                </a:solidFill>
                <a:latin typeface="Arial"/>
                <a:cs typeface="Arial"/>
              </a:rPr>
              <a:t>https://</a:t>
            </a:r>
            <a:r>
              <a:rPr sz="1900" b="1" spc="70" dirty="0">
                <a:solidFill>
                  <a:srgbClr val="171616"/>
                </a:solidFill>
                <a:latin typeface="Arial"/>
                <a:cs typeface="Arial"/>
                <a:hlinkClick r:id="rId5"/>
              </a:rPr>
              <a:t>www.statista.com/statistics/528816/total- </a:t>
            </a:r>
            <a:r>
              <a:rPr sz="1900" b="1" spc="-515" dirty="0">
                <a:solidFill>
                  <a:srgbClr val="171616"/>
                </a:solidFill>
                <a:latin typeface="Arial"/>
                <a:cs typeface="Arial"/>
              </a:rPr>
              <a:t> </a:t>
            </a:r>
            <a:r>
              <a:rPr sz="1900" b="1" spc="55" dirty="0">
                <a:solidFill>
                  <a:srgbClr val="171616"/>
                </a:solidFill>
                <a:latin typeface="Arial"/>
                <a:cs typeface="Arial"/>
              </a:rPr>
              <a:t>population-of-togo/</a:t>
            </a:r>
            <a:endParaRPr sz="1900">
              <a:latin typeface="Arial"/>
              <a:cs typeface="Arial"/>
            </a:endParaRPr>
          </a:p>
        </p:txBody>
      </p:sp>
      <p:sp>
        <p:nvSpPr>
          <p:cNvPr id="8" name="object 8"/>
          <p:cNvSpPr txBox="1"/>
          <p:nvPr/>
        </p:nvSpPr>
        <p:spPr>
          <a:xfrm>
            <a:off x="1706589" y="6798604"/>
            <a:ext cx="6985000" cy="1358900"/>
          </a:xfrm>
          <a:prstGeom prst="rect">
            <a:avLst/>
          </a:prstGeom>
        </p:spPr>
        <p:txBody>
          <a:bodyPr vert="horz" wrap="square" lIns="0" tIns="12700" rIns="0" bIns="0" rtlCol="0">
            <a:spAutoFit/>
          </a:bodyPr>
          <a:lstStyle/>
          <a:p>
            <a:pPr marL="12700" marR="5080">
              <a:lnSpc>
                <a:spcPct val="115100"/>
              </a:lnSpc>
              <a:spcBef>
                <a:spcPts val="100"/>
              </a:spcBef>
            </a:pPr>
            <a:r>
              <a:rPr sz="1900" b="1" spc="-35" dirty="0">
                <a:solidFill>
                  <a:srgbClr val="171616"/>
                </a:solidFill>
                <a:latin typeface="Arial"/>
                <a:cs typeface="Arial"/>
              </a:rPr>
              <a:t>Togo </a:t>
            </a:r>
            <a:r>
              <a:rPr sz="1900" b="1" spc="-55" dirty="0">
                <a:solidFill>
                  <a:srgbClr val="171616"/>
                </a:solidFill>
                <a:latin typeface="Arial"/>
                <a:cs typeface="Arial"/>
              </a:rPr>
              <a:t>GDP </a:t>
            </a:r>
            <a:r>
              <a:rPr sz="1900" b="1" spc="509" dirty="0">
                <a:solidFill>
                  <a:srgbClr val="171616"/>
                </a:solidFill>
                <a:latin typeface="Arial"/>
                <a:cs typeface="Arial"/>
              </a:rPr>
              <a:t>| </a:t>
            </a:r>
            <a:r>
              <a:rPr sz="1900" b="1" spc="20" dirty="0">
                <a:solidFill>
                  <a:srgbClr val="171616"/>
                </a:solidFill>
                <a:latin typeface="Arial"/>
                <a:cs typeface="Arial"/>
              </a:rPr>
              <a:t>2021 </a:t>
            </a:r>
            <a:r>
              <a:rPr sz="1900" b="1" spc="95" dirty="0">
                <a:solidFill>
                  <a:srgbClr val="171616"/>
                </a:solidFill>
                <a:latin typeface="Arial"/>
                <a:cs typeface="Arial"/>
              </a:rPr>
              <a:t>Data </a:t>
            </a:r>
            <a:r>
              <a:rPr sz="1900" b="1" spc="509" dirty="0">
                <a:solidFill>
                  <a:srgbClr val="171616"/>
                </a:solidFill>
                <a:latin typeface="Arial"/>
                <a:cs typeface="Arial"/>
              </a:rPr>
              <a:t>| </a:t>
            </a:r>
            <a:r>
              <a:rPr sz="1900" b="1" spc="20" dirty="0">
                <a:solidFill>
                  <a:srgbClr val="171616"/>
                </a:solidFill>
                <a:latin typeface="Arial"/>
                <a:cs typeface="Arial"/>
              </a:rPr>
              <a:t>2022 </a:t>
            </a:r>
            <a:r>
              <a:rPr sz="1900" b="1" spc="15" dirty="0">
                <a:solidFill>
                  <a:srgbClr val="171616"/>
                </a:solidFill>
                <a:latin typeface="Arial"/>
                <a:cs typeface="Arial"/>
              </a:rPr>
              <a:t>Forecast </a:t>
            </a:r>
            <a:r>
              <a:rPr sz="1900" b="1" spc="509" dirty="0">
                <a:solidFill>
                  <a:srgbClr val="171616"/>
                </a:solidFill>
                <a:latin typeface="Arial"/>
                <a:cs typeface="Arial"/>
              </a:rPr>
              <a:t>| </a:t>
            </a:r>
            <a:r>
              <a:rPr sz="1900" b="1" spc="15" dirty="0">
                <a:solidFill>
                  <a:srgbClr val="171616"/>
                </a:solidFill>
                <a:latin typeface="Arial"/>
                <a:cs typeface="Arial"/>
              </a:rPr>
              <a:t>1960-2020 </a:t>
            </a:r>
            <a:r>
              <a:rPr sz="1900" b="1" spc="20" dirty="0">
                <a:solidFill>
                  <a:srgbClr val="171616"/>
                </a:solidFill>
                <a:latin typeface="Arial"/>
                <a:cs typeface="Arial"/>
              </a:rPr>
              <a:t> </a:t>
            </a:r>
            <a:r>
              <a:rPr sz="1900" b="1" spc="40" dirty="0">
                <a:solidFill>
                  <a:srgbClr val="171616"/>
                </a:solidFill>
                <a:latin typeface="Arial"/>
                <a:cs typeface="Arial"/>
              </a:rPr>
              <a:t>Historical </a:t>
            </a:r>
            <a:r>
              <a:rPr sz="1900" b="1" spc="509" dirty="0">
                <a:solidFill>
                  <a:srgbClr val="171616"/>
                </a:solidFill>
                <a:latin typeface="Arial"/>
                <a:cs typeface="Arial"/>
              </a:rPr>
              <a:t>| </a:t>
            </a:r>
            <a:r>
              <a:rPr sz="1900" b="1" spc="60" dirty="0">
                <a:solidFill>
                  <a:srgbClr val="171616"/>
                </a:solidFill>
                <a:latin typeface="Arial"/>
                <a:cs typeface="Arial"/>
              </a:rPr>
              <a:t>Chart </a:t>
            </a:r>
            <a:r>
              <a:rPr sz="1900" b="1" spc="509" dirty="0">
                <a:solidFill>
                  <a:srgbClr val="171616"/>
                </a:solidFill>
                <a:latin typeface="Arial"/>
                <a:cs typeface="Arial"/>
              </a:rPr>
              <a:t>| </a:t>
            </a:r>
            <a:r>
              <a:rPr sz="1900" b="1" spc="50" dirty="0">
                <a:solidFill>
                  <a:srgbClr val="171616"/>
                </a:solidFill>
                <a:latin typeface="Arial"/>
                <a:cs typeface="Arial"/>
              </a:rPr>
              <a:t>News. </a:t>
            </a:r>
            <a:r>
              <a:rPr sz="1900" b="1" spc="25" dirty="0">
                <a:solidFill>
                  <a:srgbClr val="171616"/>
                </a:solidFill>
                <a:latin typeface="Arial"/>
                <a:cs typeface="Arial"/>
              </a:rPr>
              <a:t>(n.d.). </a:t>
            </a:r>
            <a:r>
              <a:rPr sz="1900" b="1" spc="20" dirty="0">
                <a:solidFill>
                  <a:srgbClr val="171616"/>
                </a:solidFill>
                <a:latin typeface="Arial"/>
                <a:cs typeface="Arial"/>
              </a:rPr>
              <a:t>Tradingeconomics.com. </a:t>
            </a:r>
            <a:r>
              <a:rPr sz="1900" b="1" spc="25" dirty="0">
                <a:solidFill>
                  <a:srgbClr val="171616"/>
                </a:solidFill>
                <a:latin typeface="Arial"/>
                <a:cs typeface="Arial"/>
              </a:rPr>
              <a:t> </a:t>
            </a:r>
            <a:r>
              <a:rPr sz="1900" b="1" spc="45" dirty="0">
                <a:solidFill>
                  <a:srgbClr val="171616"/>
                </a:solidFill>
                <a:latin typeface="Arial"/>
                <a:cs typeface="Arial"/>
              </a:rPr>
              <a:t>https://tradingeconomics.com/togo/gdp#:~:text=GDP%20i </a:t>
            </a:r>
            <a:r>
              <a:rPr sz="1900" b="1" spc="-515" dirty="0">
                <a:solidFill>
                  <a:srgbClr val="171616"/>
                </a:solidFill>
                <a:latin typeface="Arial"/>
                <a:cs typeface="Arial"/>
              </a:rPr>
              <a:t> </a:t>
            </a:r>
            <a:r>
              <a:rPr sz="1900" b="1" spc="15" dirty="0">
                <a:solidFill>
                  <a:srgbClr val="171616"/>
                </a:solidFill>
                <a:latin typeface="Arial"/>
                <a:cs typeface="Arial"/>
              </a:rPr>
              <a:t>n%20Togo%20is%20expected</a:t>
            </a:r>
            <a:endParaRPr sz="19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90" dirty="0"/>
              <a:t>THANK</a:t>
            </a:r>
            <a:r>
              <a:rPr spc="50" dirty="0"/>
              <a:t> </a:t>
            </a:r>
            <a:r>
              <a:rPr spc="280" dirty="0"/>
              <a:t>YOU</a:t>
            </a:r>
          </a:p>
        </p:txBody>
      </p:sp>
      <p:grpSp>
        <p:nvGrpSpPr>
          <p:cNvPr id="3" name="object 3"/>
          <p:cNvGrpSpPr/>
          <p:nvPr/>
        </p:nvGrpSpPr>
        <p:grpSpPr>
          <a:xfrm>
            <a:off x="15011370" y="0"/>
            <a:ext cx="3276600" cy="2947670"/>
            <a:chOff x="15011370" y="0"/>
            <a:chExt cx="3276600" cy="2947670"/>
          </a:xfrm>
        </p:grpSpPr>
        <p:sp>
          <p:nvSpPr>
            <p:cNvPr id="4" name="object 4"/>
            <p:cNvSpPr/>
            <p:nvPr/>
          </p:nvSpPr>
          <p:spPr>
            <a:xfrm>
              <a:off x="15011362" y="11"/>
              <a:ext cx="1971675" cy="2947035"/>
            </a:xfrm>
            <a:custGeom>
              <a:avLst/>
              <a:gdLst/>
              <a:ahLst/>
              <a:cxnLst/>
              <a:rect l="l" t="t" r="r" b="b"/>
              <a:pathLst>
                <a:path w="1971675" h="2947035">
                  <a:moveTo>
                    <a:pt x="1971103" y="1329677"/>
                  </a:moveTo>
                  <a:lnTo>
                    <a:pt x="1117168" y="0"/>
                  </a:lnTo>
                  <a:lnTo>
                    <a:pt x="393331" y="0"/>
                  </a:lnTo>
                  <a:lnTo>
                    <a:pt x="892175" y="743559"/>
                  </a:lnTo>
                  <a:lnTo>
                    <a:pt x="0" y="1892452"/>
                  </a:lnTo>
                  <a:lnTo>
                    <a:pt x="0" y="1897430"/>
                  </a:lnTo>
                  <a:lnTo>
                    <a:pt x="330085" y="2946679"/>
                  </a:lnTo>
                  <a:lnTo>
                    <a:pt x="345300" y="2946679"/>
                  </a:lnTo>
                  <a:lnTo>
                    <a:pt x="366255" y="2946679"/>
                  </a:lnTo>
                  <a:lnTo>
                    <a:pt x="1461655" y="2422182"/>
                  </a:lnTo>
                  <a:lnTo>
                    <a:pt x="1399705" y="2084057"/>
                  </a:lnTo>
                  <a:lnTo>
                    <a:pt x="1971103" y="1329677"/>
                  </a:lnTo>
                  <a:close/>
                </a:path>
              </a:pathLst>
            </a:custGeom>
            <a:solidFill>
              <a:srgbClr val="F5F5F5"/>
            </a:solidFill>
          </p:spPr>
          <p:txBody>
            <a:bodyPr wrap="square" lIns="0" tIns="0" rIns="0" bIns="0" rtlCol="0"/>
            <a:lstStyle/>
            <a:p>
              <a:endParaRPr/>
            </a:p>
          </p:txBody>
        </p:sp>
        <p:sp>
          <p:nvSpPr>
            <p:cNvPr id="5" name="object 5"/>
            <p:cNvSpPr/>
            <p:nvPr/>
          </p:nvSpPr>
          <p:spPr>
            <a:xfrm>
              <a:off x="15011370" y="743567"/>
              <a:ext cx="1376680" cy="2203450"/>
            </a:xfrm>
            <a:custGeom>
              <a:avLst/>
              <a:gdLst/>
              <a:ahLst/>
              <a:cxnLst/>
              <a:rect l="l" t="t" r="r" b="b"/>
              <a:pathLst>
                <a:path w="1376680" h="2203450">
                  <a:moveTo>
                    <a:pt x="892173" y="0"/>
                  </a:moveTo>
                  <a:lnTo>
                    <a:pt x="1376306" y="721629"/>
                  </a:lnTo>
                  <a:lnTo>
                    <a:pt x="345295" y="2203123"/>
                  </a:lnTo>
                  <a:lnTo>
                    <a:pt x="330085" y="2203123"/>
                  </a:lnTo>
                  <a:lnTo>
                    <a:pt x="0" y="1153874"/>
                  </a:lnTo>
                  <a:lnTo>
                    <a:pt x="0" y="1148889"/>
                  </a:lnTo>
                  <a:lnTo>
                    <a:pt x="892173" y="0"/>
                  </a:lnTo>
                  <a:close/>
                </a:path>
              </a:pathLst>
            </a:custGeom>
            <a:solidFill>
              <a:srgbClr val="000000"/>
            </a:solidFill>
          </p:spPr>
          <p:txBody>
            <a:bodyPr wrap="square" lIns="0" tIns="0" rIns="0" bIns="0" rtlCol="0"/>
            <a:lstStyle/>
            <a:p>
              <a:endParaRPr/>
            </a:p>
          </p:txBody>
        </p:sp>
        <p:sp>
          <p:nvSpPr>
            <p:cNvPr id="6" name="object 6"/>
            <p:cNvSpPr/>
            <p:nvPr/>
          </p:nvSpPr>
          <p:spPr>
            <a:xfrm>
              <a:off x="16666118" y="0"/>
              <a:ext cx="1069340" cy="972185"/>
            </a:xfrm>
            <a:custGeom>
              <a:avLst/>
              <a:gdLst/>
              <a:ahLst/>
              <a:cxnLst/>
              <a:rect l="l" t="t" r="r" b="b"/>
              <a:pathLst>
                <a:path w="1069340" h="972185">
                  <a:moveTo>
                    <a:pt x="0" y="0"/>
                  </a:moveTo>
                  <a:lnTo>
                    <a:pt x="883307" y="0"/>
                  </a:lnTo>
                  <a:lnTo>
                    <a:pt x="1068734" y="336760"/>
                  </a:lnTo>
                  <a:lnTo>
                    <a:pt x="587729" y="971759"/>
                  </a:lnTo>
                  <a:lnTo>
                    <a:pt x="0" y="0"/>
                  </a:lnTo>
                  <a:close/>
                </a:path>
              </a:pathLst>
            </a:custGeom>
            <a:solidFill>
              <a:srgbClr val="F5F5F5"/>
            </a:solidFill>
          </p:spPr>
          <p:txBody>
            <a:bodyPr wrap="square" lIns="0" tIns="0" rIns="0" bIns="0" rtlCol="0"/>
            <a:lstStyle/>
            <a:p>
              <a:endParaRPr/>
            </a:p>
          </p:txBody>
        </p:sp>
        <p:sp>
          <p:nvSpPr>
            <p:cNvPr id="7" name="object 7"/>
            <p:cNvSpPr/>
            <p:nvPr/>
          </p:nvSpPr>
          <p:spPr>
            <a:xfrm>
              <a:off x="18282265" y="1323271"/>
              <a:ext cx="5715" cy="17780"/>
            </a:xfrm>
            <a:custGeom>
              <a:avLst/>
              <a:gdLst/>
              <a:ahLst/>
              <a:cxnLst/>
              <a:rect l="l" t="t" r="r" b="b"/>
              <a:pathLst>
                <a:path w="5715" h="17780">
                  <a:moveTo>
                    <a:pt x="5704" y="0"/>
                  </a:moveTo>
                  <a:lnTo>
                    <a:pt x="5704" y="17717"/>
                  </a:lnTo>
                  <a:lnTo>
                    <a:pt x="0" y="7357"/>
                  </a:lnTo>
                  <a:lnTo>
                    <a:pt x="5704" y="0"/>
                  </a:lnTo>
                  <a:close/>
                </a:path>
              </a:pathLst>
            </a:custGeom>
            <a:solidFill>
              <a:srgbClr val="000000"/>
            </a:solidFill>
          </p:spPr>
          <p:txBody>
            <a:bodyPr wrap="square" lIns="0" tIns="0" rIns="0" bIns="0" rtlCol="0"/>
            <a:lstStyle/>
            <a:p>
              <a:endParaRPr/>
            </a:p>
          </p:txBody>
        </p:sp>
        <p:sp>
          <p:nvSpPr>
            <p:cNvPr id="8" name="object 8"/>
            <p:cNvSpPr/>
            <p:nvPr/>
          </p:nvSpPr>
          <p:spPr>
            <a:xfrm>
              <a:off x="16551382" y="480510"/>
              <a:ext cx="1736725" cy="2369820"/>
            </a:xfrm>
            <a:custGeom>
              <a:avLst/>
              <a:gdLst/>
              <a:ahLst/>
              <a:cxnLst/>
              <a:rect l="l" t="t" r="r" b="b"/>
              <a:pathLst>
                <a:path w="1736725" h="2369820">
                  <a:moveTo>
                    <a:pt x="682841" y="1437779"/>
                  </a:moveTo>
                  <a:lnTo>
                    <a:pt x="1275155" y="1437779"/>
                  </a:lnTo>
                  <a:lnTo>
                    <a:pt x="815743" y="2030277"/>
                  </a:lnTo>
                  <a:lnTo>
                    <a:pt x="0" y="2369520"/>
                  </a:lnTo>
                  <a:lnTo>
                    <a:pt x="682841" y="1437779"/>
                  </a:lnTo>
                  <a:close/>
                </a:path>
                <a:path w="1736725" h="2369820">
                  <a:moveTo>
                    <a:pt x="1736587" y="0"/>
                  </a:moveTo>
                  <a:lnTo>
                    <a:pt x="1736587" y="842761"/>
                  </a:lnTo>
                  <a:lnTo>
                    <a:pt x="1730883" y="850118"/>
                  </a:lnTo>
                  <a:lnTo>
                    <a:pt x="1736587" y="860478"/>
                  </a:lnTo>
                  <a:lnTo>
                    <a:pt x="1736587" y="1713768"/>
                  </a:lnTo>
                  <a:lnTo>
                    <a:pt x="1317527" y="1507845"/>
                  </a:lnTo>
                  <a:lnTo>
                    <a:pt x="1275155" y="1437779"/>
                  </a:lnTo>
                  <a:lnTo>
                    <a:pt x="682841" y="1437779"/>
                  </a:lnTo>
                  <a:lnTo>
                    <a:pt x="1736587" y="0"/>
                  </a:lnTo>
                  <a:close/>
                </a:path>
              </a:pathLst>
            </a:custGeom>
            <a:solidFill>
              <a:srgbClr val="F5F5F5"/>
            </a:solidFill>
          </p:spPr>
          <p:txBody>
            <a:bodyPr wrap="square" lIns="0" tIns="0" rIns="0" bIns="0" rtlCol="0"/>
            <a:lstStyle/>
            <a:p>
              <a:endParaRPr/>
            </a:p>
          </p:txBody>
        </p:sp>
        <p:sp>
          <p:nvSpPr>
            <p:cNvPr id="9" name="object 9"/>
            <p:cNvSpPr/>
            <p:nvPr/>
          </p:nvSpPr>
          <p:spPr>
            <a:xfrm>
              <a:off x="16128534" y="0"/>
              <a:ext cx="2159635" cy="2850515"/>
            </a:xfrm>
            <a:custGeom>
              <a:avLst/>
              <a:gdLst/>
              <a:ahLst/>
              <a:cxnLst/>
              <a:rect l="l" t="t" r="r" b="b"/>
              <a:pathLst>
                <a:path w="2159634" h="2850515">
                  <a:moveTo>
                    <a:pt x="1421090" y="0"/>
                  </a:moveTo>
                  <a:lnTo>
                    <a:pt x="2159436" y="0"/>
                  </a:lnTo>
                  <a:lnTo>
                    <a:pt x="2159436" y="480510"/>
                  </a:lnTo>
                  <a:lnTo>
                    <a:pt x="422848" y="2850030"/>
                  </a:lnTo>
                  <a:lnTo>
                    <a:pt x="282535" y="2084059"/>
                  </a:lnTo>
                  <a:lnTo>
                    <a:pt x="853941" y="1329687"/>
                  </a:lnTo>
                  <a:lnTo>
                    <a:pt x="623873" y="971397"/>
                  </a:lnTo>
                  <a:lnTo>
                    <a:pt x="1125312" y="971397"/>
                  </a:lnTo>
                  <a:lnTo>
                    <a:pt x="1606318" y="336398"/>
                  </a:lnTo>
                  <a:lnTo>
                    <a:pt x="1421090" y="0"/>
                  </a:lnTo>
                  <a:close/>
                </a:path>
                <a:path w="2159634" h="2850515">
                  <a:moveTo>
                    <a:pt x="0" y="0"/>
                  </a:moveTo>
                  <a:lnTo>
                    <a:pt x="537802" y="0"/>
                  </a:lnTo>
                  <a:lnTo>
                    <a:pt x="1125312" y="971397"/>
                  </a:lnTo>
                  <a:lnTo>
                    <a:pt x="623873" y="971397"/>
                  </a:lnTo>
                  <a:lnTo>
                    <a:pt x="0" y="0"/>
                  </a:lnTo>
                  <a:close/>
                </a:path>
              </a:pathLst>
            </a:custGeom>
            <a:solidFill>
              <a:srgbClr val="000000"/>
            </a:solidFill>
          </p:spPr>
          <p:txBody>
            <a:bodyPr wrap="square" lIns="0" tIns="0" rIns="0" bIns="0" rtlCol="0"/>
            <a:lstStyle/>
            <a:p>
              <a:endParaRPr/>
            </a:p>
          </p:txBody>
        </p:sp>
      </p:grpSp>
      <p:grpSp>
        <p:nvGrpSpPr>
          <p:cNvPr id="10" name="object 10"/>
          <p:cNvGrpSpPr/>
          <p:nvPr/>
        </p:nvGrpSpPr>
        <p:grpSpPr>
          <a:xfrm>
            <a:off x="15012114" y="7338461"/>
            <a:ext cx="3275965" cy="2947670"/>
            <a:chOff x="15012114" y="7338461"/>
            <a:chExt cx="3275965" cy="2947670"/>
          </a:xfrm>
        </p:grpSpPr>
        <p:sp>
          <p:nvSpPr>
            <p:cNvPr id="11" name="object 11"/>
            <p:cNvSpPr/>
            <p:nvPr/>
          </p:nvSpPr>
          <p:spPr>
            <a:xfrm>
              <a:off x="15012111" y="7338466"/>
              <a:ext cx="1970405" cy="2947670"/>
            </a:xfrm>
            <a:custGeom>
              <a:avLst/>
              <a:gdLst/>
              <a:ahLst/>
              <a:cxnLst/>
              <a:rect l="l" t="t" r="r" b="b"/>
              <a:pathLst>
                <a:path w="1970405" h="2947670">
                  <a:moveTo>
                    <a:pt x="1970354" y="1617002"/>
                  </a:moveTo>
                  <a:lnTo>
                    <a:pt x="1398955" y="862634"/>
                  </a:lnTo>
                  <a:lnTo>
                    <a:pt x="1460906" y="524497"/>
                  </a:lnTo>
                  <a:lnTo>
                    <a:pt x="365506" y="0"/>
                  </a:lnTo>
                  <a:lnTo>
                    <a:pt x="344551" y="0"/>
                  </a:lnTo>
                  <a:lnTo>
                    <a:pt x="329336" y="0"/>
                  </a:lnTo>
                  <a:lnTo>
                    <a:pt x="0" y="1046886"/>
                  </a:lnTo>
                  <a:lnTo>
                    <a:pt x="0" y="1055192"/>
                  </a:lnTo>
                  <a:lnTo>
                    <a:pt x="891425" y="2203119"/>
                  </a:lnTo>
                  <a:lnTo>
                    <a:pt x="392341" y="2947047"/>
                  </a:lnTo>
                  <a:lnTo>
                    <a:pt x="1116190" y="2947047"/>
                  </a:lnTo>
                  <a:lnTo>
                    <a:pt x="1970354" y="1617002"/>
                  </a:lnTo>
                  <a:close/>
                </a:path>
              </a:pathLst>
            </a:custGeom>
            <a:solidFill>
              <a:srgbClr val="F5F5F5"/>
            </a:solidFill>
          </p:spPr>
          <p:txBody>
            <a:bodyPr wrap="square" lIns="0" tIns="0" rIns="0" bIns="0" rtlCol="0"/>
            <a:lstStyle/>
            <a:p>
              <a:endParaRPr/>
            </a:p>
          </p:txBody>
        </p:sp>
        <p:sp>
          <p:nvSpPr>
            <p:cNvPr id="12" name="object 12"/>
            <p:cNvSpPr/>
            <p:nvPr/>
          </p:nvSpPr>
          <p:spPr>
            <a:xfrm>
              <a:off x="15012114" y="7338461"/>
              <a:ext cx="1376045" cy="2203450"/>
            </a:xfrm>
            <a:custGeom>
              <a:avLst/>
              <a:gdLst/>
              <a:ahLst/>
              <a:cxnLst/>
              <a:rect l="l" t="t" r="r" b="b"/>
              <a:pathLst>
                <a:path w="1376044" h="2203450">
                  <a:moveTo>
                    <a:pt x="891429" y="2203123"/>
                  </a:moveTo>
                  <a:lnTo>
                    <a:pt x="1375562" y="1481494"/>
                  </a:lnTo>
                  <a:lnTo>
                    <a:pt x="344551" y="0"/>
                  </a:lnTo>
                  <a:lnTo>
                    <a:pt x="329341" y="0"/>
                  </a:lnTo>
                  <a:lnTo>
                    <a:pt x="0" y="1046882"/>
                  </a:lnTo>
                  <a:lnTo>
                    <a:pt x="0" y="1055192"/>
                  </a:lnTo>
                  <a:lnTo>
                    <a:pt x="891429" y="2203123"/>
                  </a:lnTo>
                  <a:close/>
                </a:path>
              </a:pathLst>
            </a:custGeom>
            <a:solidFill>
              <a:srgbClr val="000000"/>
            </a:solidFill>
          </p:spPr>
          <p:txBody>
            <a:bodyPr wrap="square" lIns="0" tIns="0" rIns="0" bIns="0" rtlCol="0"/>
            <a:lstStyle/>
            <a:p>
              <a:endParaRPr/>
            </a:p>
          </p:txBody>
        </p:sp>
        <p:sp>
          <p:nvSpPr>
            <p:cNvPr id="13" name="object 13"/>
            <p:cNvSpPr/>
            <p:nvPr/>
          </p:nvSpPr>
          <p:spPr>
            <a:xfrm>
              <a:off x="16666117" y="9313753"/>
              <a:ext cx="1069340" cy="972185"/>
            </a:xfrm>
            <a:custGeom>
              <a:avLst/>
              <a:gdLst/>
              <a:ahLst/>
              <a:cxnLst/>
              <a:rect l="l" t="t" r="r" b="b"/>
              <a:pathLst>
                <a:path w="1069340" h="972184">
                  <a:moveTo>
                    <a:pt x="0" y="971759"/>
                  </a:moveTo>
                  <a:lnTo>
                    <a:pt x="883307" y="971759"/>
                  </a:lnTo>
                  <a:lnTo>
                    <a:pt x="1068734" y="634999"/>
                  </a:lnTo>
                  <a:lnTo>
                    <a:pt x="587729" y="0"/>
                  </a:lnTo>
                  <a:lnTo>
                    <a:pt x="0" y="971759"/>
                  </a:lnTo>
                  <a:close/>
                </a:path>
              </a:pathLst>
            </a:custGeom>
            <a:solidFill>
              <a:srgbClr val="F5F5F5"/>
            </a:solidFill>
          </p:spPr>
          <p:txBody>
            <a:bodyPr wrap="square" lIns="0" tIns="0" rIns="0" bIns="0" rtlCol="0"/>
            <a:lstStyle/>
            <a:p>
              <a:endParaRPr/>
            </a:p>
          </p:txBody>
        </p:sp>
        <p:sp>
          <p:nvSpPr>
            <p:cNvPr id="14" name="object 14"/>
            <p:cNvSpPr/>
            <p:nvPr/>
          </p:nvSpPr>
          <p:spPr>
            <a:xfrm>
              <a:off x="18282265" y="8944110"/>
              <a:ext cx="6350" cy="18415"/>
            </a:xfrm>
            <a:custGeom>
              <a:avLst/>
              <a:gdLst/>
              <a:ahLst/>
              <a:cxnLst/>
              <a:rect l="l" t="t" r="r" b="b"/>
              <a:pathLst>
                <a:path w="6350" h="18415">
                  <a:moveTo>
                    <a:pt x="5733" y="17805"/>
                  </a:moveTo>
                  <a:lnTo>
                    <a:pt x="5733" y="0"/>
                  </a:lnTo>
                  <a:lnTo>
                    <a:pt x="0" y="10412"/>
                  </a:lnTo>
                  <a:lnTo>
                    <a:pt x="5733" y="17805"/>
                  </a:lnTo>
                  <a:close/>
                </a:path>
              </a:pathLst>
            </a:custGeom>
            <a:solidFill>
              <a:srgbClr val="000000"/>
            </a:solidFill>
          </p:spPr>
          <p:txBody>
            <a:bodyPr wrap="square" lIns="0" tIns="0" rIns="0" bIns="0" rtlCol="0"/>
            <a:lstStyle/>
            <a:p>
              <a:endParaRPr/>
            </a:p>
          </p:txBody>
        </p:sp>
        <p:sp>
          <p:nvSpPr>
            <p:cNvPr id="15" name="object 15"/>
            <p:cNvSpPr/>
            <p:nvPr/>
          </p:nvSpPr>
          <p:spPr>
            <a:xfrm>
              <a:off x="16551382" y="7435120"/>
              <a:ext cx="1736725" cy="2369820"/>
            </a:xfrm>
            <a:custGeom>
              <a:avLst/>
              <a:gdLst/>
              <a:ahLst/>
              <a:cxnLst/>
              <a:rect l="l" t="t" r="r" b="b"/>
              <a:pathLst>
                <a:path w="1736725" h="2369820">
                  <a:moveTo>
                    <a:pt x="682841" y="931740"/>
                  </a:moveTo>
                  <a:lnTo>
                    <a:pt x="1275155" y="931740"/>
                  </a:lnTo>
                  <a:lnTo>
                    <a:pt x="815743" y="339242"/>
                  </a:lnTo>
                  <a:lnTo>
                    <a:pt x="0" y="0"/>
                  </a:lnTo>
                  <a:lnTo>
                    <a:pt x="682841" y="931740"/>
                  </a:lnTo>
                  <a:close/>
                </a:path>
                <a:path w="1736725" h="2369820">
                  <a:moveTo>
                    <a:pt x="1736616" y="2369558"/>
                  </a:moveTo>
                  <a:lnTo>
                    <a:pt x="1736616" y="1526795"/>
                  </a:lnTo>
                  <a:lnTo>
                    <a:pt x="1730883" y="1519401"/>
                  </a:lnTo>
                  <a:lnTo>
                    <a:pt x="1736616" y="1508989"/>
                  </a:lnTo>
                  <a:lnTo>
                    <a:pt x="1736616" y="655737"/>
                  </a:lnTo>
                  <a:lnTo>
                    <a:pt x="1317527" y="861674"/>
                  </a:lnTo>
                  <a:lnTo>
                    <a:pt x="1275155" y="931740"/>
                  </a:lnTo>
                  <a:lnTo>
                    <a:pt x="682841" y="931740"/>
                  </a:lnTo>
                  <a:lnTo>
                    <a:pt x="1736616" y="2369558"/>
                  </a:lnTo>
                  <a:close/>
                </a:path>
              </a:pathLst>
            </a:custGeom>
            <a:solidFill>
              <a:srgbClr val="F5F5F5"/>
            </a:solidFill>
          </p:spPr>
          <p:txBody>
            <a:bodyPr wrap="square" lIns="0" tIns="0" rIns="0" bIns="0" rtlCol="0"/>
            <a:lstStyle/>
            <a:p>
              <a:endParaRPr/>
            </a:p>
          </p:txBody>
        </p:sp>
        <p:sp>
          <p:nvSpPr>
            <p:cNvPr id="16" name="object 16"/>
            <p:cNvSpPr/>
            <p:nvPr/>
          </p:nvSpPr>
          <p:spPr>
            <a:xfrm>
              <a:off x="16128301" y="7435120"/>
              <a:ext cx="2160270" cy="2850515"/>
            </a:xfrm>
            <a:custGeom>
              <a:avLst/>
              <a:gdLst/>
              <a:ahLst/>
              <a:cxnLst/>
              <a:rect l="l" t="t" r="r" b="b"/>
              <a:pathLst>
                <a:path w="2160269" h="2850515">
                  <a:moveTo>
                    <a:pt x="1421123" y="2850392"/>
                  </a:moveTo>
                  <a:lnTo>
                    <a:pt x="2159697" y="2850392"/>
                  </a:lnTo>
                  <a:lnTo>
                    <a:pt x="2159697" y="2369558"/>
                  </a:lnTo>
                  <a:lnTo>
                    <a:pt x="423080" y="0"/>
                  </a:lnTo>
                  <a:lnTo>
                    <a:pt x="282768" y="765971"/>
                  </a:lnTo>
                  <a:lnTo>
                    <a:pt x="854173" y="1520343"/>
                  </a:lnTo>
                  <a:lnTo>
                    <a:pt x="624106" y="1878632"/>
                  </a:lnTo>
                  <a:lnTo>
                    <a:pt x="1125545" y="1878632"/>
                  </a:lnTo>
                  <a:lnTo>
                    <a:pt x="1606550" y="2513632"/>
                  </a:lnTo>
                  <a:lnTo>
                    <a:pt x="1421123" y="2850392"/>
                  </a:lnTo>
                  <a:close/>
                </a:path>
                <a:path w="2160269" h="2850515">
                  <a:moveTo>
                    <a:pt x="0" y="2850392"/>
                  </a:moveTo>
                  <a:lnTo>
                    <a:pt x="537816" y="2850392"/>
                  </a:lnTo>
                  <a:lnTo>
                    <a:pt x="1125545" y="1878632"/>
                  </a:lnTo>
                  <a:lnTo>
                    <a:pt x="624106" y="1878632"/>
                  </a:lnTo>
                  <a:lnTo>
                    <a:pt x="0" y="2850392"/>
                  </a:lnTo>
                  <a:close/>
                </a:path>
              </a:pathLst>
            </a:custGeom>
            <a:solidFill>
              <a:srgbClr val="000000"/>
            </a:solidFill>
          </p:spPr>
          <p:txBody>
            <a:bodyPr wrap="square" lIns="0" tIns="0" rIns="0" bIns="0" rtlCol="0"/>
            <a:lstStyle/>
            <a:p>
              <a:endParaRPr/>
            </a:p>
          </p:txBody>
        </p:sp>
      </p:grpSp>
      <p:grpSp>
        <p:nvGrpSpPr>
          <p:cNvPr id="17" name="object 17"/>
          <p:cNvGrpSpPr/>
          <p:nvPr/>
        </p:nvGrpSpPr>
        <p:grpSpPr>
          <a:xfrm>
            <a:off x="0" y="7340204"/>
            <a:ext cx="3274060" cy="2947670"/>
            <a:chOff x="0" y="7340204"/>
            <a:chExt cx="3274060" cy="2947670"/>
          </a:xfrm>
        </p:grpSpPr>
        <p:sp>
          <p:nvSpPr>
            <p:cNvPr id="18" name="object 18"/>
            <p:cNvSpPr/>
            <p:nvPr/>
          </p:nvSpPr>
          <p:spPr>
            <a:xfrm>
              <a:off x="1302943" y="7340206"/>
              <a:ext cx="1971675" cy="2947035"/>
            </a:xfrm>
            <a:custGeom>
              <a:avLst/>
              <a:gdLst/>
              <a:ahLst/>
              <a:cxnLst/>
              <a:rect l="l" t="t" r="r" b="b"/>
              <a:pathLst>
                <a:path w="1971675" h="2947034">
                  <a:moveTo>
                    <a:pt x="1971103" y="1049248"/>
                  </a:moveTo>
                  <a:lnTo>
                    <a:pt x="1641017" y="0"/>
                  </a:lnTo>
                  <a:lnTo>
                    <a:pt x="1625803" y="0"/>
                  </a:lnTo>
                  <a:lnTo>
                    <a:pt x="1604848" y="0"/>
                  </a:lnTo>
                  <a:lnTo>
                    <a:pt x="509447" y="524510"/>
                  </a:lnTo>
                  <a:lnTo>
                    <a:pt x="571398" y="862634"/>
                  </a:lnTo>
                  <a:lnTo>
                    <a:pt x="0" y="1617002"/>
                  </a:lnTo>
                  <a:lnTo>
                    <a:pt x="853998" y="2946793"/>
                  </a:lnTo>
                  <a:lnTo>
                    <a:pt x="1577835" y="2946793"/>
                  </a:lnTo>
                  <a:lnTo>
                    <a:pt x="594791" y="1481493"/>
                  </a:lnTo>
                  <a:lnTo>
                    <a:pt x="1078928" y="2203132"/>
                  </a:lnTo>
                  <a:lnTo>
                    <a:pt x="1971103" y="1054239"/>
                  </a:lnTo>
                  <a:lnTo>
                    <a:pt x="1971103" y="1049248"/>
                  </a:lnTo>
                  <a:close/>
                </a:path>
              </a:pathLst>
            </a:custGeom>
            <a:solidFill>
              <a:srgbClr val="F5F5F5"/>
            </a:solidFill>
          </p:spPr>
          <p:txBody>
            <a:bodyPr wrap="square" lIns="0" tIns="0" rIns="0" bIns="0" rtlCol="0"/>
            <a:lstStyle/>
            <a:p>
              <a:endParaRPr/>
            </a:p>
          </p:txBody>
        </p:sp>
        <p:sp>
          <p:nvSpPr>
            <p:cNvPr id="19" name="object 19"/>
            <p:cNvSpPr/>
            <p:nvPr/>
          </p:nvSpPr>
          <p:spPr>
            <a:xfrm>
              <a:off x="1897742" y="7340204"/>
              <a:ext cx="1376680" cy="2203450"/>
            </a:xfrm>
            <a:custGeom>
              <a:avLst/>
              <a:gdLst/>
              <a:ahLst/>
              <a:cxnLst/>
              <a:rect l="l" t="t" r="r" b="b"/>
              <a:pathLst>
                <a:path w="1376679" h="2203450">
                  <a:moveTo>
                    <a:pt x="484133" y="2203123"/>
                  </a:moveTo>
                  <a:lnTo>
                    <a:pt x="0" y="1481494"/>
                  </a:lnTo>
                  <a:lnTo>
                    <a:pt x="1031011" y="0"/>
                  </a:lnTo>
                  <a:lnTo>
                    <a:pt x="1046221" y="0"/>
                  </a:lnTo>
                  <a:lnTo>
                    <a:pt x="1376307" y="1049249"/>
                  </a:lnTo>
                  <a:lnTo>
                    <a:pt x="1376307" y="1054233"/>
                  </a:lnTo>
                  <a:lnTo>
                    <a:pt x="484133" y="2203123"/>
                  </a:lnTo>
                  <a:close/>
                </a:path>
              </a:pathLst>
            </a:custGeom>
            <a:solidFill>
              <a:srgbClr val="000000"/>
            </a:solidFill>
          </p:spPr>
          <p:txBody>
            <a:bodyPr wrap="square" lIns="0" tIns="0" rIns="0" bIns="0" rtlCol="0"/>
            <a:lstStyle/>
            <a:p>
              <a:endParaRPr/>
            </a:p>
          </p:txBody>
        </p:sp>
        <p:sp>
          <p:nvSpPr>
            <p:cNvPr id="20" name="object 20"/>
            <p:cNvSpPr/>
            <p:nvPr/>
          </p:nvSpPr>
          <p:spPr>
            <a:xfrm>
              <a:off x="550567" y="9315496"/>
              <a:ext cx="1069340" cy="972185"/>
            </a:xfrm>
            <a:custGeom>
              <a:avLst/>
              <a:gdLst/>
              <a:ahLst/>
              <a:cxnLst/>
              <a:rect l="l" t="t" r="r" b="b"/>
              <a:pathLst>
                <a:path w="1069340" h="972184">
                  <a:moveTo>
                    <a:pt x="1068734" y="971759"/>
                  </a:moveTo>
                  <a:lnTo>
                    <a:pt x="185427" y="971759"/>
                  </a:lnTo>
                  <a:lnTo>
                    <a:pt x="0" y="634999"/>
                  </a:lnTo>
                  <a:lnTo>
                    <a:pt x="481005" y="0"/>
                  </a:lnTo>
                  <a:lnTo>
                    <a:pt x="1068734" y="971759"/>
                  </a:lnTo>
                  <a:close/>
                </a:path>
              </a:pathLst>
            </a:custGeom>
            <a:solidFill>
              <a:srgbClr val="F5F5F5"/>
            </a:solidFill>
          </p:spPr>
          <p:txBody>
            <a:bodyPr wrap="square" lIns="0" tIns="0" rIns="0" bIns="0" rtlCol="0"/>
            <a:lstStyle/>
            <a:p>
              <a:endParaRPr/>
            </a:p>
          </p:txBody>
        </p:sp>
        <p:sp>
          <p:nvSpPr>
            <p:cNvPr id="21" name="object 21"/>
            <p:cNvSpPr/>
            <p:nvPr/>
          </p:nvSpPr>
          <p:spPr>
            <a:xfrm>
              <a:off x="0" y="8950537"/>
              <a:ext cx="3175" cy="10160"/>
            </a:xfrm>
            <a:custGeom>
              <a:avLst/>
              <a:gdLst/>
              <a:ahLst/>
              <a:cxnLst/>
              <a:rect l="l" t="t" r="r" b="b"/>
              <a:pathLst>
                <a:path w="3175" h="10159">
                  <a:moveTo>
                    <a:pt x="0" y="9797"/>
                  </a:moveTo>
                  <a:lnTo>
                    <a:pt x="0" y="0"/>
                  </a:lnTo>
                  <a:lnTo>
                    <a:pt x="3154" y="5728"/>
                  </a:lnTo>
                  <a:lnTo>
                    <a:pt x="0" y="9797"/>
                  </a:lnTo>
                  <a:close/>
                </a:path>
              </a:pathLst>
            </a:custGeom>
            <a:solidFill>
              <a:srgbClr val="000000"/>
            </a:solidFill>
          </p:spPr>
          <p:txBody>
            <a:bodyPr wrap="square" lIns="0" tIns="0" rIns="0" bIns="0" rtlCol="0"/>
            <a:lstStyle/>
            <a:p>
              <a:endParaRPr/>
            </a:p>
          </p:txBody>
        </p:sp>
        <p:sp>
          <p:nvSpPr>
            <p:cNvPr id="22" name="object 22"/>
            <p:cNvSpPr/>
            <p:nvPr/>
          </p:nvSpPr>
          <p:spPr>
            <a:xfrm>
              <a:off x="0" y="7436864"/>
              <a:ext cx="1734185" cy="2366645"/>
            </a:xfrm>
            <a:custGeom>
              <a:avLst/>
              <a:gdLst/>
              <a:ahLst/>
              <a:cxnLst/>
              <a:rect l="l" t="t" r="r" b="b"/>
              <a:pathLst>
                <a:path w="1734185" h="2366645">
                  <a:moveTo>
                    <a:pt x="1051195" y="931740"/>
                  </a:moveTo>
                  <a:lnTo>
                    <a:pt x="458882" y="931740"/>
                  </a:lnTo>
                  <a:lnTo>
                    <a:pt x="918294" y="339242"/>
                  </a:lnTo>
                  <a:lnTo>
                    <a:pt x="1734037" y="0"/>
                  </a:lnTo>
                  <a:lnTo>
                    <a:pt x="1051195" y="931740"/>
                  </a:lnTo>
                  <a:close/>
                </a:path>
                <a:path w="1734185" h="2366645">
                  <a:moveTo>
                    <a:pt x="0" y="2366040"/>
                  </a:moveTo>
                  <a:lnTo>
                    <a:pt x="0" y="1523470"/>
                  </a:lnTo>
                  <a:lnTo>
                    <a:pt x="3154" y="1519401"/>
                  </a:lnTo>
                  <a:lnTo>
                    <a:pt x="0" y="1513673"/>
                  </a:lnTo>
                  <a:lnTo>
                    <a:pt x="0" y="657004"/>
                  </a:lnTo>
                  <a:lnTo>
                    <a:pt x="416509" y="861674"/>
                  </a:lnTo>
                  <a:lnTo>
                    <a:pt x="458882" y="931740"/>
                  </a:lnTo>
                  <a:lnTo>
                    <a:pt x="1051195" y="931740"/>
                  </a:lnTo>
                  <a:lnTo>
                    <a:pt x="0" y="2366040"/>
                  </a:lnTo>
                  <a:close/>
                </a:path>
              </a:pathLst>
            </a:custGeom>
            <a:solidFill>
              <a:srgbClr val="F5F5F5"/>
            </a:solidFill>
          </p:spPr>
          <p:txBody>
            <a:bodyPr wrap="square" lIns="0" tIns="0" rIns="0" bIns="0" rtlCol="0"/>
            <a:lstStyle/>
            <a:p>
              <a:endParaRPr/>
            </a:p>
          </p:txBody>
        </p:sp>
        <p:sp>
          <p:nvSpPr>
            <p:cNvPr id="23" name="object 23"/>
            <p:cNvSpPr/>
            <p:nvPr/>
          </p:nvSpPr>
          <p:spPr>
            <a:xfrm>
              <a:off x="0" y="7436864"/>
              <a:ext cx="2157095" cy="2850515"/>
            </a:xfrm>
            <a:custGeom>
              <a:avLst/>
              <a:gdLst/>
              <a:ahLst/>
              <a:cxnLst/>
              <a:rect l="l" t="t" r="r" b="b"/>
              <a:pathLst>
                <a:path w="2157095" h="2850515">
                  <a:moveTo>
                    <a:pt x="735853" y="2850135"/>
                  </a:moveTo>
                  <a:lnTo>
                    <a:pt x="0" y="2850135"/>
                  </a:lnTo>
                  <a:lnTo>
                    <a:pt x="0" y="2366040"/>
                  </a:lnTo>
                  <a:lnTo>
                    <a:pt x="1734037" y="0"/>
                  </a:lnTo>
                  <a:lnTo>
                    <a:pt x="1874350" y="765971"/>
                  </a:lnTo>
                  <a:lnTo>
                    <a:pt x="1302944" y="1520343"/>
                  </a:lnTo>
                  <a:lnTo>
                    <a:pt x="1533012" y="1878632"/>
                  </a:lnTo>
                  <a:lnTo>
                    <a:pt x="1031573" y="1878632"/>
                  </a:lnTo>
                  <a:lnTo>
                    <a:pt x="550567" y="2513632"/>
                  </a:lnTo>
                  <a:lnTo>
                    <a:pt x="735853" y="2850135"/>
                  </a:lnTo>
                  <a:close/>
                </a:path>
                <a:path w="2157095" h="2850515">
                  <a:moveTo>
                    <a:pt x="2156953" y="2850135"/>
                  </a:moveTo>
                  <a:lnTo>
                    <a:pt x="1619146" y="2850135"/>
                  </a:lnTo>
                  <a:lnTo>
                    <a:pt x="1031573" y="1878632"/>
                  </a:lnTo>
                  <a:lnTo>
                    <a:pt x="1533012" y="1878632"/>
                  </a:lnTo>
                  <a:lnTo>
                    <a:pt x="2156953" y="2850135"/>
                  </a:lnTo>
                  <a:close/>
                </a:path>
              </a:pathLst>
            </a:custGeom>
            <a:solidFill>
              <a:srgbClr val="000000"/>
            </a:solidFill>
          </p:spPr>
          <p:txBody>
            <a:bodyPr wrap="square" lIns="0" tIns="0" rIns="0" bIns="0" rtlCol="0"/>
            <a:lstStyle/>
            <a:p>
              <a:endParaRPr/>
            </a:p>
          </p:txBody>
        </p:sp>
      </p:grpSp>
      <p:grpSp>
        <p:nvGrpSpPr>
          <p:cNvPr id="24" name="object 24"/>
          <p:cNvGrpSpPr/>
          <p:nvPr/>
        </p:nvGrpSpPr>
        <p:grpSpPr>
          <a:xfrm>
            <a:off x="0" y="1381"/>
            <a:ext cx="3273425" cy="2947670"/>
            <a:chOff x="0" y="1381"/>
            <a:chExt cx="3273425" cy="2947670"/>
          </a:xfrm>
        </p:grpSpPr>
        <p:sp>
          <p:nvSpPr>
            <p:cNvPr id="25" name="object 25"/>
            <p:cNvSpPr/>
            <p:nvPr/>
          </p:nvSpPr>
          <p:spPr>
            <a:xfrm>
              <a:off x="1302943" y="1383"/>
              <a:ext cx="1970405" cy="2947670"/>
            </a:xfrm>
            <a:custGeom>
              <a:avLst/>
              <a:gdLst/>
              <a:ahLst/>
              <a:cxnLst/>
              <a:rect l="l" t="t" r="r" b="b"/>
              <a:pathLst>
                <a:path w="1970404" h="2947670">
                  <a:moveTo>
                    <a:pt x="1970354" y="1891868"/>
                  </a:moveTo>
                  <a:lnTo>
                    <a:pt x="1078928" y="743927"/>
                  </a:lnTo>
                  <a:lnTo>
                    <a:pt x="1578013" y="0"/>
                  </a:lnTo>
                  <a:lnTo>
                    <a:pt x="854163" y="0"/>
                  </a:lnTo>
                  <a:lnTo>
                    <a:pt x="0" y="1330058"/>
                  </a:lnTo>
                  <a:lnTo>
                    <a:pt x="571398" y="2084425"/>
                  </a:lnTo>
                  <a:lnTo>
                    <a:pt x="509447" y="2422550"/>
                  </a:lnTo>
                  <a:lnTo>
                    <a:pt x="1604848" y="2947060"/>
                  </a:lnTo>
                  <a:lnTo>
                    <a:pt x="1625803" y="2947060"/>
                  </a:lnTo>
                  <a:lnTo>
                    <a:pt x="1641017" y="2947060"/>
                  </a:lnTo>
                  <a:lnTo>
                    <a:pt x="1970354" y="1900174"/>
                  </a:lnTo>
                  <a:lnTo>
                    <a:pt x="1970354" y="1891868"/>
                  </a:lnTo>
                  <a:close/>
                </a:path>
              </a:pathLst>
            </a:custGeom>
            <a:solidFill>
              <a:srgbClr val="F5F5F5"/>
            </a:solidFill>
          </p:spPr>
          <p:txBody>
            <a:bodyPr wrap="square" lIns="0" tIns="0" rIns="0" bIns="0" rtlCol="0"/>
            <a:lstStyle/>
            <a:p>
              <a:endParaRPr/>
            </a:p>
          </p:txBody>
        </p:sp>
        <p:sp>
          <p:nvSpPr>
            <p:cNvPr id="26" name="object 26"/>
            <p:cNvSpPr/>
            <p:nvPr/>
          </p:nvSpPr>
          <p:spPr>
            <a:xfrm>
              <a:off x="1897742" y="745310"/>
              <a:ext cx="1376045" cy="2203450"/>
            </a:xfrm>
            <a:custGeom>
              <a:avLst/>
              <a:gdLst/>
              <a:ahLst/>
              <a:cxnLst/>
              <a:rect l="l" t="t" r="r" b="b"/>
              <a:pathLst>
                <a:path w="1376045" h="2203450">
                  <a:moveTo>
                    <a:pt x="484133" y="0"/>
                  </a:moveTo>
                  <a:lnTo>
                    <a:pt x="0" y="721629"/>
                  </a:lnTo>
                  <a:lnTo>
                    <a:pt x="1031011" y="2203123"/>
                  </a:lnTo>
                  <a:lnTo>
                    <a:pt x="1046221" y="2203123"/>
                  </a:lnTo>
                  <a:lnTo>
                    <a:pt x="1375563" y="1156237"/>
                  </a:lnTo>
                  <a:lnTo>
                    <a:pt x="1375563" y="1147931"/>
                  </a:lnTo>
                  <a:lnTo>
                    <a:pt x="484133" y="0"/>
                  </a:lnTo>
                  <a:close/>
                </a:path>
              </a:pathLst>
            </a:custGeom>
            <a:solidFill>
              <a:srgbClr val="000000"/>
            </a:solidFill>
          </p:spPr>
          <p:txBody>
            <a:bodyPr wrap="square" lIns="0" tIns="0" rIns="0" bIns="0" rtlCol="0"/>
            <a:lstStyle/>
            <a:p>
              <a:endParaRPr/>
            </a:p>
          </p:txBody>
        </p:sp>
        <p:sp>
          <p:nvSpPr>
            <p:cNvPr id="27" name="object 27"/>
            <p:cNvSpPr/>
            <p:nvPr/>
          </p:nvSpPr>
          <p:spPr>
            <a:xfrm>
              <a:off x="550567" y="1382"/>
              <a:ext cx="1069340" cy="972185"/>
            </a:xfrm>
            <a:custGeom>
              <a:avLst/>
              <a:gdLst/>
              <a:ahLst/>
              <a:cxnLst/>
              <a:rect l="l" t="t" r="r" b="b"/>
              <a:pathLst>
                <a:path w="1069340" h="972185">
                  <a:moveTo>
                    <a:pt x="1068734" y="0"/>
                  </a:moveTo>
                  <a:lnTo>
                    <a:pt x="185427" y="0"/>
                  </a:lnTo>
                  <a:lnTo>
                    <a:pt x="0" y="336760"/>
                  </a:lnTo>
                  <a:lnTo>
                    <a:pt x="481005" y="971759"/>
                  </a:lnTo>
                  <a:lnTo>
                    <a:pt x="1068734" y="0"/>
                  </a:lnTo>
                  <a:close/>
                </a:path>
              </a:pathLst>
            </a:custGeom>
            <a:solidFill>
              <a:srgbClr val="F5F5F5"/>
            </a:solidFill>
          </p:spPr>
          <p:txBody>
            <a:bodyPr wrap="square" lIns="0" tIns="0" rIns="0" bIns="0" rtlCol="0"/>
            <a:lstStyle/>
            <a:p>
              <a:endParaRPr/>
            </a:p>
          </p:txBody>
        </p:sp>
        <p:sp>
          <p:nvSpPr>
            <p:cNvPr id="28" name="object 28"/>
            <p:cNvSpPr/>
            <p:nvPr/>
          </p:nvSpPr>
          <p:spPr>
            <a:xfrm>
              <a:off x="0" y="1328304"/>
              <a:ext cx="3175" cy="10160"/>
            </a:xfrm>
            <a:custGeom>
              <a:avLst/>
              <a:gdLst/>
              <a:ahLst/>
              <a:cxnLst/>
              <a:rect l="l" t="t" r="r" b="b"/>
              <a:pathLst>
                <a:path w="3175" h="10159">
                  <a:moveTo>
                    <a:pt x="0" y="0"/>
                  </a:moveTo>
                  <a:lnTo>
                    <a:pt x="0" y="9796"/>
                  </a:lnTo>
                  <a:lnTo>
                    <a:pt x="3154" y="4067"/>
                  </a:lnTo>
                  <a:lnTo>
                    <a:pt x="0" y="0"/>
                  </a:lnTo>
                  <a:close/>
                </a:path>
              </a:pathLst>
            </a:custGeom>
            <a:solidFill>
              <a:srgbClr val="000000"/>
            </a:solidFill>
          </p:spPr>
          <p:txBody>
            <a:bodyPr wrap="square" lIns="0" tIns="0" rIns="0" bIns="0" rtlCol="0"/>
            <a:lstStyle/>
            <a:p>
              <a:endParaRPr/>
            </a:p>
          </p:txBody>
        </p:sp>
        <p:sp>
          <p:nvSpPr>
            <p:cNvPr id="29" name="object 29"/>
            <p:cNvSpPr/>
            <p:nvPr/>
          </p:nvSpPr>
          <p:spPr>
            <a:xfrm>
              <a:off x="0" y="485734"/>
              <a:ext cx="1734185" cy="2366645"/>
            </a:xfrm>
            <a:custGeom>
              <a:avLst/>
              <a:gdLst/>
              <a:ahLst/>
              <a:cxnLst/>
              <a:rect l="l" t="t" r="r" b="b"/>
              <a:pathLst>
                <a:path w="1734185" h="2366645">
                  <a:moveTo>
                    <a:pt x="1051195" y="1434299"/>
                  </a:moveTo>
                  <a:lnTo>
                    <a:pt x="458881" y="1434299"/>
                  </a:lnTo>
                  <a:lnTo>
                    <a:pt x="918294" y="2026797"/>
                  </a:lnTo>
                  <a:lnTo>
                    <a:pt x="1734037" y="2366040"/>
                  </a:lnTo>
                  <a:lnTo>
                    <a:pt x="1051195" y="1434299"/>
                  </a:lnTo>
                  <a:close/>
                </a:path>
                <a:path w="1734185" h="2366645">
                  <a:moveTo>
                    <a:pt x="0" y="0"/>
                  </a:moveTo>
                  <a:lnTo>
                    <a:pt x="0" y="842570"/>
                  </a:lnTo>
                  <a:lnTo>
                    <a:pt x="3154" y="846638"/>
                  </a:lnTo>
                  <a:lnTo>
                    <a:pt x="0" y="852366"/>
                  </a:lnTo>
                  <a:lnTo>
                    <a:pt x="0" y="1709035"/>
                  </a:lnTo>
                  <a:lnTo>
                    <a:pt x="416509" y="1504365"/>
                  </a:lnTo>
                  <a:lnTo>
                    <a:pt x="458881" y="1434299"/>
                  </a:lnTo>
                  <a:lnTo>
                    <a:pt x="1051195" y="1434299"/>
                  </a:lnTo>
                  <a:lnTo>
                    <a:pt x="0" y="0"/>
                  </a:lnTo>
                  <a:close/>
                </a:path>
              </a:pathLst>
            </a:custGeom>
            <a:solidFill>
              <a:srgbClr val="F5F5F5"/>
            </a:solidFill>
          </p:spPr>
          <p:txBody>
            <a:bodyPr wrap="square" lIns="0" tIns="0" rIns="0" bIns="0" rtlCol="0"/>
            <a:lstStyle/>
            <a:p>
              <a:endParaRPr/>
            </a:p>
          </p:txBody>
        </p:sp>
        <p:sp>
          <p:nvSpPr>
            <p:cNvPr id="30" name="object 30"/>
            <p:cNvSpPr/>
            <p:nvPr/>
          </p:nvSpPr>
          <p:spPr>
            <a:xfrm>
              <a:off x="0" y="1381"/>
              <a:ext cx="2157730" cy="2850515"/>
            </a:xfrm>
            <a:custGeom>
              <a:avLst/>
              <a:gdLst/>
              <a:ahLst/>
              <a:cxnLst/>
              <a:rect l="l" t="t" r="r" b="b"/>
              <a:pathLst>
                <a:path w="2157730" h="2850515">
                  <a:moveTo>
                    <a:pt x="735994" y="0"/>
                  </a:moveTo>
                  <a:lnTo>
                    <a:pt x="0" y="0"/>
                  </a:lnTo>
                  <a:lnTo>
                    <a:pt x="0" y="484352"/>
                  </a:lnTo>
                  <a:lnTo>
                    <a:pt x="1734037" y="2850392"/>
                  </a:lnTo>
                  <a:lnTo>
                    <a:pt x="1874350" y="2084421"/>
                  </a:lnTo>
                  <a:lnTo>
                    <a:pt x="1302944" y="1330049"/>
                  </a:lnTo>
                  <a:lnTo>
                    <a:pt x="1533011" y="971759"/>
                  </a:lnTo>
                  <a:lnTo>
                    <a:pt x="1031572" y="971759"/>
                  </a:lnTo>
                  <a:lnTo>
                    <a:pt x="550567" y="336760"/>
                  </a:lnTo>
                  <a:lnTo>
                    <a:pt x="735994" y="0"/>
                  </a:lnTo>
                  <a:close/>
                </a:path>
                <a:path w="2157730" h="2850515">
                  <a:moveTo>
                    <a:pt x="2157118" y="0"/>
                  </a:moveTo>
                  <a:lnTo>
                    <a:pt x="1619301" y="0"/>
                  </a:lnTo>
                  <a:lnTo>
                    <a:pt x="1031572" y="971759"/>
                  </a:lnTo>
                  <a:lnTo>
                    <a:pt x="1533011" y="971759"/>
                  </a:lnTo>
                  <a:lnTo>
                    <a:pt x="2157118" y="0"/>
                  </a:lnTo>
                  <a:close/>
                </a:path>
              </a:pathLst>
            </a:custGeom>
            <a:solidFill>
              <a:srgbClr val="000000"/>
            </a:solidFill>
          </p:spPr>
          <p:txBody>
            <a:bodyPr wrap="square" lIns="0" tIns="0" rIns="0" bIns="0" rtlCol="0"/>
            <a:lstStyle/>
            <a:p>
              <a:endParaRPr/>
            </a:p>
          </p:txBody>
        </p:sp>
      </p:grpSp>
      <p:sp>
        <p:nvSpPr>
          <p:cNvPr id="31" name="object 31"/>
          <p:cNvSpPr/>
          <p:nvPr/>
        </p:nvSpPr>
        <p:spPr>
          <a:xfrm>
            <a:off x="1435193" y="4580756"/>
            <a:ext cx="1115695" cy="1113155"/>
          </a:xfrm>
          <a:custGeom>
            <a:avLst/>
            <a:gdLst/>
            <a:ahLst/>
            <a:cxnLst/>
            <a:rect l="l" t="t" r="r" b="b"/>
            <a:pathLst>
              <a:path w="1115695" h="1113154">
                <a:moveTo>
                  <a:pt x="557685" y="1112644"/>
                </a:moveTo>
                <a:lnTo>
                  <a:pt x="516663" y="1111137"/>
                </a:lnTo>
                <a:lnTo>
                  <a:pt x="475855" y="1106623"/>
                </a:lnTo>
                <a:lnTo>
                  <a:pt x="435491" y="1099126"/>
                </a:lnTo>
                <a:lnTo>
                  <a:pt x="395797" y="1088689"/>
                </a:lnTo>
                <a:lnTo>
                  <a:pt x="356980" y="1075368"/>
                </a:lnTo>
                <a:lnTo>
                  <a:pt x="319243" y="1059231"/>
                </a:lnTo>
                <a:lnTo>
                  <a:pt x="282799" y="1040369"/>
                </a:lnTo>
                <a:lnTo>
                  <a:pt x="247851" y="1018887"/>
                </a:lnTo>
                <a:lnTo>
                  <a:pt x="214582" y="994899"/>
                </a:lnTo>
                <a:lnTo>
                  <a:pt x="183166" y="968530"/>
                </a:lnTo>
                <a:lnTo>
                  <a:pt x="153780" y="939926"/>
                </a:lnTo>
                <a:lnTo>
                  <a:pt x="126588" y="909249"/>
                </a:lnTo>
                <a:lnTo>
                  <a:pt x="101732" y="876660"/>
                </a:lnTo>
                <a:lnTo>
                  <a:pt x="79342" y="842329"/>
                </a:lnTo>
                <a:lnTo>
                  <a:pt x="59545" y="806447"/>
                </a:lnTo>
                <a:lnTo>
                  <a:pt x="42451" y="769217"/>
                </a:lnTo>
                <a:lnTo>
                  <a:pt x="28148" y="730834"/>
                </a:lnTo>
                <a:lnTo>
                  <a:pt x="16712" y="691497"/>
                </a:lnTo>
                <a:lnTo>
                  <a:pt x="8209" y="651428"/>
                </a:lnTo>
                <a:lnTo>
                  <a:pt x="2685" y="610851"/>
                </a:lnTo>
                <a:lnTo>
                  <a:pt x="167" y="569979"/>
                </a:lnTo>
                <a:lnTo>
                  <a:pt x="0" y="556322"/>
                </a:lnTo>
                <a:lnTo>
                  <a:pt x="167" y="542665"/>
                </a:lnTo>
                <a:lnTo>
                  <a:pt x="2685" y="501793"/>
                </a:lnTo>
                <a:lnTo>
                  <a:pt x="8209" y="461216"/>
                </a:lnTo>
                <a:lnTo>
                  <a:pt x="16712" y="421146"/>
                </a:lnTo>
                <a:lnTo>
                  <a:pt x="28148" y="381810"/>
                </a:lnTo>
                <a:lnTo>
                  <a:pt x="42451" y="343426"/>
                </a:lnTo>
                <a:lnTo>
                  <a:pt x="59545" y="306197"/>
                </a:lnTo>
                <a:lnTo>
                  <a:pt x="79342" y="270315"/>
                </a:lnTo>
                <a:lnTo>
                  <a:pt x="101732" y="235983"/>
                </a:lnTo>
                <a:lnTo>
                  <a:pt x="126588" y="203395"/>
                </a:lnTo>
                <a:lnTo>
                  <a:pt x="153780" y="172718"/>
                </a:lnTo>
                <a:lnTo>
                  <a:pt x="183166" y="144114"/>
                </a:lnTo>
                <a:lnTo>
                  <a:pt x="214582" y="117744"/>
                </a:lnTo>
                <a:lnTo>
                  <a:pt x="247851" y="93757"/>
                </a:lnTo>
                <a:lnTo>
                  <a:pt x="282799" y="72275"/>
                </a:lnTo>
                <a:lnTo>
                  <a:pt x="319243" y="53412"/>
                </a:lnTo>
                <a:lnTo>
                  <a:pt x="356980" y="37275"/>
                </a:lnTo>
                <a:lnTo>
                  <a:pt x="395797" y="23955"/>
                </a:lnTo>
                <a:lnTo>
                  <a:pt x="435491" y="13518"/>
                </a:lnTo>
                <a:lnTo>
                  <a:pt x="475855" y="6020"/>
                </a:lnTo>
                <a:lnTo>
                  <a:pt x="516663" y="1506"/>
                </a:lnTo>
                <a:lnTo>
                  <a:pt x="557685" y="0"/>
                </a:lnTo>
                <a:lnTo>
                  <a:pt x="571375" y="167"/>
                </a:lnTo>
                <a:lnTo>
                  <a:pt x="612347" y="2678"/>
                </a:lnTo>
                <a:lnTo>
                  <a:pt x="653023" y="8189"/>
                </a:lnTo>
                <a:lnTo>
                  <a:pt x="693191" y="16671"/>
                </a:lnTo>
                <a:lnTo>
                  <a:pt x="732624" y="28079"/>
                </a:lnTo>
                <a:lnTo>
                  <a:pt x="771101" y="42347"/>
                </a:lnTo>
                <a:lnTo>
                  <a:pt x="808422" y="59399"/>
                </a:lnTo>
                <a:lnTo>
                  <a:pt x="844392" y="79148"/>
                </a:lnTo>
                <a:lnTo>
                  <a:pt x="878808" y="101483"/>
                </a:lnTo>
                <a:lnTo>
                  <a:pt x="911476" y="126279"/>
                </a:lnTo>
                <a:lnTo>
                  <a:pt x="942228" y="153404"/>
                </a:lnTo>
                <a:lnTo>
                  <a:pt x="970902" y="182718"/>
                </a:lnTo>
                <a:lnTo>
                  <a:pt x="997336" y="214058"/>
                </a:lnTo>
                <a:lnTo>
                  <a:pt x="1021383" y="247246"/>
                </a:lnTo>
                <a:lnTo>
                  <a:pt x="1042917" y="282108"/>
                </a:lnTo>
                <a:lnTo>
                  <a:pt x="1061826" y="318463"/>
                </a:lnTo>
                <a:lnTo>
                  <a:pt x="1078002" y="356108"/>
                </a:lnTo>
                <a:lnTo>
                  <a:pt x="1091356" y="394830"/>
                </a:lnTo>
                <a:lnTo>
                  <a:pt x="1101818" y="434427"/>
                </a:lnTo>
                <a:lnTo>
                  <a:pt x="1109334" y="474692"/>
                </a:lnTo>
                <a:lnTo>
                  <a:pt x="1113859" y="515400"/>
                </a:lnTo>
                <a:lnTo>
                  <a:pt x="1115370" y="556322"/>
                </a:lnTo>
                <a:lnTo>
                  <a:pt x="1115202" y="569979"/>
                </a:lnTo>
                <a:lnTo>
                  <a:pt x="1112684" y="610851"/>
                </a:lnTo>
                <a:lnTo>
                  <a:pt x="1107160" y="651428"/>
                </a:lnTo>
                <a:lnTo>
                  <a:pt x="1098657" y="691497"/>
                </a:lnTo>
                <a:lnTo>
                  <a:pt x="1087221" y="730834"/>
                </a:lnTo>
                <a:lnTo>
                  <a:pt x="1072918" y="769217"/>
                </a:lnTo>
                <a:lnTo>
                  <a:pt x="1055824" y="806447"/>
                </a:lnTo>
                <a:lnTo>
                  <a:pt x="1036027" y="842329"/>
                </a:lnTo>
                <a:lnTo>
                  <a:pt x="1013637" y="876660"/>
                </a:lnTo>
                <a:lnTo>
                  <a:pt x="988781" y="909249"/>
                </a:lnTo>
                <a:lnTo>
                  <a:pt x="961589" y="939926"/>
                </a:lnTo>
                <a:lnTo>
                  <a:pt x="932203" y="968530"/>
                </a:lnTo>
                <a:lnTo>
                  <a:pt x="900787" y="994899"/>
                </a:lnTo>
                <a:lnTo>
                  <a:pt x="867518" y="1018887"/>
                </a:lnTo>
                <a:lnTo>
                  <a:pt x="832570" y="1040369"/>
                </a:lnTo>
                <a:lnTo>
                  <a:pt x="796126" y="1059231"/>
                </a:lnTo>
                <a:lnTo>
                  <a:pt x="758389" y="1075368"/>
                </a:lnTo>
                <a:lnTo>
                  <a:pt x="719572" y="1088689"/>
                </a:lnTo>
                <a:lnTo>
                  <a:pt x="679878" y="1099126"/>
                </a:lnTo>
                <a:lnTo>
                  <a:pt x="639514" y="1106623"/>
                </a:lnTo>
                <a:lnTo>
                  <a:pt x="598706" y="1111137"/>
                </a:lnTo>
                <a:lnTo>
                  <a:pt x="557685" y="1112644"/>
                </a:lnTo>
                <a:close/>
              </a:path>
            </a:pathLst>
          </a:custGeom>
          <a:solidFill>
            <a:srgbClr val="F5F5F5"/>
          </a:solidFill>
        </p:spPr>
        <p:txBody>
          <a:bodyPr wrap="square" lIns="0" tIns="0" rIns="0" bIns="0" rtlCol="0"/>
          <a:lstStyle/>
          <a:p>
            <a:endParaRPr/>
          </a:p>
        </p:txBody>
      </p:sp>
      <p:sp>
        <p:nvSpPr>
          <p:cNvPr id="32" name="object 32"/>
          <p:cNvSpPr/>
          <p:nvPr/>
        </p:nvSpPr>
        <p:spPr>
          <a:xfrm>
            <a:off x="16088379" y="4580756"/>
            <a:ext cx="1115695" cy="1113155"/>
          </a:xfrm>
          <a:custGeom>
            <a:avLst/>
            <a:gdLst/>
            <a:ahLst/>
            <a:cxnLst/>
            <a:rect l="l" t="t" r="r" b="b"/>
            <a:pathLst>
              <a:path w="1115694" h="1113154">
                <a:moveTo>
                  <a:pt x="557685" y="1112644"/>
                </a:moveTo>
                <a:lnTo>
                  <a:pt x="516663" y="1111137"/>
                </a:lnTo>
                <a:lnTo>
                  <a:pt x="475855" y="1106623"/>
                </a:lnTo>
                <a:lnTo>
                  <a:pt x="435491" y="1099126"/>
                </a:lnTo>
                <a:lnTo>
                  <a:pt x="395797" y="1088689"/>
                </a:lnTo>
                <a:lnTo>
                  <a:pt x="356980" y="1075368"/>
                </a:lnTo>
                <a:lnTo>
                  <a:pt x="319243" y="1059231"/>
                </a:lnTo>
                <a:lnTo>
                  <a:pt x="282799" y="1040369"/>
                </a:lnTo>
                <a:lnTo>
                  <a:pt x="247851" y="1018887"/>
                </a:lnTo>
                <a:lnTo>
                  <a:pt x="214582" y="994899"/>
                </a:lnTo>
                <a:lnTo>
                  <a:pt x="183166" y="968530"/>
                </a:lnTo>
                <a:lnTo>
                  <a:pt x="153780" y="939926"/>
                </a:lnTo>
                <a:lnTo>
                  <a:pt x="126588" y="909249"/>
                </a:lnTo>
                <a:lnTo>
                  <a:pt x="101732" y="876660"/>
                </a:lnTo>
                <a:lnTo>
                  <a:pt x="79342" y="842329"/>
                </a:lnTo>
                <a:lnTo>
                  <a:pt x="59545" y="806447"/>
                </a:lnTo>
                <a:lnTo>
                  <a:pt x="42451" y="769217"/>
                </a:lnTo>
                <a:lnTo>
                  <a:pt x="28148" y="730834"/>
                </a:lnTo>
                <a:lnTo>
                  <a:pt x="16712" y="691497"/>
                </a:lnTo>
                <a:lnTo>
                  <a:pt x="8209" y="651428"/>
                </a:lnTo>
                <a:lnTo>
                  <a:pt x="2685" y="610851"/>
                </a:lnTo>
                <a:lnTo>
                  <a:pt x="167" y="569979"/>
                </a:lnTo>
                <a:lnTo>
                  <a:pt x="0" y="556322"/>
                </a:lnTo>
                <a:lnTo>
                  <a:pt x="167" y="542665"/>
                </a:lnTo>
                <a:lnTo>
                  <a:pt x="2685" y="501793"/>
                </a:lnTo>
                <a:lnTo>
                  <a:pt x="8209" y="461216"/>
                </a:lnTo>
                <a:lnTo>
                  <a:pt x="16712" y="421146"/>
                </a:lnTo>
                <a:lnTo>
                  <a:pt x="28148" y="381810"/>
                </a:lnTo>
                <a:lnTo>
                  <a:pt x="42451" y="343426"/>
                </a:lnTo>
                <a:lnTo>
                  <a:pt x="59545" y="306197"/>
                </a:lnTo>
                <a:lnTo>
                  <a:pt x="79342" y="270315"/>
                </a:lnTo>
                <a:lnTo>
                  <a:pt x="101732" y="235983"/>
                </a:lnTo>
                <a:lnTo>
                  <a:pt x="126588" y="203395"/>
                </a:lnTo>
                <a:lnTo>
                  <a:pt x="153780" y="172718"/>
                </a:lnTo>
                <a:lnTo>
                  <a:pt x="183166" y="144114"/>
                </a:lnTo>
                <a:lnTo>
                  <a:pt x="214582" y="117744"/>
                </a:lnTo>
                <a:lnTo>
                  <a:pt x="247851" y="93757"/>
                </a:lnTo>
                <a:lnTo>
                  <a:pt x="282799" y="72275"/>
                </a:lnTo>
                <a:lnTo>
                  <a:pt x="319243" y="53412"/>
                </a:lnTo>
                <a:lnTo>
                  <a:pt x="356980" y="37275"/>
                </a:lnTo>
                <a:lnTo>
                  <a:pt x="395797" y="23955"/>
                </a:lnTo>
                <a:lnTo>
                  <a:pt x="435491" y="13518"/>
                </a:lnTo>
                <a:lnTo>
                  <a:pt x="475855" y="6020"/>
                </a:lnTo>
                <a:lnTo>
                  <a:pt x="516663" y="1506"/>
                </a:lnTo>
                <a:lnTo>
                  <a:pt x="557685" y="0"/>
                </a:lnTo>
                <a:lnTo>
                  <a:pt x="571375" y="167"/>
                </a:lnTo>
                <a:lnTo>
                  <a:pt x="612347" y="2678"/>
                </a:lnTo>
                <a:lnTo>
                  <a:pt x="653023" y="8189"/>
                </a:lnTo>
                <a:lnTo>
                  <a:pt x="693191" y="16671"/>
                </a:lnTo>
                <a:lnTo>
                  <a:pt x="732624" y="28079"/>
                </a:lnTo>
                <a:lnTo>
                  <a:pt x="771101" y="42347"/>
                </a:lnTo>
                <a:lnTo>
                  <a:pt x="808422" y="59399"/>
                </a:lnTo>
                <a:lnTo>
                  <a:pt x="844392" y="79148"/>
                </a:lnTo>
                <a:lnTo>
                  <a:pt x="878808" y="101483"/>
                </a:lnTo>
                <a:lnTo>
                  <a:pt x="911476" y="126279"/>
                </a:lnTo>
                <a:lnTo>
                  <a:pt x="942228" y="153404"/>
                </a:lnTo>
                <a:lnTo>
                  <a:pt x="970902" y="182718"/>
                </a:lnTo>
                <a:lnTo>
                  <a:pt x="997336" y="214058"/>
                </a:lnTo>
                <a:lnTo>
                  <a:pt x="1021383" y="247246"/>
                </a:lnTo>
                <a:lnTo>
                  <a:pt x="1042917" y="282108"/>
                </a:lnTo>
                <a:lnTo>
                  <a:pt x="1061826" y="318463"/>
                </a:lnTo>
                <a:lnTo>
                  <a:pt x="1078002" y="356108"/>
                </a:lnTo>
                <a:lnTo>
                  <a:pt x="1091356" y="394830"/>
                </a:lnTo>
                <a:lnTo>
                  <a:pt x="1101818" y="434427"/>
                </a:lnTo>
                <a:lnTo>
                  <a:pt x="1109334" y="474692"/>
                </a:lnTo>
                <a:lnTo>
                  <a:pt x="1113859" y="515400"/>
                </a:lnTo>
                <a:lnTo>
                  <a:pt x="1115370" y="556322"/>
                </a:lnTo>
                <a:lnTo>
                  <a:pt x="1115202" y="569979"/>
                </a:lnTo>
                <a:lnTo>
                  <a:pt x="1112684" y="610851"/>
                </a:lnTo>
                <a:lnTo>
                  <a:pt x="1107160" y="651428"/>
                </a:lnTo>
                <a:lnTo>
                  <a:pt x="1098657" y="691497"/>
                </a:lnTo>
                <a:lnTo>
                  <a:pt x="1087221" y="730834"/>
                </a:lnTo>
                <a:lnTo>
                  <a:pt x="1072918" y="769217"/>
                </a:lnTo>
                <a:lnTo>
                  <a:pt x="1055824" y="806447"/>
                </a:lnTo>
                <a:lnTo>
                  <a:pt x="1036027" y="842329"/>
                </a:lnTo>
                <a:lnTo>
                  <a:pt x="1013637" y="876660"/>
                </a:lnTo>
                <a:lnTo>
                  <a:pt x="988781" y="909249"/>
                </a:lnTo>
                <a:lnTo>
                  <a:pt x="961589" y="939926"/>
                </a:lnTo>
                <a:lnTo>
                  <a:pt x="932203" y="968530"/>
                </a:lnTo>
                <a:lnTo>
                  <a:pt x="900787" y="994899"/>
                </a:lnTo>
                <a:lnTo>
                  <a:pt x="867518" y="1018887"/>
                </a:lnTo>
                <a:lnTo>
                  <a:pt x="832570" y="1040369"/>
                </a:lnTo>
                <a:lnTo>
                  <a:pt x="796126" y="1059231"/>
                </a:lnTo>
                <a:lnTo>
                  <a:pt x="758389" y="1075368"/>
                </a:lnTo>
                <a:lnTo>
                  <a:pt x="719572" y="1088689"/>
                </a:lnTo>
                <a:lnTo>
                  <a:pt x="679878" y="1099126"/>
                </a:lnTo>
                <a:lnTo>
                  <a:pt x="639514" y="1106623"/>
                </a:lnTo>
                <a:lnTo>
                  <a:pt x="598706" y="1111137"/>
                </a:lnTo>
                <a:lnTo>
                  <a:pt x="557685" y="1112644"/>
                </a:lnTo>
                <a:close/>
              </a:path>
            </a:pathLst>
          </a:custGeom>
          <a:solidFill>
            <a:srgbClr val="F5F5F5"/>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618532" y="0"/>
            <a:ext cx="5669915" cy="10287000"/>
            <a:chOff x="12618532" y="0"/>
            <a:chExt cx="5669915" cy="10287000"/>
          </a:xfrm>
        </p:grpSpPr>
        <p:sp>
          <p:nvSpPr>
            <p:cNvPr id="3" name="object 3"/>
            <p:cNvSpPr/>
            <p:nvPr/>
          </p:nvSpPr>
          <p:spPr>
            <a:xfrm>
              <a:off x="12618532" y="0"/>
              <a:ext cx="5669915" cy="10287000"/>
            </a:xfrm>
            <a:custGeom>
              <a:avLst/>
              <a:gdLst/>
              <a:ahLst/>
              <a:cxnLst/>
              <a:rect l="l" t="t" r="r" b="b"/>
              <a:pathLst>
                <a:path w="5669915" h="10287000">
                  <a:moveTo>
                    <a:pt x="5669467" y="10286998"/>
                  </a:moveTo>
                  <a:lnTo>
                    <a:pt x="0" y="10286998"/>
                  </a:lnTo>
                  <a:lnTo>
                    <a:pt x="0" y="0"/>
                  </a:lnTo>
                  <a:lnTo>
                    <a:pt x="5669467" y="0"/>
                  </a:lnTo>
                  <a:lnTo>
                    <a:pt x="5669467" y="10286998"/>
                  </a:lnTo>
                  <a:close/>
                </a:path>
              </a:pathLst>
            </a:custGeom>
            <a:solidFill>
              <a:srgbClr val="212121"/>
            </a:solidFill>
          </p:spPr>
          <p:txBody>
            <a:bodyPr wrap="square" lIns="0" tIns="0" rIns="0" bIns="0" rtlCol="0"/>
            <a:lstStyle/>
            <a:p>
              <a:endParaRPr/>
            </a:p>
          </p:txBody>
        </p:sp>
        <p:pic>
          <p:nvPicPr>
            <p:cNvPr id="4" name="object 4"/>
            <p:cNvPicPr/>
            <p:nvPr/>
          </p:nvPicPr>
          <p:blipFill>
            <a:blip r:embed="rId2" cstate="print"/>
            <a:stretch>
              <a:fillRect/>
            </a:stretch>
          </p:blipFill>
          <p:spPr>
            <a:xfrm>
              <a:off x="13715160" y="2106469"/>
              <a:ext cx="3543299" cy="7153274"/>
            </a:xfrm>
            <a:prstGeom prst="rect">
              <a:avLst/>
            </a:prstGeom>
          </p:spPr>
        </p:pic>
        <p:sp>
          <p:nvSpPr>
            <p:cNvPr id="5" name="object 5"/>
            <p:cNvSpPr/>
            <p:nvPr/>
          </p:nvSpPr>
          <p:spPr>
            <a:xfrm>
              <a:off x="16444043" y="1028700"/>
              <a:ext cx="819150" cy="238125"/>
            </a:xfrm>
            <a:custGeom>
              <a:avLst/>
              <a:gdLst/>
              <a:ahLst/>
              <a:cxnLst/>
              <a:rect l="l" t="t" r="r" b="b"/>
              <a:pathLst>
                <a:path w="819150" h="238125">
                  <a:moveTo>
                    <a:pt x="819106" y="238124"/>
                  </a:moveTo>
                  <a:lnTo>
                    <a:pt x="0" y="238124"/>
                  </a:lnTo>
                  <a:lnTo>
                    <a:pt x="0" y="0"/>
                  </a:lnTo>
                  <a:lnTo>
                    <a:pt x="819106" y="0"/>
                  </a:lnTo>
                  <a:lnTo>
                    <a:pt x="819106" y="238124"/>
                  </a:lnTo>
                  <a:close/>
                </a:path>
              </a:pathLst>
            </a:custGeom>
            <a:solidFill>
              <a:srgbClr val="E6C22F"/>
            </a:solidFill>
          </p:spPr>
          <p:txBody>
            <a:bodyPr wrap="square" lIns="0" tIns="0" rIns="0" bIns="0" rtlCol="0"/>
            <a:lstStyle/>
            <a:p>
              <a:endParaRPr/>
            </a:p>
          </p:txBody>
        </p:sp>
      </p:grpSp>
      <p:sp>
        <p:nvSpPr>
          <p:cNvPr id="6" name="object 6"/>
          <p:cNvSpPr/>
          <p:nvPr/>
        </p:nvSpPr>
        <p:spPr>
          <a:xfrm>
            <a:off x="1028700" y="1028700"/>
            <a:ext cx="409575" cy="371475"/>
          </a:xfrm>
          <a:custGeom>
            <a:avLst/>
            <a:gdLst/>
            <a:ahLst/>
            <a:cxnLst/>
            <a:rect l="l" t="t" r="r" b="b"/>
            <a:pathLst>
              <a:path w="409575" h="371475">
                <a:moveTo>
                  <a:pt x="409574" y="371474"/>
                </a:moveTo>
                <a:lnTo>
                  <a:pt x="0" y="371474"/>
                </a:lnTo>
                <a:lnTo>
                  <a:pt x="0" y="0"/>
                </a:lnTo>
                <a:lnTo>
                  <a:pt x="409574" y="0"/>
                </a:lnTo>
                <a:lnTo>
                  <a:pt x="409574" y="371474"/>
                </a:lnTo>
                <a:close/>
              </a:path>
            </a:pathLst>
          </a:custGeom>
          <a:solidFill>
            <a:srgbClr val="E6C22F"/>
          </a:solidFill>
        </p:spPr>
        <p:txBody>
          <a:bodyPr wrap="square" lIns="0" tIns="0" rIns="0" bIns="0" rtlCol="0"/>
          <a:lstStyle/>
          <a:p>
            <a:endParaRPr/>
          </a:p>
        </p:txBody>
      </p:sp>
      <p:sp>
        <p:nvSpPr>
          <p:cNvPr id="7" name="object 7"/>
          <p:cNvSpPr txBox="1">
            <a:spLocks noGrp="1"/>
          </p:cNvSpPr>
          <p:nvPr>
            <p:ph type="title"/>
          </p:nvPr>
        </p:nvSpPr>
        <p:spPr>
          <a:xfrm>
            <a:off x="1016000" y="1809093"/>
            <a:ext cx="7670165" cy="1193800"/>
          </a:xfrm>
          <a:prstGeom prst="rect">
            <a:avLst/>
          </a:prstGeom>
        </p:spPr>
        <p:txBody>
          <a:bodyPr vert="horz" wrap="square" lIns="0" tIns="12700" rIns="0" bIns="0" rtlCol="0">
            <a:spAutoFit/>
          </a:bodyPr>
          <a:lstStyle/>
          <a:p>
            <a:pPr marL="12700">
              <a:lnSpc>
                <a:spcPts val="5975"/>
              </a:lnSpc>
              <a:spcBef>
                <a:spcPts val="100"/>
              </a:spcBef>
            </a:pPr>
            <a:r>
              <a:rPr sz="5000" spc="45" dirty="0">
                <a:solidFill>
                  <a:srgbClr val="212121"/>
                </a:solidFill>
              </a:rPr>
              <a:t>Overview</a:t>
            </a:r>
            <a:r>
              <a:rPr sz="5000" spc="-330" dirty="0">
                <a:solidFill>
                  <a:srgbClr val="212121"/>
                </a:solidFill>
              </a:rPr>
              <a:t> </a:t>
            </a:r>
            <a:r>
              <a:rPr sz="5000" spc="55" dirty="0">
                <a:solidFill>
                  <a:srgbClr val="212121"/>
                </a:solidFill>
              </a:rPr>
              <a:t>of</a:t>
            </a:r>
            <a:r>
              <a:rPr sz="5000" spc="-325" dirty="0">
                <a:solidFill>
                  <a:srgbClr val="212121"/>
                </a:solidFill>
              </a:rPr>
              <a:t> </a:t>
            </a:r>
            <a:r>
              <a:rPr sz="5000" spc="70" dirty="0">
                <a:solidFill>
                  <a:srgbClr val="212121"/>
                </a:solidFill>
              </a:rPr>
              <a:t>The</a:t>
            </a:r>
            <a:r>
              <a:rPr sz="5000" spc="-325" dirty="0">
                <a:solidFill>
                  <a:srgbClr val="212121"/>
                </a:solidFill>
              </a:rPr>
              <a:t> </a:t>
            </a:r>
            <a:r>
              <a:rPr sz="5000" spc="50" dirty="0">
                <a:solidFill>
                  <a:srgbClr val="212121"/>
                </a:solidFill>
              </a:rPr>
              <a:t>Market</a:t>
            </a:r>
            <a:endParaRPr sz="5000"/>
          </a:p>
          <a:p>
            <a:pPr marL="321945">
              <a:lnSpc>
                <a:spcPts val="3215"/>
              </a:lnSpc>
            </a:pPr>
            <a:r>
              <a:rPr sz="2700" spc="-295" dirty="0"/>
              <a:t>(</a:t>
            </a:r>
            <a:r>
              <a:rPr sz="2700" spc="30" dirty="0"/>
              <a:t>D</a:t>
            </a:r>
            <a:r>
              <a:rPr sz="2700" spc="25" dirty="0"/>
              <a:t>e</a:t>
            </a:r>
            <a:r>
              <a:rPr sz="2700" spc="95" dirty="0"/>
              <a:t>c</a:t>
            </a:r>
            <a:r>
              <a:rPr sz="2700" spc="5" dirty="0"/>
              <a:t>a</a:t>
            </a:r>
            <a:r>
              <a:rPr sz="2700" spc="50" dirty="0"/>
              <a:t>l</a:t>
            </a:r>
            <a:r>
              <a:rPr sz="2700" spc="65" dirty="0"/>
              <a:t>o</a:t>
            </a:r>
            <a:r>
              <a:rPr sz="2700" spc="-165" dirty="0"/>
              <a:t> </a:t>
            </a:r>
            <a:r>
              <a:rPr sz="2700" spc="-250" dirty="0"/>
              <a:t>&amp;</a:t>
            </a:r>
            <a:r>
              <a:rPr sz="2700" spc="-165" dirty="0"/>
              <a:t> </a:t>
            </a:r>
            <a:r>
              <a:rPr sz="2700" spc="65" dirty="0"/>
              <a:t>Hu</a:t>
            </a:r>
            <a:r>
              <a:rPr sz="2700" spc="150" dirty="0"/>
              <a:t>b</a:t>
            </a:r>
            <a:r>
              <a:rPr sz="2700" spc="25" dirty="0"/>
              <a:t>e</a:t>
            </a:r>
            <a:r>
              <a:rPr sz="2700" spc="-20" dirty="0"/>
              <a:t>r</a:t>
            </a:r>
            <a:r>
              <a:rPr sz="2700" spc="60" dirty="0"/>
              <a:t>t</a:t>
            </a:r>
            <a:r>
              <a:rPr sz="2700" spc="-165" dirty="0"/>
              <a:t> </a:t>
            </a:r>
            <a:r>
              <a:rPr sz="2700" spc="100" dirty="0"/>
              <a:t>J</a:t>
            </a:r>
            <a:r>
              <a:rPr sz="2700" spc="65" dirty="0"/>
              <a:t>u</a:t>
            </a:r>
            <a:r>
              <a:rPr sz="2700" spc="50" dirty="0"/>
              <a:t>l</a:t>
            </a:r>
            <a:r>
              <a:rPr sz="2700" spc="25" dirty="0"/>
              <a:t>e</a:t>
            </a:r>
            <a:r>
              <a:rPr sz="2700" dirty="0"/>
              <a:t>s</a:t>
            </a:r>
            <a:r>
              <a:rPr sz="2700" spc="-165" dirty="0"/>
              <a:t> </a:t>
            </a:r>
            <a:r>
              <a:rPr sz="2700" spc="30" dirty="0"/>
              <a:t>D</a:t>
            </a:r>
            <a:r>
              <a:rPr sz="2700" spc="25" dirty="0"/>
              <a:t>e</a:t>
            </a:r>
            <a:r>
              <a:rPr sz="2700" spc="-5" dirty="0"/>
              <a:t>s</a:t>
            </a:r>
            <a:r>
              <a:rPr sz="2700" spc="95" dirty="0"/>
              <a:t>c</a:t>
            </a:r>
            <a:r>
              <a:rPr sz="2700" spc="105" dirty="0"/>
              <a:t>h</a:t>
            </a:r>
            <a:r>
              <a:rPr sz="2700" spc="5" dirty="0"/>
              <a:t>a</a:t>
            </a:r>
            <a:r>
              <a:rPr sz="2700" spc="235" dirty="0"/>
              <a:t>m</a:t>
            </a:r>
            <a:r>
              <a:rPr sz="2700" spc="155" dirty="0"/>
              <a:t>p</a:t>
            </a:r>
            <a:r>
              <a:rPr sz="2700" spc="-5" dirty="0"/>
              <a:t>s</a:t>
            </a:r>
            <a:r>
              <a:rPr sz="2700" spc="-190" dirty="0"/>
              <a:t>,</a:t>
            </a:r>
            <a:r>
              <a:rPr sz="2700" spc="-165" dirty="0"/>
              <a:t> </a:t>
            </a:r>
            <a:r>
              <a:rPr sz="2700" spc="-95" dirty="0"/>
              <a:t>2</a:t>
            </a:r>
            <a:r>
              <a:rPr sz="2700" spc="185" dirty="0"/>
              <a:t>0</a:t>
            </a:r>
            <a:r>
              <a:rPr sz="2700" spc="-605" dirty="0"/>
              <a:t>1</a:t>
            </a:r>
            <a:r>
              <a:rPr sz="2700" spc="-10" dirty="0"/>
              <a:t>9</a:t>
            </a:r>
            <a:r>
              <a:rPr sz="2700" spc="-260" dirty="0"/>
              <a:t>)</a:t>
            </a:r>
            <a:r>
              <a:rPr sz="2700" spc="-185" dirty="0"/>
              <a:t>.</a:t>
            </a:r>
            <a:endParaRPr sz="2700"/>
          </a:p>
        </p:txBody>
      </p:sp>
      <p:sp>
        <p:nvSpPr>
          <p:cNvPr id="8" name="object 8"/>
          <p:cNvSpPr txBox="1"/>
          <p:nvPr/>
        </p:nvSpPr>
        <p:spPr>
          <a:xfrm>
            <a:off x="1016000" y="3382710"/>
            <a:ext cx="10071100" cy="6204585"/>
          </a:xfrm>
          <a:prstGeom prst="rect">
            <a:avLst/>
          </a:prstGeom>
        </p:spPr>
        <p:txBody>
          <a:bodyPr vert="horz" wrap="square" lIns="0" tIns="9525" rIns="0" bIns="0" rtlCol="0">
            <a:spAutoFit/>
          </a:bodyPr>
          <a:lstStyle/>
          <a:p>
            <a:pPr marL="12700" marR="177165">
              <a:lnSpc>
                <a:spcPct val="101899"/>
              </a:lnSpc>
              <a:spcBef>
                <a:spcPts val="75"/>
              </a:spcBef>
            </a:pPr>
            <a:r>
              <a:rPr sz="1950" spc="105" dirty="0">
                <a:solidFill>
                  <a:srgbClr val="201A0F"/>
                </a:solidFill>
                <a:latin typeface="Verdana"/>
                <a:cs typeface="Verdana"/>
              </a:rPr>
              <a:t>On</a:t>
            </a:r>
            <a:r>
              <a:rPr sz="1950" spc="-165" dirty="0">
                <a:solidFill>
                  <a:srgbClr val="201A0F"/>
                </a:solidFill>
                <a:latin typeface="Verdana"/>
                <a:cs typeface="Verdana"/>
              </a:rPr>
              <a:t> </a:t>
            </a:r>
            <a:r>
              <a:rPr sz="1950" spc="45" dirty="0">
                <a:solidFill>
                  <a:srgbClr val="201A0F"/>
                </a:solidFill>
                <a:latin typeface="Verdana"/>
                <a:cs typeface="Verdana"/>
              </a:rPr>
              <a:t>the</a:t>
            </a:r>
            <a:r>
              <a:rPr sz="1950" spc="-160" dirty="0">
                <a:solidFill>
                  <a:srgbClr val="201A0F"/>
                </a:solidFill>
                <a:latin typeface="Verdana"/>
                <a:cs typeface="Verdana"/>
              </a:rPr>
              <a:t> </a:t>
            </a:r>
            <a:r>
              <a:rPr sz="1950" spc="30" dirty="0">
                <a:solidFill>
                  <a:srgbClr val="201A0F"/>
                </a:solidFill>
                <a:latin typeface="Verdana"/>
                <a:cs typeface="Verdana"/>
              </a:rPr>
              <a:t>west</a:t>
            </a:r>
            <a:r>
              <a:rPr sz="1950" spc="-165" dirty="0">
                <a:solidFill>
                  <a:srgbClr val="201A0F"/>
                </a:solidFill>
                <a:latin typeface="Verdana"/>
                <a:cs typeface="Verdana"/>
              </a:rPr>
              <a:t> </a:t>
            </a:r>
            <a:r>
              <a:rPr sz="1950" spc="15" dirty="0">
                <a:solidFill>
                  <a:srgbClr val="201A0F"/>
                </a:solidFill>
                <a:latin typeface="Verdana"/>
                <a:cs typeface="Verdana"/>
              </a:rPr>
              <a:t>coast</a:t>
            </a:r>
            <a:r>
              <a:rPr sz="1950" spc="-160" dirty="0">
                <a:solidFill>
                  <a:srgbClr val="201A0F"/>
                </a:solidFill>
                <a:latin typeface="Verdana"/>
                <a:cs typeface="Verdana"/>
              </a:rPr>
              <a:t> </a:t>
            </a:r>
            <a:r>
              <a:rPr sz="1950" spc="10" dirty="0">
                <a:solidFill>
                  <a:srgbClr val="201A0F"/>
                </a:solidFill>
                <a:latin typeface="Verdana"/>
                <a:cs typeface="Verdana"/>
              </a:rPr>
              <a:t>of</a:t>
            </a:r>
            <a:r>
              <a:rPr sz="1950" spc="-165" dirty="0">
                <a:solidFill>
                  <a:srgbClr val="201A0F"/>
                </a:solidFill>
                <a:latin typeface="Verdana"/>
                <a:cs typeface="Verdana"/>
              </a:rPr>
              <a:t> </a:t>
            </a:r>
            <a:r>
              <a:rPr sz="1950" spc="-35" dirty="0">
                <a:solidFill>
                  <a:srgbClr val="201A0F"/>
                </a:solidFill>
                <a:latin typeface="Verdana"/>
                <a:cs typeface="Verdana"/>
              </a:rPr>
              <a:t>Africa,</a:t>
            </a:r>
            <a:r>
              <a:rPr sz="1950" spc="-160" dirty="0">
                <a:solidFill>
                  <a:srgbClr val="201A0F"/>
                </a:solidFill>
                <a:latin typeface="Verdana"/>
                <a:cs typeface="Verdana"/>
              </a:rPr>
              <a:t> </a:t>
            </a:r>
            <a:r>
              <a:rPr sz="1950" spc="35" dirty="0">
                <a:solidFill>
                  <a:srgbClr val="201A0F"/>
                </a:solidFill>
                <a:latin typeface="Verdana"/>
                <a:cs typeface="Verdana"/>
              </a:rPr>
              <a:t>Togo</a:t>
            </a:r>
            <a:r>
              <a:rPr sz="1950" spc="-165" dirty="0">
                <a:solidFill>
                  <a:srgbClr val="201A0F"/>
                </a:solidFill>
                <a:latin typeface="Verdana"/>
                <a:cs typeface="Verdana"/>
              </a:rPr>
              <a:t> </a:t>
            </a:r>
            <a:r>
              <a:rPr sz="1950" spc="-30" dirty="0">
                <a:solidFill>
                  <a:srgbClr val="201A0F"/>
                </a:solidFill>
                <a:latin typeface="Verdana"/>
                <a:cs typeface="Verdana"/>
              </a:rPr>
              <a:t>is</a:t>
            </a:r>
            <a:r>
              <a:rPr sz="1950" spc="-160" dirty="0">
                <a:solidFill>
                  <a:srgbClr val="201A0F"/>
                </a:solidFill>
                <a:latin typeface="Verdana"/>
                <a:cs typeface="Verdana"/>
              </a:rPr>
              <a:t> </a:t>
            </a:r>
            <a:r>
              <a:rPr sz="1950" spc="40" dirty="0">
                <a:solidFill>
                  <a:srgbClr val="201A0F"/>
                </a:solidFill>
                <a:latin typeface="Verdana"/>
                <a:cs typeface="Verdana"/>
              </a:rPr>
              <a:t>surrounded</a:t>
            </a:r>
            <a:r>
              <a:rPr sz="1950" spc="-165" dirty="0">
                <a:solidFill>
                  <a:srgbClr val="201A0F"/>
                </a:solidFill>
                <a:latin typeface="Verdana"/>
                <a:cs typeface="Verdana"/>
              </a:rPr>
              <a:t> </a:t>
            </a:r>
            <a:r>
              <a:rPr sz="1950" spc="10" dirty="0">
                <a:solidFill>
                  <a:srgbClr val="201A0F"/>
                </a:solidFill>
                <a:latin typeface="Verdana"/>
                <a:cs typeface="Verdana"/>
              </a:rPr>
              <a:t>by</a:t>
            </a:r>
            <a:r>
              <a:rPr sz="1950" spc="-160" dirty="0">
                <a:solidFill>
                  <a:srgbClr val="201A0F"/>
                </a:solidFill>
                <a:latin typeface="Verdana"/>
                <a:cs typeface="Verdana"/>
              </a:rPr>
              <a:t> </a:t>
            </a:r>
            <a:r>
              <a:rPr sz="1950" spc="45" dirty="0">
                <a:solidFill>
                  <a:srgbClr val="201A0F"/>
                </a:solidFill>
                <a:latin typeface="Verdana"/>
                <a:cs typeface="Verdana"/>
              </a:rPr>
              <a:t>the</a:t>
            </a:r>
            <a:r>
              <a:rPr sz="1950" spc="-165" dirty="0">
                <a:solidFill>
                  <a:srgbClr val="201A0F"/>
                </a:solidFill>
                <a:latin typeface="Verdana"/>
                <a:cs typeface="Verdana"/>
              </a:rPr>
              <a:t> </a:t>
            </a:r>
            <a:r>
              <a:rPr sz="1950" spc="25" dirty="0">
                <a:solidFill>
                  <a:srgbClr val="201A0F"/>
                </a:solidFill>
                <a:latin typeface="Verdana"/>
                <a:cs typeface="Verdana"/>
              </a:rPr>
              <a:t>nations</a:t>
            </a:r>
            <a:r>
              <a:rPr sz="1950" spc="-160" dirty="0">
                <a:solidFill>
                  <a:srgbClr val="201A0F"/>
                </a:solidFill>
                <a:latin typeface="Verdana"/>
                <a:cs typeface="Verdana"/>
              </a:rPr>
              <a:t> </a:t>
            </a:r>
            <a:r>
              <a:rPr sz="1950" spc="10" dirty="0">
                <a:solidFill>
                  <a:srgbClr val="201A0F"/>
                </a:solidFill>
                <a:latin typeface="Verdana"/>
                <a:cs typeface="Verdana"/>
              </a:rPr>
              <a:t>of</a:t>
            </a:r>
            <a:r>
              <a:rPr sz="1950" spc="-165" dirty="0">
                <a:solidFill>
                  <a:srgbClr val="201A0F"/>
                </a:solidFill>
                <a:latin typeface="Verdana"/>
                <a:cs typeface="Verdana"/>
              </a:rPr>
              <a:t> </a:t>
            </a:r>
            <a:r>
              <a:rPr sz="1950" spc="-25" dirty="0">
                <a:solidFill>
                  <a:srgbClr val="201A0F"/>
                </a:solidFill>
                <a:latin typeface="Verdana"/>
                <a:cs typeface="Verdana"/>
              </a:rPr>
              <a:t>Ghana,</a:t>
            </a:r>
            <a:r>
              <a:rPr sz="1950" spc="-160" dirty="0">
                <a:solidFill>
                  <a:srgbClr val="201A0F"/>
                </a:solidFill>
                <a:latin typeface="Verdana"/>
                <a:cs typeface="Verdana"/>
              </a:rPr>
              <a:t> </a:t>
            </a:r>
            <a:r>
              <a:rPr sz="1950" spc="5" dirty="0">
                <a:solidFill>
                  <a:srgbClr val="201A0F"/>
                </a:solidFill>
                <a:latin typeface="Verdana"/>
                <a:cs typeface="Verdana"/>
              </a:rPr>
              <a:t>Benin, </a:t>
            </a:r>
            <a:r>
              <a:rPr sz="1950" spc="-670" dirty="0">
                <a:solidFill>
                  <a:srgbClr val="201A0F"/>
                </a:solidFill>
                <a:latin typeface="Verdana"/>
                <a:cs typeface="Verdana"/>
              </a:rPr>
              <a:t> </a:t>
            </a:r>
            <a:r>
              <a:rPr sz="1950" spc="65" dirty="0">
                <a:solidFill>
                  <a:srgbClr val="201A0F"/>
                </a:solidFill>
                <a:latin typeface="Verdana"/>
                <a:cs typeface="Verdana"/>
              </a:rPr>
              <a:t>and</a:t>
            </a:r>
            <a:r>
              <a:rPr sz="1950" spc="-170" dirty="0">
                <a:solidFill>
                  <a:srgbClr val="201A0F"/>
                </a:solidFill>
                <a:latin typeface="Verdana"/>
                <a:cs typeface="Verdana"/>
              </a:rPr>
              <a:t> </a:t>
            </a:r>
            <a:r>
              <a:rPr sz="1950" spc="40" dirty="0">
                <a:solidFill>
                  <a:srgbClr val="201A0F"/>
                </a:solidFill>
                <a:latin typeface="Verdana"/>
                <a:cs typeface="Verdana"/>
              </a:rPr>
              <a:t>Burkina</a:t>
            </a:r>
            <a:r>
              <a:rPr sz="1950" spc="-170" dirty="0">
                <a:solidFill>
                  <a:srgbClr val="201A0F"/>
                </a:solidFill>
                <a:latin typeface="Verdana"/>
                <a:cs typeface="Verdana"/>
              </a:rPr>
              <a:t> </a:t>
            </a:r>
            <a:r>
              <a:rPr sz="1950" spc="25" dirty="0">
                <a:solidFill>
                  <a:srgbClr val="201A0F"/>
                </a:solidFill>
                <a:latin typeface="Verdana"/>
                <a:cs typeface="Verdana"/>
              </a:rPr>
              <a:t>Faso</a:t>
            </a:r>
            <a:r>
              <a:rPr sz="1950" spc="-170" dirty="0">
                <a:solidFill>
                  <a:srgbClr val="201A0F"/>
                </a:solidFill>
                <a:latin typeface="Verdana"/>
                <a:cs typeface="Verdana"/>
              </a:rPr>
              <a:t> </a:t>
            </a:r>
            <a:r>
              <a:rPr sz="1950" spc="65" dirty="0">
                <a:solidFill>
                  <a:srgbClr val="201A0F"/>
                </a:solidFill>
                <a:latin typeface="Verdana"/>
                <a:cs typeface="Verdana"/>
              </a:rPr>
              <a:t>and</a:t>
            </a:r>
            <a:r>
              <a:rPr sz="1950" spc="-165" dirty="0">
                <a:solidFill>
                  <a:srgbClr val="201A0F"/>
                </a:solidFill>
                <a:latin typeface="Verdana"/>
                <a:cs typeface="Verdana"/>
              </a:rPr>
              <a:t> </a:t>
            </a:r>
            <a:r>
              <a:rPr sz="1950" spc="5" dirty="0">
                <a:solidFill>
                  <a:srgbClr val="201A0F"/>
                </a:solidFill>
                <a:latin typeface="Verdana"/>
                <a:cs typeface="Verdana"/>
              </a:rPr>
              <a:t>has</a:t>
            </a:r>
            <a:r>
              <a:rPr sz="1950" spc="-170" dirty="0">
                <a:solidFill>
                  <a:srgbClr val="201A0F"/>
                </a:solidFill>
                <a:latin typeface="Verdana"/>
                <a:cs typeface="Verdana"/>
              </a:rPr>
              <a:t> </a:t>
            </a:r>
            <a:r>
              <a:rPr sz="1950" spc="-10" dirty="0">
                <a:solidFill>
                  <a:srgbClr val="201A0F"/>
                </a:solidFill>
                <a:latin typeface="Verdana"/>
                <a:cs typeface="Verdana"/>
              </a:rPr>
              <a:t>a</a:t>
            </a:r>
            <a:r>
              <a:rPr sz="1950" spc="-170" dirty="0">
                <a:solidFill>
                  <a:srgbClr val="201A0F"/>
                </a:solidFill>
                <a:latin typeface="Verdana"/>
                <a:cs typeface="Verdana"/>
              </a:rPr>
              <a:t> </a:t>
            </a:r>
            <a:r>
              <a:rPr sz="1950" spc="50" dirty="0">
                <a:solidFill>
                  <a:srgbClr val="201A0F"/>
                </a:solidFill>
                <a:latin typeface="Verdana"/>
                <a:cs typeface="Verdana"/>
              </a:rPr>
              <a:t>population</a:t>
            </a:r>
            <a:r>
              <a:rPr sz="1950" spc="-165" dirty="0">
                <a:solidFill>
                  <a:srgbClr val="201A0F"/>
                </a:solidFill>
                <a:latin typeface="Verdana"/>
                <a:cs typeface="Verdana"/>
              </a:rPr>
              <a:t> </a:t>
            </a:r>
            <a:r>
              <a:rPr sz="1950" spc="10" dirty="0">
                <a:solidFill>
                  <a:srgbClr val="201A0F"/>
                </a:solidFill>
                <a:latin typeface="Verdana"/>
                <a:cs typeface="Verdana"/>
              </a:rPr>
              <a:t>of</a:t>
            </a:r>
            <a:r>
              <a:rPr sz="1950" spc="-170" dirty="0">
                <a:solidFill>
                  <a:srgbClr val="201A0F"/>
                </a:solidFill>
                <a:latin typeface="Verdana"/>
                <a:cs typeface="Verdana"/>
              </a:rPr>
              <a:t> </a:t>
            </a:r>
            <a:r>
              <a:rPr sz="1950" spc="50" dirty="0">
                <a:solidFill>
                  <a:srgbClr val="201A0F"/>
                </a:solidFill>
                <a:latin typeface="Verdana"/>
                <a:cs typeface="Verdana"/>
              </a:rPr>
              <a:t>about</a:t>
            </a:r>
            <a:r>
              <a:rPr sz="1950" spc="-170" dirty="0">
                <a:solidFill>
                  <a:srgbClr val="201A0F"/>
                </a:solidFill>
                <a:latin typeface="Verdana"/>
                <a:cs typeface="Verdana"/>
              </a:rPr>
              <a:t> </a:t>
            </a:r>
            <a:r>
              <a:rPr sz="1950" spc="-135" dirty="0">
                <a:solidFill>
                  <a:srgbClr val="201A0F"/>
                </a:solidFill>
                <a:latin typeface="Verdana"/>
                <a:cs typeface="Verdana"/>
              </a:rPr>
              <a:t>8.5</a:t>
            </a:r>
            <a:r>
              <a:rPr sz="1950" spc="-165" dirty="0">
                <a:solidFill>
                  <a:srgbClr val="201A0F"/>
                </a:solidFill>
                <a:latin typeface="Verdana"/>
                <a:cs typeface="Verdana"/>
              </a:rPr>
              <a:t> </a:t>
            </a:r>
            <a:r>
              <a:rPr sz="1950" dirty="0">
                <a:solidFill>
                  <a:srgbClr val="201A0F"/>
                </a:solidFill>
                <a:latin typeface="Verdana"/>
                <a:cs typeface="Verdana"/>
              </a:rPr>
              <a:t>million.</a:t>
            </a:r>
            <a:r>
              <a:rPr sz="1950" spc="-170" dirty="0">
                <a:solidFill>
                  <a:srgbClr val="201A0F"/>
                </a:solidFill>
                <a:latin typeface="Verdana"/>
                <a:cs typeface="Verdana"/>
              </a:rPr>
              <a:t> </a:t>
            </a:r>
            <a:r>
              <a:rPr sz="1950" spc="15" dirty="0">
                <a:solidFill>
                  <a:srgbClr val="201A0F"/>
                </a:solidFill>
                <a:latin typeface="Verdana"/>
                <a:cs typeface="Verdana"/>
              </a:rPr>
              <a:t>Rural</a:t>
            </a:r>
            <a:r>
              <a:rPr sz="1950" spc="-170" dirty="0">
                <a:solidFill>
                  <a:srgbClr val="201A0F"/>
                </a:solidFill>
                <a:latin typeface="Verdana"/>
                <a:cs typeface="Verdana"/>
              </a:rPr>
              <a:t> </a:t>
            </a:r>
            <a:r>
              <a:rPr sz="1950" spc="-25" dirty="0">
                <a:solidFill>
                  <a:srgbClr val="201A0F"/>
                </a:solidFill>
                <a:latin typeface="Verdana"/>
                <a:cs typeface="Verdana"/>
              </a:rPr>
              <a:t>areas</a:t>
            </a:r>
            <a:r>
              <a:rPr sz="1950" spc="-165" dirty="0">
                <a:solidFill>
                  <a:srgbClr val="201A0F"/>
                </a:solidFill>
                <a:latin typeface="Verdana"/>
                <a:cs typeface="Verdana"/>
              </a:rPr>
              <a:t> </a:t>
            </a:r>
            <a:r>
              <a:rPr sz="1950" dirty="0">
                <a:solidFill>
                  <a:srgbClr val="201A0F"/>
                </a:solidFill>
                <a:latin typeface="Verdana"/>
                <a:cs typeface="Verdana"/>
              </a:rPr>
              <a:t>have</a:t>
            </a:r>
            <a:r>
              <a:rPr sz="1950" spc="-170" dirty="0">
                <a:solidFill>
                  <a:srgbClr val="201A0F"/>
                </a:solidFill>
                <a:latin typeface="Verdana"/>
                <a:cs typeface="Verdana"/>
              </a:rPr>
              <a:t> </a:t>
            </a:r>
            <a:r>
              <a:rPr sz="1950" spc="-10" dirty="0">
                <a:solidFill>
                  <a:srgbClr val="201A0F"/>
                </a:solidFill>
                <a:latin typeface="Verdana"/>
                <a:cs typeface="Verdana"/>
              </a:rPr>
              <a:t>a </a:t>
            </a:r>
            <a:r>
              <a:rPr sz="1950" spc="-5" dirty="0">
                <a:solidFill>
                  <a:srgbClr val="201A0F"/>
                </a:solidFill>
                <a:latin typeface="Verdana"/>
                <a:cs typeface="Verdana"/>
              </a:rPr>
              <a:t> poverty</a:t>
            </a:r>
            <a:r>
              <a:rPr sz="1950" spc="-170" dirty="0">
                <a:solidFill>
                  <a:srgbClr val="201A0F"/>
                </a:solidFill>
                <a:latin typeface="Verdana"/>
                <a:cs typeface="Verdana"/>
              </a:rPr>
              <a:t> </a:t>
            </a:r>
            <a:r>
              <a:rPr sz="1950" spc="-5" dirty="0">
                <a:solidFill>
                  <a:srgbClr val="201A0F"/>
                </a:solidFill>
                <a:latin typeface="Verdana"/>
                <a:cs typeface="Verdana"/>
              </a:rPr>
              <a:t>rate</a:t>
            </a:r>
            <a:r>
              <a:rPr sz="1950" spc="-170" dirty="0">
                <a:solidFill>
                  <a:srgbClr val="201A0F"/>
                </a:solidFill>
                <a:latin typeface="Verdana"/>
                <a:cs typeface="Verdana"/>
              </a:rPr>
              <a:t> </a:t>
            </a:r>
            <a:r>
              <a:rPr sz="1950" spc="30" dirty="0">
                <a:solidFill>
                  <a:srgbClr val="201A0F"/>
                </a:solidFill>
                <a:latin typeface="Verdana"/>
                <a:cs typeface="Verdana"/>
              </a:rPr>
              <a:t>that</a:t>
            </a:r>
            <a:r>
              <a:rPr sz="1950" spc="-170" dirty="0">
                <a:solidFill>
                  <a:srgbClr val="201A0F"/>
                </a:solidFill>
                <a:latin typeface="Verdana"/>
                <a:cs typeface="Verdana"/>
              </a:rPr>
              <a:t> </a:t>
            </a:r>
            <a:r>
              <a:rPr sz="1950" spc="-30" dirty="0">
                <a:solidFill>
                  <a:srgbClr val="201A0F"/>
                </a:solidFill>
                <a:latin typeface="Verdana"/>
                <a:cs typeface="Verdana"/>
              </a:rPr>
              <a:t>is</a:t>
            </a:r>
            <a:r>
              <a:rPr sz="1950" spc="-165" dirty="0">
                <a:solidFill>
                  <a:srgbClr val="201A0F"/>
                </a:solidFill>
                <a:latin typeface="Verdana"/>
                <a:cs typeface="Verdana"/>
              </a:rPr>
              <a:t> </a:t>
            </a:r>
            <a:r>
              <a:rPr sz="1950" spc="50" dirty="0">
                <a:solidFill>
                  <a:srgbClr val="201A0F"/>
                </a:solidFill>
                <a:latin typeface="Verdana"/>
                <a:cs typeface="Verdana"/>
              </a:rPr>
              <a:t>twice</a:t>
            </a:r>
            <a:r>
              <a:rPr sz="1950" spc="-170" dirty="0">
                <a:solidFill>
                  <a:srgbClr val="201A0F"/>
                </a:solidFill>
                <a:latin typeface="Verdana"/>
                <a:cs typeface="Verdana"/>
              </a:rPr>
              <a:t> </a:t>
            </a:r>
            <a:r>
              <a:rPr sz="1950" spc="-35" dirty="0">
                <a:solidFill>
                  <a:srgbClr val="201A0F"/>
                </a:solidFill>
                <a:latin typeface="Verdana"/>
                <a:cs typeface="Verdana"/>
              </a:rPr>
              <a:t>as</a:t>
            </a:r>
            <a:r>
              <a:rPr sz="1950" spc="-170" dirty="0">
                <a:solidFill>
                  <a:srgbClr val="201A0F"/>
                </a:solidFill>
                <a:latin typeface="Verdana"/>
                <a:cs typeface="Verdana"/>
              </a:rPr>
              <a:t> </a:t>
            </a:r>
            <a:r>
              <a:rPr sz="1950" spc="75" dirty="0">
                <a:solidFill>
                  <a:srgbClr val="201A0F"/>
                </a:solidFill>
                <a:latin typeface="Verdana"/>
                <a:cs typeface="Verdana"/>
              </a:rPr>
              <a:t>high</a:t>
            </a:r>
            <a:r>
              <a:rPr sz="1950" spc="-165" dirty="0">
                <a:solidFill>
                  <a:srgbClr val="201A0F"/>
                </a:solidFill>
                <a:latin typeface="Verdana"/>
                <a:cs typeface="Verdana"/>
              </a:rPr>
              <a:t> </a:t>
            </a:r>
            <a:r>
              <a:rPr sz="1950" spc="-195" dirty="0">
                <a:solidFill>
                  <a:srgbClr val="201A0F"/>
                </a:solidFill>
                <a:latin typeface="Verdana"/>
                <a:cs typeface="Verdana"/>
              </a:rPr>
              <a:t>(58.8%)</a:t>
            </a:r>
            <a:r>
              <a:rPr sz="1950" spc="-170" dirty="0">
                <a:solidFill>
                  <a:srgbClr val="201A0F"/>
                </a:solidFill>
                <a:latin typeface="Verdana"/>
                <a:cs typeface="Verdana"/>
              </a:rPr>
              <a:t> </a:t>
            </a:r>
            <a:r>
              <a:rPr sz="1950" spc="-35" dirty="0">
                <a:solidFill>
                  <a:srgbClr val="201A0F"/>
                </a:solidFill>
                <a:latin typeface="Verdana"/>
                <a:cs typeface="Verdana"/>
              </a:rPr>
              <a:t>as</a:t>
            </a:r>
            <a:r>
              <a:rPr sz="1950" spc="-170" dirty="0">
                <a:solidFill>
                  <a:srgbClr val="201A0F"/>
                </a:solidFill>
                <a:latin typeface="Verdana"/>
                <a:cs typeface="Verdana"/>
              </a:rPr>
              <a:t> </a:t>
            </a:r>
            <a:r>
              <a:rPr sz="1950" spc="45" dirty="0">
                <a:solidFill>
                  <a:srgbClr val="201A0F"/>
                </a:solidFill>
                <a:latin typeface="Verdana"/>
                <a:cs typeface="Verdana"/>
              </a:rPr>
              <a:t>urban</a:t>
            </a:r>
            <a:r>
              <a:rPr sz="1950" spc="-170" dirty="0">
                <a:solidFill>
                  <a:srgbClr val="201A0F"/>
                </a:solidFill>
                <a:latin typeface="Verdana"/>
                <a:cs typeface="Verdana"/>
              </a:rPr>
              <a:t> </a:t>
            </a:r>
            <a:r>
              <a:rPr sz="1950" spc="-25" dirty="0">
                <a:solidFill>
                  <a:srgbClr val="201A0F"/>
                </a:solidFill>
                <a:latin typeface="Verdana"/>
                <a:cs typeface="Verdana"/>
              </a:rPr>
              <a:t>areas</a:t>
            </a:r>
            <a:r>
              <a:rPr sz="1950" spc="-165" dirty="0">
                <a:solidFill>
                  <a:srgbClr val="201A0F"/>
                </a:solidFill>
                <a:latin typeface="Verdana"/>
                <a:cs typeface="Verdana"/>
              </a:rPr>
              <a:t> </a:t>
            </a:r>
            <a:r>
              <a:rPr sz="1950" spc="-229" dirty="0">
                <a:solidFill>
                  <a:srgbClr val="201A0F"/>
                </a:solidFill>
                <a:latin typeface="Verdana"/>
                <a:cs typeface="Verdana"/>
              </a:rPr>
              <a:t>(26.5%).</a:t>
            </a:r>
            <a:endParaRPr sz="1950">
              <a:latin typeface="Verdana"/>
              <a:cs typeface="Verdana"/>
            </a:endParaRPr>
          </a:p>
          <a:p>
            <a:pPr>
              <a:lnSpc>
                <a:spcPct val="100000"/>
              </a:lnSpc>
              <a:spcBef>
                <a:spcPts val="20"/>
              </a:spcBef>
            </a:pPr>
            <a:endParaRPr sz="2750">
              <a:latin typeface="Verdana"/>
              <a:cs typeface="Verdana"/>
            </a:endParaRPr>
          </a:p>
          <a:p>
            <a:pPr marL="12700" marR="69850">
              <a:lnSpc>
                <a:spcPct val="101899"/>
              </a:lnSpc>
              <a:spcBef>
                <a:spcPts val="5"/>
              </a:spcBef>
            </a:pPr>
            <a:r>
              <a:rPr sz="1950" spc="70" dirty="0">
                <a:solidFill>
                  <a:srgbClr val="201A0F"/>
                </a:solidFill>
                <a:latin typeface="Verdana"/>
                <a:cs typeface="Verdana"/>
              </a:rPr>
              <a:t>About </a:t>
            </a:r>
            <a:r>
              <a:rPr sz="1950" spc="-35" dirty="0">
                <a:solidFill>
                  <a:srgbClr val="201A0F"/>
                </a:solidFill>
                <a:latin typeface="Verdana"/>
                <a:cs typeface="Verdana"/>
              </a:rPr>
              <a:t>30 </a:t>
            </a:r>
            <a:r>
              <a:rPr sz="1950" spc="20" dirty="0">
                <a:solidFill>
                  <a:srgbClr val="201A0F"/>
                </a:solidFill>
                <a:latin typeface="Verdana"/>
                <a:cs typeface="Verdana"/>
              </a:rPr>
              <a:t>different </a:t>
            </a:r>
            <a:r>
              <a:rPr sz="1950" spc="50" dirty="0">
                <a:solidFill>
                  <a:srgbClr val="201A0F"/>
                </a:solidFill>
                <a:latin typeface="Verdana"/>
                <a:cs typeface="Verdana"/>
              </a:rPr>
              <a:t>ethnic </a:t>
            </a:r>
            <a:r>
              <a:rPr sz="1950" spc="45" dirty="0">
                <a:solidFill>
                  <a:srgbClr val="201A0F"/>
                </a:solidFill>
                <a:latin typeface="Verdana"/>
                <a:cs typeface="Verdana"/>
              </a:rPr>
              <a:t>groups </a:t>
            </a:r>
            <a:r>
              <a:rPr sz="1950" spc="55" dirty="0">
                <a:solidFill>
                  <a:srgbClr val="201A0F"/>
                </a:solidFill>
                <a:latin typeface="Verdana"/>
                <a:cs typeface="Verdana"/>
              </a:rPr>
              <a:t>make </a:t>
            </a:r>
            <a:r>
              <a:rPr sz="1950" spc="100" dirty="0">
                <a:solidFill>
                  <a:srgbClr val="201A0F"/>
                </a:solidFill>
                <a:latin typeface="Verdana"/>
                <a:cs typeface="Verdana"/>
              </a:rPr>
              <a:t>up </a:t>
            </a:r>
            <a:r>
              <a:rPr sz="1950" spc="-10" dirty="0">
                <a:solidFill>
                  <a:srgbClr val="201A0F"/>
                </a:solidFill>
                <a:latin typeface="Verdana"/>
                <a:cs typeface="Verdana"/>
              </a:rPr>
              <a:t>Togo's </a:t>
            </a:r>
            <a:r>
              <a:rPr sz="1950" spc="15" dirty="0">
                <a:solidFill>
                  <a:srgbClr val="201A0F"/>
                </a:solidFill>
                <a:latin typeface="Verdana"/>
                <a:cs typeface="Verdana"/>
              </a:rPr>
              <a:t>population, </a:t>
            </a:r>
            <a:r>
              <a:rPr sz="1950" spc="45" dirty="0">
                <a:solidFill>
                  <a:srgbClr val="201A0F"/>
                </a:solidFill>
                <a:latin typeface="Verdana"/>
                <a:cs typeface="Verdana"/>
              </a:rPr>
              <a:t>many </a:t>
            </a:r>
            <a:r>
              <a:rPr sz="1950" spc="10" dirty="0">
                <a:solidFill>
                  <a:srgbClr val="201A0F"/>
                </a:solidFill>
                <a:latin typeface="Verdana"/>
                <a:cs typeface="Verdana"/>
              </a:rPr>
              <a:t>of </a:t>
            </a:r>
            <a:r>
              <a:rPr sz="1950" spc="114" dirty="0">
                <a:solidFill>
                  <a:srgbClr val="201A0F"/>
                </a:solidFill>
                <a:latin typeface="Verdana"/>
                <a:cs typeface="Verdana"/>
              </a:rPr>
              <a:t>whom </a:t>
            </a:r>
            <a:r>
              <a:rPr sz="1950" spc="120" dirty="0">
                <a:solidFill>
                  <a:srgbClr val="201A0F"/>
                </a:solidFill>
                <a:latin typeface="Verdana"/>
                <a:cs typeface="Verdana"/>
              </a:rPr>
              <a:t> </a:t>
            </a:r>
            <a:r>
              <a:rPr sz="1950" spc="-15" dirty="0">
                <a:solidFill>
                  <a:srgbClr val="201A0F"/>
                </a:solidFill>
                <a:latin typeface="Verdana"/>
                <a:cs typeface="Verdana"/>
              </a:rPr>
              <a:t>are</a:t>
            </a:r>
            <a:r>
              <a:rPr sz="1950" spc="-170" dirty="0">
                <a:solidFill>
                  <a:srgbClr val="201A0F"/>
                </a:solidFill>
                <a:latin typeface="Verdana"/>
                <a:cs typeface="Verdana"/>
              </a:rPr>
              <a:t> </a:t>
            </a:r>
            <a:r>
              <a:rPr sz="1950" spc="50" dirty="0">
                <a:solidFill>
                  <a:srgbClr val="201A0F"/>
                </a:solidFill>
                <a:latin typeface="Verdana"/>
                <a:cs typeface="Verdana"/>
              </a:rPr>
              <a:t>immigrants</a:t>
            </a:r>
            <a:r>
              <a:rPr sz="1950" spc="-165" dirty="0">
                <a:solidFill>
                  <a:srgbClr val="201A0F"/>
                </a:solidFill>
                <a:latin typeface="Verdana"/>
                <a:cs typeface="Verdana"/>
              </a:rPr>
              <a:t> </a:t>
            </a:r>
            <a:r>
              <a:rPr sz="1950" spc="40" dirty="0">
                <a:solidFill>
                  <a:srgbClr val="201A0F"/>
                </a:solidFill>
                <a:latin typeface="Verdana"/>
                <a:cs typeface="Verdana"/>
              </a:rPr>
              <a:t>from</a:t>
            </a:r>
            <a:r>
              <a:rPr sz="1950" spc="-165" dirty="0">
                <a:solidFill>
                  <a:srgbClr val="201A0F"/>
                </a:solidFill>
                <a:latin typeface="Verdana"/>
                <a:cs typeface="Verdana"/>
              </a:rPr>
              <a:t> </a:t>
            </a:r>
            <a:r>
              <a:rPr sz="1950" spc="25" dirty="0">
                <a:solidFill>
                  <a:srgbClr val="201A0F"/>
                </a:solidFill>
                <a:latin typeface="Verdana"/>
                <a:cs typeface="Verdana"/>
              </a:rPr>
              <a:t>other</a:t>
            </a:r>
            <a:r>
              <a:rPr sz="1950" spc="-165" dirty="0">
                <a:solidFill>
                  <a:srgbClr val="201A0F"/>
                </a:solidFill>
                <a:latin typeface="Verdana"/>
                <a:cs typeface="Verdana"/>
              </a:rPr>
              <a:t> </a:t>
            </a:r>
            <a:r>
              <a:rPr sz="1950" spc="5" dirty="0">
                <a:solidFill>
                  <a:srgbClr val="201A0F"/>
                </a:solidFill>
                <a:latin typeface="Verdana"/>
                <a:cs typeface="Verdana"/>
              </a:rPr>
              <a:t>parts</a:t>
            </a:r>
            <a:r>
              <a:rPr sz="1950" spc="-165" dirty="0">
                <a:solidFill>
                  <a:srgbClr val="201A0F"/>
                </a:solidFill>
                <a:latin typeface="Verdana"/>
                <a:cs typeface="Verdana"/>
              </a:rPr>
              <a:t> </a:t>
            </a:r>
            <a:r>
              <a:rPr sz="1950" spc="10" dirty="0">
                <a:solidFill>
                  <a:srgbClr val="201A0F"/>
                </a:solidFill>
                <a:latin typeface="Verdana"/>
                <a:cs typeface="Verdana"/>
              </a:rPr>
              <a:t>of</a:t>
            </a:r>
            <a:r>
              <a:rPr sz="1950" spc="-165" dirty="0">
                <a:solidFill>
                  <a:srgbClr val="201A0F"/>
                </a:solidFill>
                <a:latin typeface="Verdana"/>
                <a:cs typeface="Verdana"/>
              </a:rPr>
              <a:t> </a:t>
            </a:r>
            <a:r>
              <a:rPr sz="1950" spc="25" dirty="0">
                <a:solidFill>
                  <a:srgbClr val="201A0F"/>
                </a:solidFill>
                <a:latin typeface="Verdana"/>
                <a:cs typeface="Verdana"/>
              </a:rPr>
              <a:t>western</a:t>
            </a:r>
            <a:r>
              <a:rPr sz="1950" spc="-165" dirty="0">
                <a:solidFill>
                  <a:srgbClr val="201A0F"/>
                </a:solidFill>
                <a:latin typeface="Verdana"/>
                <a:cs typeface="Verdana"/>
              </a:rPr>
              <a:t> </a:t>
            </a:r>
            <a:r>
              <a:rPr sz="1950" spc="-35" dirty="0">
                <a:solidFill>
                  <a:srgbClr val="201A0F"/>
                </a:solidFill>
                <a:latin typeface="Verdana"/>
                <a:cs typeface="Verdana"/>
              </a:rPr>
              <a:t>Africa.</a:t>
            </a:r>
            <a:r>
              <a:rPr sz="1950" spc="-165" dirty="0">
                <a:solidFill>
                  <a:srgbClr val="201A0F"/>
                </a:solidFill>
                <a:latin typeface="Verdana"/>
                <a:cs typeface="Verdana"/>
              </a:rPr>
              <a:t> </a:t>
            </a:r>
            <a:r>
              <a:rPr sz="1950" spc="15" dirty="0">
                <a:solidFill>
                  <a:srgbClr val="201A0F"/>
                </a:solidFill>
                <a:latin typeface="Verdana"/>
                <a:cs typeface="Verdana"/>
              </a:rPr>
              <a:t>The</a:t>
            </a:r>
            <a:r>
              <a:rPr sz="1950" spc="-165" dirty="0">
                <a:solidFill>
                  <a:srgbClr val="201A0F"/>
                </a:solidFill>
                <a:latin typeface="Verdana"/>
                <a:cs typeface="Verdana"/>
              </a:rPr>
              <a:t> </a:t>
            </a:r>
            <a:r>
              <a:rPr sz="1950" spc="40" dirty="0">
                <a:solidFill>
                  <a:srgbClr val="201A0F"/>
                </a:solidFill>
                <a:latin typeface="Verdana"/>
                <a:cs typeface="Verdana"/>
              </a:rPr>
              <a:t>north</a:t>
            </a:r>
            <a:r>
              <a:rPr sz="1950" spc="-165" dirty="0">
                <a:solidFill>
                  <a:srgbClr val="201A0F"/>
                </a:solidFill>
                <a:latin typeface="Verdana"/>
                <a:cs typeface="Verdana"/>
              </a:rPr>
              <a:t> </a:t>
            </a:r>
            <a:r>
              <a:rPr sz="1950" spc="65" dirty="0">
                <a:solidFill>
                  <a:srgbClr val="201A0F"/>
                </a:solidFill>
                <a:latin typeface="Verdana"/>
                <a:cs typeface="Verdana"/>
              </a:rPr>
              <a:t>and</a:t>
            </a:r>
            <a:r>
              <a:rPr sz="1950" spc="-165" dirty="0">
                <a:solidFill>
                  <a:srgbClr val="201A0F"/>
                </a:solidFill>
                <a:latin typeface="Verdana"/>
                <a:cs typeface="Verdana"/>
              </a:rPr>
              <a:t> </a:t>
            </a:r>
            <a:r>
              <a:rPr sz="1950" spc="35" dirty="0">
                <a:solidFill>
                  <a:srgbClr val="201A0F"/>
                </a:solidFill>
                <a:latin typeface="Verdana"/>
                <a:cs typeface="Verdana"/>
              </a:rPr>
              <a:t>southwest</a:t>
            </a:r>
            <a:r>
              <a:rPr sz="1950" spc="-165" dirty="0">
                <a:solidFill>
                  <a:srgbClr val="201A0F"/>
                </a:solidFill>
                <a:latin typeface="Verdana"/>
                <a:cs typeface="Verdana"/>
              </a:rPr>
              <a:t> </a:t>
            </a:r>
            <a:r>
              <a:rPr sz="1950" spc="-15" dirty="0">
                <a:solidFill>
                  <a:srgbClr val="201A0F"/>
                </a:solidFill>
                <a:latin typeface="Verdana"/>
                <a:cs typeface="Verdana"/>
              </a:rPr>
              <a:t>are </a:t>
            </a:r>
            <a:r>
              <a:rPr sz="1950" spc="-675" dirty="0">
                <a:solidFill>
                  <a:srgbClr val="201A0F"/>
                </a:solidFill>
                <a:latin typeface="Verdana"/>
                <a:cs typeface="Verdana"/>
              </a:rPr>
              <a:t> </a:t>
            </a:r>
            <a:r>
              <a:rPr sz="1950" spc="90" dirty="0">
                <a:solidFill>
                  <a:srgbClr val="201A0F"/>
                </a:solidFill>
                <a:latin typeface="Verdana"/>
                <a:cs typeface="Verdana"/>
              </a:rPr>
              <a:t>h</a:t>
            </a:r>
            <a:r>
              <a:rPr sz="1950" spc="45" dirty="0">
                <a:solidFill>
                  <a:srgbClr val="201A0F"/>
                </a:solidFill>
                <a:latin typeface="Verdana"/>
                <a:cs typeface="Verdana"/>
              </a:rPr>
              <a:t>o</a:t>
            </a:r>
            <a:r>
              <a:rPr sz="1950" spc="185" dirty="0">
                <a:solidFill>
                  <a:srgbClr val="201A0F"/>
                </a:solidFill>
                <a:latin typeface="Verdana"/>
                <a:cs typeface="Verdana"/>
              </a:rPr>
              <a:t>m</a:t>
            </a:r>
            <a:r>
              <a:rPr sz="1950" spc="25" dirty="0">
                <a:solidFill>
                  <a:srgbClr val="201A0F"/>
                </a:solidFill>
                <a:latin typeface="Verdana"/>
                <a:cs typeface="Verdana"/>
              </a:rPr>
              <a:t>e</a:t>
            </a:r>
            <a:r>
              <a:rPr sz="1950" spc="-170" dirty="0">
                <a:solidFill>
                  <a:srgbClr val="201A0F"/>
                </a:solidFill>
                <a:latin typeface="Verdana"/>
                <a:cs typeface="Verdana"/>
              </a:rPr>
              <a:t> </a:t>
            </a:r>
            <a:r>
              <a:rPr sz="1950" spc="25" dirty="0">
                <a:solidFill>
                  <a:srgbClr val="201A0F"/>
                </a:solidFill>
                <a:latin typeface="Verdana"/>
                <a:cs typeface="Verdana"/>
              </a:rPr>
              <a:t>t</a:t>
            </a:r>
            <a:r>
              <a:rPr sz="1950" spc="50" dirty="0">
                <a:solidFill>
                  <a:srgbClr val="201A0F"/>
                </a:solidFill>
                <a:latin typeface="Verdana"/>
                <a:cs typeface="Verdana"/>
              </a:rPr>
              <a:t>o</a:t>
            </a:r>
            <a:r>
              <a:rPr sz="1950" spc="-170" dirty="0">
                <a:solidFill>
                  <a:srgbClr val="201A0F"/>
                </a:solidFill>
                <a:latin typeface="Verdana"/>
                <a:cs typeface="Verdana"/>
              </a:rPr>
              <a:t> </a:t>
            </a:r>
            <a:r>
              <a:rPr sz="1950" spc="-80" dirty="0">
                <a:solidFill>
                  <a:srgbClr val="201A0F"/>
                </a:solidFill>
                <a:latin typeface="Verdana"/>
                <a:cs typeface="Verdana"/>
              </a:rPr>
              <a:t>T</a:t>
            </a:r>
            <a:r>
              <a:rPr sz="1950" spc="45" dirty="0">
                <a:solidFill>
                  <a:srgbClr val="201A0F"/>
                </a:solidFill>
                <a:latin typeface="Verdana"/>
                <a:cs typeface="Verdana"/>
              </a:rPr>
              <a:t>o</a:t>
            </a:r>
            <a:r>
              <a:rPr sz="1950" spc="130" dirty="0">
                <a:solidFill>
                  <a:srgbClr val="201A0F"/>
                </a:solidFill>
                <a:latin typeface="Verdana"/>
                <a:cs typeface="Verdana"/>
              </a:rPr>
              <a:t>g</a:t>
            </a:r>
            <a:r>
              <a:rPr sz="1950" spc="45" dirty="0">
                <a:solidFill>
                  <a:srgbClr val="201A0F"/>
                </a:solidFill>
                <a:latin typeface="Verdana"/>
                <a:cs typeface="Verdana"/>
              </a:rPr>
              <a:t>o</a:t>
            </a:r>
            <a:r>
              <a:rPr sz="1950" spc="-130" dirty="0">
                <a:solidFill>
                  <a:srgbClr val="201A0F"/>
                </a:solidFill>
                <a:latin typeface="Verdana"/>
                <a:cs typeface="Verdana"/>
              </a:rPr>
              <a:t>'</a:t>
            </a:r>
            <a:r>
              <a:rPr sz="1950" spc="-55" dirty="0">
                <a:solidFill>
                  <a:srgbClr val="201A0F"/>
                </a:solidFill>
                <a:latin typeface="Verdana"/>
                <a:cs typeface="Verdana"/>
              </a:rPr>
              <a:t>s</a:t>
            </a:r>
            <a:r>
              <a:rPr sz="1950" spc="-170" dirty="0">
                <a:solidFill>
                  <a:srgbClr val="201A0F"/>
                </a:solidFill>
                <a:latin typeface="Verdana"/>
                <a:cs typeface="Verdana"/>
              </a:rPr>
              <a:t> </a:t>
            </a:r>
            <a:r>
              <a:rPr sz="1950" spc="-10" dirty="0">
                <a:solidFill>
                  <a:srgbClr val="201A0F"/>
                </a:solidFill>
                <a:latin typeface="Verdana"/>
                <a:cs typeface="Verdana"/>
              </a:rPr>
              <a:t>i</a:t>
            </a:r>
            <a:r>
              <a:rPr sz="1950" spc="90" dirty="0">
                <a:solidFill>
                  <a:srgbClr val="201A0F"/>
                </a:solidFill>
                <a:latin typeface="Verdana"/>
                <a:cs typeface="Verdana"/>
              </a:rPr>
              <a:t>n</a:t>
            </a:r>
            <a:r>
              <a:rPr sz="1950" spc="114" dirty="0">
                <a:solidFill>
                  <a:srgbClr val="201A0F"/>
                </a:solidFill>
                <a:latin typeface="Verdana"/>
                <a:cs typeface="Verdana"/>
              </a:rPr>
              <a:t>d</a:t>
            </a:r>
            <a:r>
              <a:rPr sz="1950" spc="-10" dirty="0">
                <a:solidFill>
                  <a:srgbClr val="201A0F"/>
                </a:solidFill>
                <a:latin typeface="Verdana"/>
                <a:cs typeface="Verdana"/>
              </a:rPr>
              <a:t>i</a:t>
            </a:r>
            <a:r>
              <a:rPr sz="1950" spc="130" dirty="0">
                <a:solidFill>
                  <a:srgbClr val="201A0F"/>
                </a:solidFill>
                <a:latin typeface="Verdana"/>
                <a:cs typeface="Verdana"/>
              </a:rPr>
              <a:t>g</a:t>
            </a:r>
            <a:r>
              <a:rPr sz="1950" spc="20" dirty="0">
                <a:solidFill>
                  <a:srgbClr val="201A0F"/>
                </a:solidFill>
                <a:latin typeface="Verdana"/>
                <a:cs typeface="Verdana"/>
              </a:rPr>
              <a:t>e</a:t>
            </a:r>
            <a:r>
              <a:rPr sz="1950" spc="90" dirty="0">
                <a:solidFill>
                  <a:srgbClr val="201A0F"/>
                </a:solidFill>
                <a:latin typeface="Verdana"/>
                <a:cs typeface="Verdana"/>
              </a:rPr>
              <a:t>n</a:t>
            </a:r>
            <a:r>
              <a:rPr sz="1950" spc="45" dirty="0">
                <a:solidFill>
                  <a:srgbClr val="201A0F"/>
                </a:solidFill>
                <a:latin typeface="Verdana"/>
                <a:cs typeface="Verdana"/>
              </a:rPr>
              <a:t>o</a:t>
            </a:r>
            <a:r>
              <a:rPr sz="1950" spc="85" dirty="0">
                <a:solidFill>
                  <a:srgbClr val="201A0F"/>
                </a:solidFill>
                <a:latin typeface="Verdana"/>
                <a:cs typeface="Verdana"/>
              </a:rPr>
              <a:t>u</a:t>
            </a:r>
            <a:r>
              <a:rPr sz="1950" spc="-55" dirty="0">
                <a:solidFill>
                  <a:srgbClr val="201A0F"/>
                </a:solidFill>
                <a:latin typeface="Verdana"/>
                <a:cs typeface="Verdana"/>
              </a:rPr>
              <a:t>s</a:t>
            </a:r>
            <a:r>
              <a:rPr sz="1950" spc="-170" dirty="0">
                <a:solidFill>
                  <a:srgbClr val="201A0F"/>
                </a:solidFill>
                <a:latin typeface="Verdana"/>
                <a:cs typeface="Verdana"/>
              </a:rPr>
              <a:t> </a:t>
            </a:r>
            <a:r>
              <a:rPr sz="1950" spc="114" dirty="0">
                <a:solidFill>
                  <a:srgbClr val="201A0F"/>
                </a:solidFill>
                <a:latin typeface="Verdana"/>
                <a:cs typeface="Verdana"/>
              </a:rPr>
              <a:t>p</a:t>
            </a:r>
            <a:r>
              <a:rPr sz="1950" spc="20" dirty="0">
                <a:solidFill>
                  <a:srgbClr val="201A0F"/>
                </a:solidFill>
                <a:latin typeface="Verdana"/>
                <a:cs typeface="Verdana"/>
              </a:rPr>
              <a:t>e</a:t>
            </a:r>
            <a:r>
              <a:rPr sz="1950" spc="45" dirty="0">
                <a:solidFill>
                  <a:srgbClr val="201A0F"/>
                </a:solidFill>
                <a:latin typeface="Verdana"/>
                <a:cs typeface="Verdana"/>
              </a:rPr>
              <a:t>o</a:t>
            </a:r>
            <a:r>
              <a:rPr sz="1950" spc="114" dirty="0">
                <a:solidFill>
                  <a:srgbClr val="201A0F"/>
                </a:solidFill>
                <a:latin typeface="Verdana"/>
                <a:cs typeface="Verdana"/>
              </a:rPr>
              <a:t>p</a:t>
            </a:r>
            <a:r>
              <a:rPr sz="1950" spc="-10" dirty="0">
                <a:solidFill>
                  <a:srgbClr val="201A0F"/>
                </a:solidFill>
                <a:latin typeface="Verdana"/>
                <a:cs typeface="Verdana"/>
              </a:rPr>
              <a:t>l</a:t>
            </a:r>
            <a:r>
              <a:rPr sz="1950" spc="20" dirty="0">
                <a:solidFill>
                  <a:srgbClr val="201A0F"/>
                </a:solidFill>
                <a:latin typeface="Verdana"/>
                <a:cs typeface="Verdana"/>
              </a:rPr>
              <a:t>e</a:t>
            </a:r>
            <a:r>
              <a:rPr sz="1950" spc="-60" dirty="0">
                <a:solidFill>
                  <a:srgbClr val="201A0F"/>
                </a:solidFill>
                <a:latin typeface="Verdana"/>
                <a:cs typeface="Verdana"/>
              </a:rPr>
              <a:t>s</a:t>
            </a:r>
            <a:r>
              <a:rPr sz="1950" spc="-295" dirty="0">
                <a:solidFill>
                  <a:srgbClr val="201A0F"/>
                </a:solidFill>
                <a:latin typeface="Verdana"/>
                <a:cs typeface="Verdana"/>
              </a:rPr>
              <a:t>.</a:t>
            </a:r>
            <a:endParaRPr sz="1950">
              <a:latin typeface="Verdana"/>
              <a:cs typeface="Verdana"/>
            </a:endParaRPr>
          </a:p>
          <a:p>
            <a:pPr marL="12700" marR="937894">
              <a:lnSpc>
                <a:spcPct val="101899"/>
              </a:lnSpc>
            </a:pPr>
            <a:r>
              <a:rPr sz="1950" spc="60" dirty="0">
                <a:solidFill>
                  <a:srgbClr val="201A0F"/>
                </a:solidFill>
                <a:latin typeface="Verdana"/>
                <a:cs typeface="Verdana"/>
              </a:rPr>
              <a:t>More</a:t>
            </a:r>
            <a:r>
              <a:rPr sz="1950" spc="-170" dirty="0">
                <a:solidFill>
                  <a:srgbClr val="201A0F"/>
                </a:solidFill>
                <a:latin typeface="Verdana"/>
                <a:cs typeface="Verdana"/>
              </a:rPr>
              <a:t> </a:t>
            </a:r>
            <a:r>
              <a:rPr sz="1950" spc="50" dirty="0">
                <a:solidFill>
                  <a:srgbClr val="201A0F"/>
                </a:solidFill>
                <a:latin typeface="Verdana"/>
                <a:cs typeface="Verdana"/>
              </a:rPr>
              <a:t>than</a:t>
            </a:r>
            <a:r>
              <a:rPr sz="1950" spc="-165" dirty="0">
                <a:solidFill>
                  <a:srgbClr val="201A0F"/>
                </a:solidFill>
                <a:latin typeface="Verdana"/>
                <a:cs typeface="Verdana"/>
              </a:rPr>
              <a:t> </a:t>
            </a:r>
            <a:r>
              <a:rPr sz="1950" spc="5" dirty="0">
                <a:solidFill>
                  <a:srgbClr val="201A0F"/>
                </a:solidFill>
                <a:latin typeface="Verdana"/>
                <a:cs typeface="Verdana"/>
              </a:rPr>
              <a:t>two-fifths</a:t>
            </a:r>
            <a:r>
              <a:rPr sz="1950" spc="-165" dirty="0">
                <a:solidFill>
                  <a:srgbClr val="201A0F"/>
                </a:solidFill>
                <a:latin typeface="Verdana"/>
                <a:cs typeface="Verdana"/>
              </a:rPr>
              <a:t> </a:t>
            </a:r>
            <a:r>
              <a:rPr sz="1950" spc="10" dirty="0">
                <a:solidFill>
                  <a:srgbClr val="201A0F"/>
                </a:solidFill>
                <a:latin typeface="Verdana"/>
                <a:cs typeface="Verdana"/>
              </a:rPr>
              <a:t>of</a:t>
            </a:r>
            <a:r>
              <a:rPr sz="1950" spc="-165" dirty="0">
                <a:solidFill>
                  <a:srgbClr val="201A0F"/>
                </a:solidFill>
                <a:latin typeface="Verdana"/>
                <a:cs typeface="Verdana"/>
              </a:rPr>
              <a:t> </a:t>
            </a:r>
            <a:r>
              <a:rPr sz="1950" spc="45" dirty="0">
                <a:solidFill>
                  <a:srgbClr val="201A0F"/>
                </a:solidFill>
                <a:latin typeface="Verdana"/>
                <a:cs typeface="Verdana"/>
              </a:rPr>
              <a:t>the</a:t>
            </a:r>
            <a:r>
              <a:rPr sz="1950" spc="-165" dirty="0">
                <a:solidFill>
                  <a:srgbClr val="201A0F"/>
                </a:solidFill>
                <a:latin typeface="Verdana"/>
                <a:cs typeface="Verdana"/>
              </a:rPr>
              <a:t> </a:t>
            </a:r>
            <a:r>
              <a:rPr sz="1950" spc="50" dirty="0">
                <a:solidFill>
                  <a:srgbClr val="201A0F"/>
                </a:solidFill>
                <a:latin typeface="Verdana"/>
                <a:cs typeface="Verdana"/>
              </a:rPr>
              <a:t>population</a:t>
            </a:r>
            <a:r>
              <a:rPr sz="1950" spc="-165" dirty="0">
                <a:solidFill>
                  <a:srgbClr val="201A0F"/>
                </a:solidFill>
                <a:latin typeface="Verdana"/>
                <a:cs typeface="Verdana"/>
              </a:rPr>
              <a:t> </a:t>
            </a:r>
            <a:r>
              <a:rPr sz="1950" spc="45" dirty="0">
                <a:solidFill>
                  <a:srgbClr val="201A0F"/>
                </a:solidFill>
                <a:latin typeface="Verdana"/>
                <a:cs typeface="Verdana"/>
              </a:rPr>
              <a:t>in</a:t>
            </a:r>
            <a:r>
              <a:rPr sz="1950" spc="-165" dirty="0">
                <a:solidFill>
                  <a:srgbClr val="201A0F"/>
                </a:solidFill>
                <a:latin typeface="Verdana"/>
                <a:cs typeface="Verdana"/>
              </a:rPr>
              <a:t> </a:t>
            </a:r>
            <a:r>
              <a:rPr sz="1950" spc="35" dirty="0">
                <a:solidFill>
                  <a:srgbClr val="201A0F"/>
                </a:solidFill>
                <a:latin typeface="Verdana"/>
                <a:cs typeface="Verdana"/>
              </a:rPr>
              <a:t>Togo</a:t>
            </a:r>
            <a:r>
              <a:rPr sz="1950" spc="-165" dirty="0">
                <a:solidFill>
                  <a:srgbClr val="201A0F"/>
                </a:solidFill>
                <a:latin typeface="Verdana"/>
                <a:cs typeface="Verdana"/>
              </a:rPr>
              <a:t> </a:t>
            </a:r>
            <a:r>
              <a:rPr sz="1950" spc="-30" dirty="0">
                <a:solidFill>
                  <a:srgbClr val="201A0F"/>
                </a:solidFill>
                <a:latin typeface="Verdana"/>
                <a:cs typeface="Verdana"/>
              </a:rPr>
              <a:t>is</a:t>
            </a:r>
            <a:r>
              <a:rPr sz="1950" spc="-165" dirty="0">
                <a:solidFill>
                  <a:srgbClr val="201A0F"/>
                </a:solidFill>
                <a:latin typeface="Verdana"/>
                <a:cs typeface="Verdana"/>
              </a:rPr>
              <a:t> </a:t>
            </a:r>
            <a:r>
              <a:rPr sz="1950" spc="55" dirty="0">
                <a:solidFill>
                  <a:srgbClr val="201A0F"/>
                </a:solidFill>
                <a:latin typeface="Verdana"/>
                <a:cs typeface="Verdana"/>
              </a:rPr>
              <a:t>under</a:t>
            </a:r>
            <a:r>
              <a:rPr sz="1950" spc="-165" dirty="0">
                <a:solidFill>
                  <a:srgbClr val="201A0F"/>
                </a:solidFill>
                <a:latin typeface="Verdana"/>
                <a:cs typeface="Verdana"/>
              </a:rPr>
              <a:t> </a:t>
            </a:r>
            <a:r>
              <a:rPr sz="1950" spc="45" dirty="0">
                <a:solidFill>
                  <a:srgbClr val="201A0F"/>
                </a:solidFill>
                <a:latin typeface="Verdana"/>
                <a:cs typeface="Verdana"/>
              </a:rPr>
              <a:t>the</a:t>
            </a:r>
            <a:r>
              <a:rPr sz="1950" spc="-165" dirty="0">
                <a:solidFill>
                  <a:srgbClr val="201A0F"/>
                </a:solidFill>
                <a:latin typeface="Verdana"/>
                <a:cs typeface="Verdana"/>
              </a:rPr>
              <a:t> </a:t>
            </a:r>
            <a:r>
              <a:rPr sz="1950" spc="45" dirty="0">
                <a:solidFill>
                  <a:srgbClr val="201A0F"/>
                </a:solidFill>
                <a:latin typeface="Verdana"/>
                <a:cs typeface="Verdana"/>
              </a:rPr>
              <a:t>age</a:t>
            </a:r>
            <a:r>
              <a:rPr sz="1950" spc="-165" dirty="0">
                <a:solidFill>
                  <a:srgbClr val="201A0F"/>
                </a:solidFill>
                <a:latin typeface="Verdana"/>
                <a:cs typeface="Verdana"/>
              </a:rPr>
              <a:t> </a:t>
            </a:r>
            <a:r>
              <a:rPr sz="1950" spc="10" dirty="0">
                <a:solidFill>
                  <a:srgbClr val="201A0F"/>
                </a:solidFill>
                <a:latin typeface="Verdana"/>
                <a:cs typeface="Verdana"/>
              </a:rPr>
              <a:t>of</a:t>
            </a:r>
            <a:r>
              <a:rPr sz="1950" spc="-165" dirty="0">
                <a:solidFill>
                  <a:srgbClr val="201A0F"/>
                </a:solidFill>
                <a:latin typeface="Verdana"/>
                <a:cs typeface="Verdana"/>
              </a:rPr>
              <a:t> </a:t>
            </a:r>
            <a:r>
              <a:rPr sz="1950" spc="-320" dirty="0">
                <a:solidFill>
                  <a:srgbClr val="201A0F"/>
                </a:solidFill>
                <a:latin typeface="Verdana"/>
                <a:cs typeface="Verdana"/>
              </a:rPr>
              <a:t>15,</a:t>
            </a:r>
            <a:r>
              <a:rPr sz="1950" spc="-165" dirty="0">
                <a:solidFill>
                  <a:srgbClr val="201A0F"/>
                </a:solidFill>
                <a:latin typeface="Verdana"/>
                <a:cs typeface="Verdana"/>
              </a:rPr>
              <a:t> </a:t>
            </a:r>
            <a:r>
              <a:rPr sz="1950" spc="65" dirty="0">
                <a:solidFill>
                  <a:srgbClr val="201A0F"/>
                </a:solidFill>
                <a:latin typeface="Verdana"/>
                <a:cs typeface="Verdana"/>
              </a:rPr>
              <a:t>and </a:t>
            </a:r>
            <a:r>
              <a:rPr sz="1950" spc="-675" dirty="0">
                <a:solidFill>
                  <a:srgbClr val="201A0F"/>
                </a:solidFill>
                <a:latin typeface="Verdana"/>
                <a:cs typeface="Verdana"/>
              </a:rPr>
              <a:t> </a:t>
            </a:r>
            <a:r>
              <a:rPr sz="1950" spc="45" dirty="0">
                <a:solidFill>
                  <a:srgbClr val="201A0F"/>
                </a:solidFill>
                <a:latin typeface="Verdana"/>
                <a:cs typeface="Verdana"/>
              </a:rPr>
              <a:t>around</a:t>
            </a:r>
            <a:r>
              <a:rPr sz="1950" spc="-170" dirty="0">
                <a:solidFill>
                  <a:srgbClr val="201A0F"/>
                </a:solidFill>
                <a:latin typeface="Verdana"/>
                <a:cs typeface="Verdana"/>
              </a:rPr>
              <a:t> </a:t>
            </a:r>
            <a:r>
              <a:rPr sz="1950" spc="5" dirty="0">
                <a:solidFill>
                  <a:srgbClr val="201A0F"/>
                </a:solidFill>
                <a:latin typeface="Verdana"/>
                <a:cs typeface="Verdana"/>
              </a:rPr>
              <a:t>three-fourths</a:t>
            </a:r>
            <a:r>
              <a:rPr sz="1950" spc="-170" dirty="0">
                <a:solidFill>
                  <a:srgbClr val="201A0F"/>
                </a:solidFill>
                <a:latin typeface="Verdana"/>
                <a:cs typeface="Verdana"/>
              </a:rPr>
              <a:t> </a:t>
            </a:r>
            <a:r>
              <a:rPr sz="1950" spc="10" dirty="0">
                <a:solidFill>
                  <a:srgbClr val="201A0F"/>
                </a:solidFill>
                <a:latin typeface="Verdana"/>
                <a:cs typeface="Verdana"/>
              </a:rPr>
              <a:t>of</a:t>
            </a:r>
            <a:r>
              <a:rPr sz="1950" spc="-170" dirty="0">
                <a:solidFill>
                  <a:srgbClr val="201A0F"/>
                </a:solidFill>
                <a:latin typeface="Verdana"/>
                <a:cs typeface="Verdana"/>
              </a:rPr>
              <a:t> </a:t>
            </a:r>
            <a:r>
              <a:rPr sz="1950" spc="45" dirty="0">
                <a:solidFill>
                  <a:srgbClr val="201A0F"/>
                </a:solidFill>
                <a:latin typeface="Verdana"/>
                <a:cs typeface="Verdana"/>
              </a:rPr>
              <a:t>the</a:t>
            </a:r>
            <a:r>
              <a:rPr sz="1950" spc="-170" dirty="0">
                <a:solidFill>
                  <a:srgbClr val="201A0F"/>
                </a:solidFill>
                <a:latin typeface="Verdana"/>
                <a:cs typeface="Verdana"/>
              </a:rPr>
              <a:t> </a:t>
            </a:r>
            <a:r>
              <a:rPr sz="1950" spc="50" dirty="0">
                <a:solidFill>
                  <a:srgbClr val="201A0F"/>
                </a:solidFill>
                <a:latin typeface="Verdana"/>
                <a:cs typeface="Verdana"/>
              </a:rPr>
              <a:t>population</a:t>
            </a:r>
            <a:r>
              <a:rPr sz="1950" spc="-165" dirty="0">
                <a:solidFill>
                  <a:srgbClr val="201A0F"/>
                </a:solidFill>
                <a:latin typeface="Verdana"/>
                <a:cs typeface="Verdana"/>
              </a:rPr>
              <a:t> </a:t>
            </a:r>
            <a:r>
              <a:rPr sz="1950" spc="-30" dirty="0">
                <a:solidFill>
                  <a:srgbClr val="201A0F"/>
                </a:solidFill>
                <a:latin typeface="Verdana"/>
                <a:cs typeface="Verdana"/>
              </a:rPr>
              <a:t>is</a:t>
            </a:r>
            <a:r>
              <a:rPr sz="1950" spc="-170" dirty="0">
                <a:solidFill>
                  <a:srgbClr val="201A0F"/>
                </a:solidFill>
                <a:latin typeface="Verdana"/>
                <a:cs typeface="Verdana"/>
              </a:rPr>
              <a:t> </a:t>
            </a:r>
            <a:r>
              <a:rPr sz="1950" spc="55" dirty="0">
                <a:solidFill>
                  <a:srgbClr val="201A0F"/>
                </a:solidFill>
                <a:latin typeface="Verdana"/>
                <a:cs typeface="Verdana"/>
              </a:rPr>
              <a:t>under</a:t>
            </a:r>
            <a:r>
              <a:rPr sz="1950" spc="-170" dirty="0">
                <a:solidFill>
                  <a:srgbClr val="201A0F"/>
                </a:solidFill>
                <a:latin typeface="Verdana"/>
                <a:cs typeface="Verdana"/>
              </a:rPr>
              <a:t> </a:t>
            </a:r>
            <a:r>
              <a:rPr sz="1950" spc="45" dirty="0">
                <a:solidFill>
                  <a:srgbClr val="201A0F"/>
                </a:solidFill>
                <a:latin typeface="Verdana"/>
                <a:cs typeface="Verdana"/>
              </a:rPr>
              <a:t>the</a:t>
            </a:r>
            <a:r>
              <a:rPr sz="1950" spc="-170" dirty="0">
                <a:solidFill>
                  <a:srgbClr val="201A0F"/>
                </a:solidFill>
                <a:latin typeface="Verdana"/>
                <a:cs typeface="Verdana"/>
              </a:rPr>
              <a:t> </a:t>
            </a:r>
            <a:r>
              <a:rPr sz="1950" spc="45" dirty="0">
                <a:solidFill>
                  <a:srgbClr val="201A0F"/>
                </a:solidFill>
                <a:latin typeface="Verdana"/>
                <a:cs typeface="Verdana"/>
              </a:rPr>
              <a:t>age</a:t>
            </a:r>
            <a:r>
              <a:rPr sz="1950" spc="-165" dirty="0">
                <a:solidFill>
                  <a:srgbClr val="201A0F"/>
                </a:solidFill>
                <a:latin typeface="Verdana"/>
                <a:cs typeface="Verdana"/>
              </a:rPr>
              <a:t> </a:t>
            </a:r>
            <a:r>
              <a:rPr sz="1950" spc="10" dirty="0">
                <a:solidFill>
                  <a:srgbClr val="201A0F"/>
                </a:solidFill>
                <a:latin typeface="Verdana"/>
                <a:cs typeface="Verdana"/>
              </a:rPr>
              <a:t>of</a:t>
            </a:r>
            <a:r>
              <a:rPr sz="1950" spc="-170" dirty="0">
                <a:solidFill>
                  <a:srgbClr val="201A0F"/>
                </a:solidFill>
                <a:latin typeface="Verdana"/>
                <a:cs typeface="Verdana"/>
              </a:rPr>
              <a:t> </a:t>
            </a:r>
            <a:r>
              <a:rPr sz="1950" spc="-155" dirty="0">
                <a:solidFill>
                  <a:srgbClr val="201A0F"/>
                </a:solidFill>
                <a:latin typeface="Verdana"/>
                <a:cs typeface="Verdana"/>
              </a:rPr>
              <a:t>29.</a:t>
            </a:r>
            <a:endParaRPr sz="1950">
              <a:latin typeface="Verdana"/>
              <a:cs typeface="Verdana"/>
            </a:endParaRPr>
          </a:p>
          <a:p>
            <a:pPr>
              <a:lnSpc>
                <a:spcPct val="100000"/>
              </a:lnSpc>
              <a:spcBef>
                <a:spcPts val="15"/>
              </a:spcBef>
            </a:pPr>
            <a:endParaRPr sz="1950">
              <a:latin typeface="Verdana"/>
              <a:cs typeface="Verdana"/>
            </a:endParaRPr>
          </a:p>
          <a:p>
            <a:pPr marL="12700" marR="27305">
              <a:lnSpc>
                <a:spcPct val="101899"/>
              </a:lnSpc>
            </a:pPr>
            <a:r>
              <a:rPr sz="1950" spc="75" dirty="0">
                <a:solidFill>
                  <a:srgbClr val="201A0F"/>
                </a:solidFill>
                <a:latin typeface="Verdana"/>
                <a:cs typeface="Verdana"/>
              </a:rPr>
              <a:t>A</a:t>
            </a:r>
            <a:r>
              <a:rPr sz="1950" spc="-170" dirty="0">
                <a:solidFill>
                  <a:srgbClr val="201A0F"/>
                </a:solidFill>
                <a:latin typeface="Verdana"/>
                <a:cs typeface="Verdana"/>
              </a:rPr>
              <a:t> </a:t>
            </a:r>
            <a:r>
              <a:rPr sz="1950" spc="30" dirty="0">
                <a:solidFill>
                  <a:srgbClr val="201A0F"/>
                </a:solidFill>
                <a:latin typeface="Verdana"/>
                <a:cs typeface="Verdana"/>
              </a:rPr>
              <a:t>significant</a:t>
            </a:r>
            <a:r>
              <a:rPr sz="1950" spc="-170" dirty="0">
                <a:solidFill>
                  <a:srgbClr val="201A0F"/>
                </a:solidFill>
                <a:latin typeface="Verdana"/>
                <a:cs typeface="Verdana"/>
              </a:rPr>
              <a:t> </a:t>
            </a:r>
            <a:r>
              <a:rPr sz="1950" spc="30" dirty="0">
                <a:solidFill>
                  <a:srgbClr val="201A0F"/>
                </a:solidFill>
                <a:latin typeface="Verdana"/>
                <a:cs typeface="Verdana"/>
              </a:rPr>
              <a:t>section</a:t>
            </a:r>
            <a:r>
              <a:rPr sz="1950" spc="-170" dirty="0">
                <a:solidFill>
                  <a:srgbClr val="201A0F"/>
                </a:solidFill>
                <a:latin typeface="Verdana"/>
                <a:cs typeface="Verdana"/>
              </a:rPr>
              <a:t> </a:t>
            </a:r>
            <a:r>
              <a:rPr sz="1950" spc="10" dirty="0">
                <a:solidFill>
                  <a:srgbClr val="201A0F"/>
                </a:solidFill>
                <a:latin typeface="Verdana"/>
                <a:cs typeface="Verdana"/>
              </a:rPr>
              <a:t>of</a:t>
            </a:r>
            <a:r>
              <a:rPr sz="1950" spc="-170" dirty="0">
                <a:solidFill>
                  <a:srgbClr val="201A0F"/>
                </a:solidFill>
                <a:latin typeface="Verdana"/>
                <a:cs typeface="Verdana"/>
              </a:rPr>
              <a:t> </a:t>
            </a:r>
            <a:r>
              <a:rPr sz="1950" spc="45" dirty="0">
                <a:solidFill>
                  <a:srgbClr val="201A0F"/>
                </a:solidFill>
                <a:latin typeface="Verdana"/>
                <a:cs typeface="Verdana"/>
              </a:rPr>
              <a:t>the</a:t>
            </a:r>
            <a:r>
              <a:rPr sz="1950" spc="-170" dirty="0">
                <a:solidFill>
                  <a:srgbClr val="201A0F"/>
                </a:solidFill>
                <a:latin typeface="Verdana"/>
                <a:cs typeface="Verdana"/>
              </a:rPr>
              <a:t> </a:t>
            </a:r>
            <a:r>
              <a:rPr sz="1950" spc="50" dirty="0">
                <a:solidFill>
                  <a:srgbClr val="201A0F"/>
                </a:solidFill>
                <a:latin typeface="Verdana"/>
                <a:cs typeface="Verdana"/>
              </a:rPr>
              <a:t>population</a:t>
            </a:r>
            <a:r>
              <a:rPr sz="1950" spc="-170" dirty="0">
                <a:solidFill>
                  <a:srgbClr val="201A0F"/>
                </a:solidFill>
                <a:latin typeface="Verdana"/>
                <a:cs typeface="Verdana"/>
              </a:rPr>
              <a:t> </a:t>
            </a:r>
            <a:r>
              <a:rPr sz="1950" spc="20" dirty="0">
                <a:solidFill>
                  <a:srgbClr val="201A0F"/>
                </a:solidFill>
                <a:latin typeface="Verdana"/>
                <a:cs typeface="Verdana"/>
              </a:rPr>
              <a:t>works</a:t>
            </a:r>
            <a:r>
              <a:rPr sz="1950" spc="-165" dirty="0">
                <a:solidFill>
                  <a:srgbClr val="201A0F"/>
                </a:solidFill>
                <a:latin typeface="Verdana"/>
                <a:cs typeface="Verdana"/>
              </a:rPr>
              <a:t> </a:t>
            </a:r>
            <a:r>
              <a:rPr sz="1950" spc="45" dirty="0">
                <a:solidFill>
                  <a:srgbClr val="201A0F"/>
                </a:solidFill>
                <a:latin typeface="Verdana"/>
                <a:cs typeface="Verdana"/>
              </a:rPr>
              <a:t>in</a:t>
            </a:r>
            <a:r>
              <a:rPr sz="1950" spc="-170" dirty="0">
                <a:solidFill>
                  <a:srgbClr val="201A0F"/>
                </a:solidFill>
                <a:latin typeface="Verdana"/>
                <a:cs typeface="Verdana"/>
              </a:rPr>
              <a:t> </a:t>
            </a:r>
            <a:r>
              <a:rPr sz="1950" dirty="0">
                <a:solidFill>
                  <a:srgbClr val="201A0F"/>
                </a:solidFill>
                <a:latin typeface="Verdana"/>
                <a:cs typeface="Verdana"/>
              </a:rPr>
              <a:t>agriculture,</a:t>
            </a:r>
            <a:r>
              <a:rPr sz="1950" spc="-170" dirty="0">
                <a:solidFill>
                  <a:srgbClr val="201A0F"/>
                </a:solidFill>
                <a:latin typeface="Verdana"/>
                <a:cs typeface="Verdana"/>
              </a:rPr>
              <a:t> </a:t>
            </a:r>
            <a:r>
              <a:rPr sz="1950" spc="45" dirty="0">
                <a:solidFill>
                  <a:srgbClr val="201A0F"/>
                </a:solidFill>
                <a:latin typeface="Verdana"/>
                <a:cs typeface="Verdana"/>
              </a:rPr>
              <a:t>many</a:t>
            </a:r>
            <a:r>
              <a:rPr sz="1950" spc="-170" dirty="0">
                <a:solidFill>
                  <a:srgbClr val="201A0F"/>
                </a:solidFill>
                <a:latin typeface="Verdana"/>
                <a:cs typeface="Verdana"/>
              </a:rPr>
              <a:t> </a:t>
            </a:r>
            <a:r>
              <a:rPr sz="1950" spc="10" dirty="0">
                <a:solidFill>
                  <a:srgbClr val="201A0F"/>
                </a:solidFill>
                <a:latin typeface="Verdana"/>
                <a:cs typeface="Verdana"/>
              </a:rPr>
              <a:t>of</a:t>
            </a:r>
            <a:r>
              <a:rPr sz="1950" spc="-170" dirty="0">
                <a:solidFill>
                  <a:srgbClr val="201A0F"/>
                </a:solidFill>
                <a:latin typeface="Verdana"/>
                <a:cs typeface="Verdana"/>
              </a:rPr>
              <a:t> </a:t>
            </a:r>
            <a:r>
              <a:rPr sz="1950" spc="80" dirty="0">
                <a:solidFill>
                  <a:srgbClr val="201A0F"/>
                </a:solidFill>
                <a:latin typeface="Verdana"/>
                <a:cs typeface="Verdana"/>
              </a:rPr>
              <a:t>which</a:t>
            </a:r>
            <a:r>
              <a:rPr sz="1950" spc="-170" dirty="0">
                <a:solidFill>
                  <a:srgbClr val="201A0F"/>
                </a:solidFill>
                <a:latin typeface="Verdana"/>
                <a:cs typeface="Verdana"/>
              </a:rPr>
              <a:t> </a:t>
            </a:r>
            <a:r>
              <a:rPr sz="1950" spc="-15" dirty="0">
                <a:solidFill>
                  <a:srgbClr val="201A0F"/>
                </a:solidFill>
                <a:latin typeface="Verdana"/>
                <a:cs typeface="Verdana"/>
              </a:rPr>
              <a:t>are </a:t>
            </a:r>
            <a:r>
              <a:rPr sz="1950" spc="-10" dirty="0">
                <a:solidFill>
                  <a:srgbClr val="201A0F"/>
                </a:solidFill>
                <a:latin typeface="Verdana"/>
                <a:cs typeface="Verdana"/>
              </a:rPr>
              <a:t> </a:t>
            </a:r>
            <a:r>
              <a:rPr sz="1950" dirty="0">
                <a:solidFill>
                  <a:srgbClr val="201A0F"/>
                </a:solidFill>
                <a:latin typeface="Verdana"/>
                <a:cs typeface="Verdana"/>
              </a:rPr>
              <a:t>subsistence-based,</a:t>
            </a:r>
            <a:r>
              <a:rPr sz="1950" spc="-160" dirty="0">
                <a:solidFill>
                  <a:srgbClr val="201A0F"/>
                </a:solidFill>
                <a:latin typeface="Verdana"/>
                <a:cs typeface="Verdana"/>
              </a:rPr>
              <a:t> </a:t>
            </a:r>
            <a:r>
              <a:rPr sz="1950" spc="65" dirty="0">
                <a:solidFill>
                  <a:srgbClr val="201A0F"/>
                </a:solidFill>
                <a:latin typeface="Verdana"/>
                <a:cs typeface="Verdana"/>
              </a:rPr>
              <a:t>and</a:t>
            </a:r>
            <a:r>
              <a:rPr sz="1950" spc="-160" dirty="0">
                <a:solidFill>
                  <a:srgbClr val="201A0F"/>
                </a:solidFill>
                <a:latin typeface="Verdana"/>
                <a:cs typeface="Verdana"/>
              </a:rPr>
              <a:t> </a:t>
            </a:r>
            <a:r>
              <a:rPr sz="1950" spc="20" dirty="0">
                <a:solidFill>
                  <a:srgbClr val="201A0F"/>
                </a:solidFill>
                <a:latin typeface="Verdana"/>
                <a:cs typeface="Verdana"/>
              </a:rPr>
              <a:t>agricultural</a:t>
            </a:r>
            <a:r>
              <a:rPr sz="1950" spc="-160" dirty="0">
                <a:solidFill>
                  <a:srgbClr val="201A0F"/>
                </a:solidFill>
                <a:latin typeface="Verdana"/>
                <a:cs typeface="Verdana"/>
              </a:rPr>
              <a:t> </a:t>
            </a:r>
            <a:r>
              <a:rPr sz="1950" spc="55" dirty="0">
                <a:solidFill>
                  <a:srgbClr val="201A0F"/>
                </a:solidFill>
                <a:latin typeface="Verdana"/>
                <a:cs typeface="Verdana"/>
              </a:rPr>
              <a:t>goods</a:t>
            </a:r>
            <a:r>
              <a:rPr sz="1950" spc="-160" dirty="0">
                <a:solidFill>
                  <a:srgbClr val="201A0F"/>
                </a:solidFill>
                <a:latin typeface="Verdana"/>
                <a:cs typeface="Verdana"/>
              </a:rPr>
              <a:t> </a:t>
            </a:r>
            <a:r>
              <a:rPr sz="1950" spc="-10" dirty="0">
                <a:solidFill>
                  <a:srgbClr val="201A0F"/>
                </a:solidFill>
                <a:latin typeface="Verdana"/>
                <a:cs typeface="Verdana"/>
              </a:rPr>
              <a:t>also</a:t>
            </a:r>
            <a:r>
              <a:rPr sz="1950" spc="-160" dirty="0">
                <a:solidFill>
                  <a:srgbClr val="201A0F"/>
                </a:solidFill>
                <a:latin typeface="Verdana"/>
                <a:cs typeface="Verdana"/>
              </a:rPr>
              <a:t> </a:t>
            </a:r>
            <a:r>
              <a:rPr sz="1950" spc="45" dirty="0">
                <a:solidFill>
                  <a:srgbClr val="201A0F"/>
                </a:solidFill>
                <a:latin typeface="Verdana"/>
                <a:cs typeface="Verdana"/>
              </a:rPr>
              <a:t>contribute</a:t>
            </a:r>
            <a:r>
              <a:rPr sz="1950" spc="-160" dirty="0">
                <a:solidFill>
                  <a:srgbClr val="201A0F"/>
                </a:solidFill>
                <a:latin typeface="Verdana"/>
                <a:cs typeface="Verdana"/>
              </a:rPr>
              <a:t> </a:t>
            </a:r>
            <a:r>
              <a:rPr sz="1950" spc="15" dirty="0">
                <a:solidFill>
                  <a:srgbClr val="201A0F"/>
                </a:solidFill>
                <a:latin typeface="Verdana"/>
                <a:cs typeface="Verdana"/>
              </a:rPr>
              <a:t>significantly</a:t>
            </a:r>
            <a:r>
              <a:rPr sz="1950" spc="-160" dirty="0">
                <a:solidFill>
                  <a:srgbClr val="201A0F"/>
                </a:solidFill>
                <a:latin typeface="Verdana"/>
                <a:cs typeface="Verdana"/>
              </a:rPr>
              <a:t> </a:t>
            </a:r>
            <a:r>
              <a:rPr sz="1950" spc="35" dirty="0">
                <a:solidFill>
                  <a:srgbClr val="201A0F"/>
                </a:solidFill>
                <a:latin typeface="Verdana"/>
                <a:cs typeface="Verdana"/>
              </a:rPr>
              <a:t>to</a:t>
            </a:r>
            <a:r>
              <a:rPr sz="1950" spc="-160" dirty="0">
                <a:solidFill>
                  <a:srgbClr val="201A0F"/>
                </a:solidFill>
                <a:latin typeface="Verdana"/>
                <a:cs typeface="Verdana"/>
              </a:rPr>
              <a:t> </a:t>
            </a:r>
            <a:r>
              <a:rPr sz="1950" spc="-10" dirty="0">
                <a:solidFill>
                  <a:srgbClr val="201A0F"/>
                </a:solidFill>
                <a:latin typeface="Verdana"/>
                <a:cs typeface="Verdana"/>
              </a:rPr>
              <a:t>Togo's </a:t>
            </a:r>
            <a:r>
              <a:rPr sz="1950" spc="-675" dirty="0">
                <a:solidFill>
                  <a:srgbClr val="201A0F"/>
                </a:solidFill>
                <a:latin typeface="Verdana"/>
                <a:cs typeface="Verdana"/>
              </a:rPr>
              <a:t> </a:t>
            </a:r>
            <a:r>
              <a:rPr sz="1950" spc="30" dirty="0">
                <a:solidFill>
                  <a:srgbClr val="201A0F"/>
                </a:solidFill>
                <a:latin typeface="Verdana"/>
                <a:cs typeface="Verdana"/>
              </a:rPr>
              <a:t>foreign</a:t>
            </a:r>
            <a:r>
              <a:rPr sz="1950" spc="-175" dirty="0">
                <a:solidFill>
                  <a:srgbClr val="201A0F"/>
                </a:solidFill>
                <a:latin typeface="Verdana"/>
                <a:cs typeface="Verdana"/>
              </a:rPr>
              <a:t> </a:t>
            </a:r>
            <a:r>
              <a:rPr sz="1950" spc="40" dirty="0">
                <a:solidFill>
                  <a:srgbClr val="201A0F"/>
                </a:solidFill>
                <a:latin typeface="Verdana"/>
                <a:cs typeface="Verdana"/>
              </a:rPr>
              <a:t>exchange</a:t>
            </a:r>
            <a:r>
              <a:rPr sz="1950" spc="-170" dirty="0">
                <a:solidFill>
                  <a:srgbClr val="201A0F"/>
                </a:solidFill>
                <a:latin typeface="Verdana"/>
                <a:cs typeface="Verdana"/>
              </a:rPr>
              <a:t> </a:t>
            </a:r>
            <a:r>
              <a:rPr sz="1950" spc="-10" dirty="0">
                <a:solidFill>
                  <a:srgbClr val="201A0F"/>
                </a:solidFill>
                <a:latin typeface="Verdana"/>
                <a:cs typeface="Verdana"/>
              </a:rPr>
              <a:t>earnings.</a:t>
            </a:r>
            <a:endParaRPr sz="1950">
              <a:latin typeface="Verdana"/>
              <a:cs typeface="Verdana"/>
            </a:endParaRPr>
          </a:p>
          <a:p>
            <a:pPr>
              <a:lnSpc>
                <a:spcPct val="100000"/>
              </a:lnSpc>
              <a:spcBef>
                <a:spcPts val="15"/>
              </a:spcBef>
            </a:pPr>
            <a:endParaRPr sz="1950">
              <a:latin typeface="Verdana"/>
              <a:cs typeface="Verdana"/>
            </a:endParaRPr>
          </a:p>
          <a:p>
            <a:pPr marL="12700" marR="387985">
              <a:lnSpc>
                <a:spcPct val="101899"/>
              </a:lnSpc>
            </a:pPr>
            <a:r>
              <a:rPr sz="1950" spc="-65" dirty="0">
                <a:solidFill>
                  <a:srgbClr val="201A0F"/>
                </a:solidFill>
                <a:latin typeface="Verdana"/>
                <a:cs typeface="Verdana"/>
              </a:rPr>
              <a:t>In</a:t>
            </a:r>
            <a:r>
              <a:rPr sz="1950" spc="-170" dirty="0">
                <a:solidFill>
                  <a:srgbClr val="201A0F"/>
                </a:solidFill>
                <a:latin typeface="Verdana"/>
                <a:cs typeface="Verdana"/>
              </a:rPr>
              <a:t> </a:t>
            </a:r>
            <a:r>
              <a:rPr sz="1950" spc="-30" dirty="0">
                <a:solidFill>
                  <a:srgbClr val="201A0F"/>
                </a:solidFill>
                <a:latin typeface="Verdana"/>
                <a:cs typeface="Verdana"/>
              </a:rPr>
              <a:t>Togo,</a:t>
            </a:r>
            <a:r>
              <a:rPr sz="1950" spc="-165" dirty="0">
                <a:solidFill>
                  <a:srgbClr val="201A0F"/>
                </a:solidFill>
                <a:latin typeface="Verdana"/>
                <a:cs typeface="Verdana"/>
              </a:rPr>
              <a:t> </a:t>
            </a:r>
            <a:r>
              <a:rPr sz="1950" spc="80" dirty="0">
                <a:solidFill>
                  <a:srgbClr val="201A0F"/>
                </a:solidFill>
                <a:latin typeface="Verdana"/>
                <a:cs typeface="Verdana"/>
              </a:rPr>
              <a:t>mining</a:t>
            </a:r>
            <a:r>
              <a:rPr sz="1950" spc="-165" dirty="0">
                <a:solidFill>
                  <a:srgbClr val="201A0F"/>
                </a:solidFill>
                <a:latin typeface="Verdana"/>
                <a:cs typeface="Verdana"/>
              </a:rPr>
              <a:t> </a:t>
            </a:r>
            <a:r>
              <a:rPr sz="1950" spc="65" dirty="0">
                <a:solidFill>
                  <a:srgbClr val="201A0F"/>
                </a:solidFill>
                <a:latin typeface="Verdana"/>
                <a:cs typeface="Verdana"/>
              </a:rPr>
              <a:t>and</a:t>
            </a:r>
            <a:r>
              <a:rPr sz="1950" spc="-165" dirty="0">
                <a:solidFill>
                  <a:srgbClr val="201A0F"/>
                </a:solidFill>
                <a:latin typeface="Verdana"/>
                <a:cs typeface="Verdana"/>
              </a:rPr>
              <a:t> </a:t>
            </a:r>
            <a:r>
              <a:rPr sz="1950" spc="25" dirty="0">
                <a:solidFill>
                  <a:srgbClr val="201A0F"/>
                </a:solidFill>
                <a:latin typeface="Verdana"/>
                <a:cs typeface="Verdana"/>
              </a:rPr>
              <a:t>quarrying</a:t>
            </a:r>
            <a:r>
              <a:rPr sz="1950" spc="-165" dirty="0">
                <a:solidFill>
                  <a:srgbClr val="201A0F"/>
                </a:solidFill>
                <a:latin typeface="Verdana"/>
                <a:cs typeface="Verdana"/>
              </a:rPr>
              <a:t> </a:t>
            </a:r>
            <a:r>
              <a:rPr sz="1950" spc="-15" dirty="0">
                <a:solidFill>
                  <a:srgbClr val="201A0F"/>
                </a:solidFill>
                <a:latin typeface="Verdana"/>
                <a:cs typeface="Verdana"/>
              </a:rPr>
              <a:t>are</a:t>
            </a:r>
            <a:r>
              <a:rPr sz="1950" spc="-165" dirty="0">
                <a:solidFill>
                  <a:srgbClr val="201A0F"/>
                </a:solidFill>
                <a:latin typeface="Verdana"/>
                <a:cs typeface="Verdana"/>
              </a:rPr>
              <a:t> </a:t>
            </a:r>
            <a:r>
              <a:rPr sz="1950" spc="45" dirty="0">
                <a:solidFill>
                  <a:srgbClr val="201A0F"/>
                </a:solidFill>
                <a:latin typeface="Verdana"/>
                <a:cs typeface="Verdana"/>
              </a:rPr>
              <a:t>the</a:t>
            </a:r>
            <a:r>
              <a:rPr sz="1950" spc="-165" dirty="0">
                <a:solidFill>
                  <a:srgbClr val="201A0F"/>
                </a:solidFill>
                <a:latin typeface="Verdana"/>
                <a:cs typeface="Verdana"/>
              </a:rPr>
              <a:t> </a:t>
            </a:r>
            <a:r>
              <a:rPr sz="1950" spc="65" dirty="0">
                <a:solidFill>
                  <a:srgbClr val="201A0F"/>
                </a:solidFill>
                <a:latin typeface="Verdana"/>
                <a:cs typeface="Verdana"/>
              </a:rPr>
              <a:t>two</a:t>
            </a:r>
            <a:r>
              <a:rPr sz="1950" spc="-165" dirty="0">
                <a:solidFill>
                  <a:srgbClr val="201A0F"/>
                </a:solidFill>
                <a:latin typeface="Verdana"/>
                <a:cs typeface="Verdana"/>
              </a:rPr>
              <a:t> </a:t>
            </a:r>
            <a:r>
              <a:rPr sz="1950" spc="65" dirty="0">
                <a:solidFill>
                  <a:srgbClr val="201A0F"/>
                </a:solidFill>
                <a:latin typeface="Verdana"/>
                <a:cs typeface="Verdana"/>
              </a:rPr>
              <a:t>main</a:t>
            </a:r>
            <a:r>
              <a:rPr sz="1950" spc="-165" dirty="0">
                <a:solidFill>
                  <a:srgbClr val="201A0F"/>
                </a:solidFill>
                <a:latin typeface="Verdana"/>
                <a:cs typeface="Verdana"/>
              </a:rPr>
              <a:t> </a:t>
            </a:r>
            <a:r>
              <a:rPr sz="1950" spc="-15" dirty="0">
                <a:solidFill>
                  <a:srgbClr val="201A0F"/>
                </a:solidFill>
                <a:latin typeface="Verdana"/>
                <a:cs typeface="Verdana"/>
              </a:rPr>
              <a:t>industries.</a:t>
            </a:r>
            <a:r>
              <a:rPr sz="1950" spc="-165" dirty="0">
                <a:solidFill>
                  <a:srgbClr val="201A0F"/>
                </a:solidFill>
                <a:latin typeface="Verdana"/>
                <a:cs typeface="Verdana"/>
              </a:rPr>
              <a:t> </a:t>
            </a:r>
            <a:r>
              <a:rPr sz="1950" spc="15" dirty="0">
                <a:solidFill>
                  <a:srgbClr val="201A0F"/>
                </a:solidFill>
                <a:latin typeface="Verdana"/>
                <a:cs typeface="Verdana"/>
              </a:rPr>
              <a:t>The</a:t>
            </a:r>
            <a:r>
              <a:rPr sz="1950" spc="-165" dirty="0">
                <a:solidFill>
                  <a:srgbClr val="201A0F"/>
                </a:solidFill>
                <a:latin typeface="Verdana"/>
                <a:cs typeface="Verdana"/>
              </a:rPr>
              <a:t> </a:t>
            </a:r>
            <a:r>
              <a:rPr sz="1950" spc="65" dirty="0">
                <a:solidFill>
                  <a:srgbClr val="201A0F"/>
                </a:solidFill>
                <a:latin typeface="Verdana"/>
                <a:cs typeface="Verdana"/>
              </a:rPr>
              <a:t>main</a:t>
            </a:r>
            <a:r>
              <a:rPr sz="1950" spc="-165" dirty="0">
                <a:solidFill>
                  <a:srgbClr val="201A0F"/>
                </a:solidFill>
                <a:latin typeface="Verdana"/>
                <a:cs typeface="Verdana"/>
              </a:rPr>
              <a:t> </a:t>
            </a:r>
            <a:r>
              <a:rPr sz="1950" spc="30" dirty="0">
                <a:solidFill>
                  <a:srgbClr val="201A0F"/>
                </a:solidFill>
                <a:latin typeface="Verdana"/>
                <a:cs typeface="Verdana"/>
              </a:rPr>
              <a:t>mineral </a:t>
            </a:r>
            <a:r>
              <a:rPr sz="1950" spc="-670" dirty="0">
                <a:solidFill>
                  <a:srgbClr val="201A0F"/>
                </a:solidFill>
                <a:latin typeface="Verdana"/>
                <a:cs typeface="Verdana"/>
              </a:rPr>
              <a:t> </a:t>
            </a:r>
            <a:r>
              <a:rPr sz="1950" spc="10" dirty="0">
                <a:solidFill>
                  <a:srgbClr val="201A0F"/>
                </a:solidFill>
                <a:latin typeface="Verdana"/>
                <a:cs typeface="Verdana"/>
              </a:rPr>
              <a:t>resource</a:t>
            </a:r>
            <a:r>
              <a:rPr sz="1950" spc="-170" dirty="0">
                <a:solidFill>
                  <a:srgbClr val="201A0F"/>
                </a:solidFill>
                <a:latin typeface="Verdana"/>
                <a:cs typeface="Verdana"/>
              </a:rPr>
              <a:t> </a:t>
            </a:r>
            <a:r>
              <a:rPr sz="1950" spc="65" dirty="0">
                <a:solidFill>
                  <a:srgbClr val="201A0F"/>
                </a:solidFill>
                <a:latin typeface="Verdana"/>
                <a:cs typeface="Verdana"/>
              </a:rPr>
              <a:t>and</a:t>
            </a:r>
            <a:r>
              <a:rPr sz="1950" spc="-170" dirty="0">
                <a:solidFill>
                  <a:srgbClr val="201A0F"/>
                </a:solidFill>
                <a:latin typeface="Verdana"/>
                <a:cs typeface="Verdana"/>
              </a:rPr>
              <a:t> </a:t>
            </a:r>
            <a:r>
              <a:rPr sz="1950" spc="55" dirty="0">
                <a:solidFill>
                  <a:srgbClr val="201A0F"/>
                </a:solidFill>
                <a:latin typeface="Verdana"/>
                <a:cs typeface="Verdana"/>
              </a:rPr>
              <a:t>one</a:t>
            </a:r>
            <a:r>
              <a:rPr sz="1950" spc="-170" dirty="0">
                <a:solidFill>
                  <a:srgbClr val="201A0F"/>
                </a:solidFill>
                <a:latin typeface="Verdana"/>
                <a:cs typeface="Verdana"/>
              </a:rPr>
              <a:t> </a:t>
            </a:r>
            <a:r>
              <a:rPr sz="1950" spc="10" dirty="0">
                <a:solidFill>
                  <a:srgbClr val="201A0F"/>
                </a:solidFill>
                <a:latin typeface="Verdana"/>
                <a:cs typeface="Verdana"/>
              </a:rPr>
              <a:t>of</a:t>
            </a:r>
            <a:r>
              <a:rPr sz="1950" spc="-170" dirty="0">
                <a:solidFill>
                  <a:srgbClr val="201A0F"/>
                </a:solidFill>
                <a:latin typeface="Verdana"/>
                <a:cs typeface="Verdana"/>
              </a:rPr>
              <a:t> </a:t>
            </a:r>
            <a:r>
              <a:rPr sz="1950" spc="45" dirty="0">
                <a:solidFill>
                  <a:srgbClr val="201A0F"/>
                </a:solidFill>
                <a:latin typeface="Verdana"/>
                <a:cs typeface="Verdana"/>
              </a:rPr>
              <a:t>the</a:t>
            </a:r>
            <a:r>
              <a:rPr sz="1950" spc="-170" dirty="0">
                <a:solidFill>
                  <a:srgbClr val="201A0F"/>
                </a:solidFill>
                <a:latin typeface="Verdana"/>
                <a:cs typeface="Verdana"/>
              </a:rPr>
              <a:t> </a:t>
            </a:r>
            <a:r>
              <a:rPr sz="1950" spc="60" dirty="0">
                <a:solidFill>
                  <a:srgbClr val="201A0F"/>
                </a:solidFill>
                <a:latin typeface="Verdana"/>
                <a:cs typeface="Verdana"/>
              </a:rPr>
              <a:t>top</a:t>
            </a:r>
            <a:r>
              <a:rPr sz="1950" spc="-170" dirty="0">
                <a:solidFill>
                  <a:srgbClr val="201A0F"/>
                </a:solidFill>
                <a:latin typeface="Verdana"/>
                <a:cs typeface="Verdana"/>
              </a:rPr>
              <a:t> </a:t>
            </a:r>
            <a:r>
              <a:rPr sz="1950" dirty="0">
                <a:solidFill>
                  <a:srgbClr val="201A0F"/>
                </a:solidFill>
                <a:latin typeface="Verdana"/>
                <a:cs typeface="Verdana"/>
              </a:rPr>
              <a:t>exports</a:t>
            </a:r>
            <a:r>
              <a:rPr sz="1950" spc="-165" dirty="0">
                <a:solidFill>
                  <a:srgbClr val="201A0F"/>
                </a:solidFill>
                <a:latin typeface="Verdana"/>
                <a:cs typeface="Verdana"/>
              </a:rPr>
              <a:t> </a:t>
            </a:r>
            <a:r>
              <a:rPr sz="1950" spc="40" dirty="0">
                <a:solidFill>
                  <a:srgbClr val="201A0F"/>
                </a:solidFill>
                <a:latin typeface="Verdana"/>
                <a:cs typeface="Verdana"/>
              </a:rPr>
              <a:t>from</a:t>
            </a:r>
            <a:r>
              <a:rPr sz="1950" spc="-170" dirty="0">
                <a:solidFill>
                  <a:srgbClr val="201A0F"/>
                </a:solidFill>
                <a:latin typeface="Verdana"/>
                <a:cs typeface="Verdana"/>
              </a:rPr>
              <a:t> </a:t>
            </a:r>
            <a:r>
              <a:rPr sz="1950" spc="45" dirty="0">
                <a:solidFill>
                  <a:srgbClr val="201A0F"/>
                </a:solidFill>
                <a:latin typeface="Verdana"/>
                <a:cs typeface="Verdana"/>
              </a:rPr>
              <a:t>the</a:t>
            </a:r>
            <a:r>
              <a:rPr sz="1950" spc="-170" dirty="0">
                <a:solidFill>
                  <a:srgbClr val="201A0F"/>
                </a:solidFill>
                <a:latin typeface="Verdana"/>
                <a:cs typeface="Verdana"/>
              </a:rPr>
              <a:t> </a:t>
            </a:r>
            <a:r>
              <a:rPr sz="1950" spc="40" dirty="0">
                <a:solidFill>
                  <a:srgbClr val="201A0F"/>
                </a:solidFill>
                <a:latin typeface="Verdana"/>
                <a:cs typeface="Verdana"/>
              </a:rPr>
              <a:t>nation</a:t>
            </a:r>
            <a:r>
              <a:rPr sz="1950" spc="-170" dirty="0">
                <a:solidFill>
                  <a:srgbClr val="201A0F"/>
                </a:solidFill>
                <a:latin typeface="Verdana"/>
                <a:cs typeface="Verdana"/>
              </a:rPr>
              <a:t> </a:t>
            </a:r>
            <a:r>
              <a:rPr sz="1950" spc="-30" dirty="0">
                <a:solidFill>
                  <a:srgbClr val="201A0F"/>
                </a:solidFill>
                <a:latin typeface="Verdana"/>
                <a:cs typeface="Verdana"/>
              </a:rPr>
              <a:t>is</a:t>
            </a:r>
            <a:r>
              <a:rPr sz="1950" spc="-170" dirty="0">
                <a:solidFill>
                  <a:srgbClr val="201A0F"/>
                </a:solidFill>
                <a:latin typeface="Verdana"/>
                <a:cs typeface="Verdana"/>
              </a:rPr>
              <a:t> </a:t>
            </a:r>
            <a:r>
              <a:rPr sz="1950" spc="15" dirty="0">
                <a:solidFill>
                  <a:srgbClr val="201A0F"/>
                </a:solidFill>
                <a:latin typeface="Verdana"/>
                <a:cs typeface="Verdana"/>
              </a:rPr>
              <a:t>phosphate.</a:t>
            </a:r>
            <a:endParaRPr sz="1950">
              <a:latin typeface="Verdana"/>
              <a:cs typeface="Verdana"/>
            </a:endParaRPr>
          </a:p>
          <a:p>
            <a:pPr>
              <a:lnSpc>
                <a:spcPct val="100000"/>
              </a:lnSpc>
              <a:spcBef>
                <a:spcPts val="15"/>
              </a:spcBef>
            </a:pPr>
            <a:endParaRPr sz="1950">
              <a:latin typeface="Verdana"/>
              <a:cs typeface="Verdana"/>
            </a:endParaRPr>
          </a:p>
          <a:p>
            <a:pPr marL="12700" marR="5080">
              <a:lnSpc>
                <a:spcPct val="101899"/>
              </a:lnSpc>
            </a:pPr>
            <a:r>
              <a:rPr sz="1950" spc="15" dirty="0">
                <a:solidFill>
                  <a:srgbClr val="201A0F"/>
                </a:solidFill>
                <a:latin typeface="Verdana"/>
                <a:cs typeface="Verdana"/>
              </a:rPr>
              <a:t>The</a:t>
            </a:r>
            <a:r>
              <a:rPr sz="1950" spc="-165" dirty="0">
                <a:solidFill>
                  <a:srgbClr val="201A0F"/>
                </a:solidFill>
                <a:latin typeface="Verdana"/>
                <a:cs typeface="Verdana"/>
              </a:rPr>
              <a:t> </a:t>
            </a:r>
            <a:r>
              <a:rPr sz="1950" spc="50" dirty="0">
                <a:solidFill>
                  <a:srgbClr val="201A0F"/>
                </a:solidFill>
                <a:latin typeface="Verdana"/>
                <a:cs typeface="Verdana"/>
              </a:rPr>
              <a:t>manufacturing</a:t>
            </a:r>
            <a:r>
              <a:rPr sz="1950" spc="-165" dirty="0">
                <a:solidFill>
                  <a:srgbClr val="201A0F"/>
                </a:solidFill>
                <a:latin typeface="Verdana"/>
                <a:cs typeface="Verdana"/>
              </a:rPr>
              <a:t> </a:t>
            </a:r>
            <a:r>
              <a:rPr sz="1950" spc="15" dirty="0">
                <a:solidFill>
                  <a:srgbClr val="201A0F"/>
                </a:solidFill>
                <a:latin typeface="Verdana"/>
                <a:cs typeface="Verdana"/>
              </a:rPr>
              <a:t>industry</a:t>
            </a:r>
            <a:r>
              <a:rPr sz="1950" spc="-165" dirty="0">
                <a:solidFill>
                  <a:srgbClr val="201A0F"/>
                </a:solidFill>
                <a:latin typeface="Verdana"/>
                <a:cs typeface="Verdana"/>
              </a:rPr>
              <a:t> </a:t>
            </a:r>
            <a:r>
              <a:rPr sz="1950" spc="45" dirty="0">
                <a:solidFill>
                  <a:srgbClr val="201A0F"/>
                </a:solidFill>
                <a:latin typeface="Verdana"/>
                <a:cs typeface="Verdana"/>
              </a:rPr>
              <a:t>in</a:t>
            </a:r>
            <a:r>
              <a:rPr sz="1950" spc="-165" dirty="0">
                <a:solidFill>
                  <a:srgbClr val="201A0F"/>
                </a:solidFill>
                <a:latin typeface="Verdana"/>
                <a:cs typeface="Verdana"/>
              </a:rPr>
              <a:t> </a:t>
            </a:r>
            <a:r>
              <a:rPr sz="1950" spc="35" dirty="0">
                <a:solidFill>
                  <a:srgbClr val="201A0F"/>
                </a:solidFill>
                <a:latin typeface="Verdana"/>
                <a:cs typeface="Verdana"/>
              </a:rPr>
              <a:t>Togo</a:t>
            </a:r>
            <a:r>
              <a:rPr sz="1950" spc="-160" dirty="0">
                <a:solidFill>
                  <a:srgbClr val="201A0F"/>
                </a:solidFill>
                <a:latin typeface="Verdana"/>
                <a:cs typeface="Verdana"/>
              </a:rPr>
              <a:t> </a:t>
            </a:r>
            <a:r>
              <a:rPr sz="1950" spc="-30" dirty="0">
                <a:solidFill>
                  <a:srgbClr val="201A0F"/>
                </a:solidFill>
                <a:latin typeface="Verdana"/>
                <a:cs typeface="Verdana"/>
              </a:rPr>
              <a:t>is</a:t>
            </a:r>
            <a:r>
              <a:rPr sz="1950" spc="-165" dirty="0">
                <a:solidFill>
                  <a:srgbClr val="201A0F"/>
                </a:solidFill>
                <a:latin typeface="Verdana"/>
                <a:cs typeface="Verdana"/>
              </a:rPr>
              <a:t> </a:t>
            </a:r>
            <a:r>
              <a:rPr sz="1950" spc="55" dirty="0">
                <a:solidFill>
                  <a:srgbClr val="201A0F"/>
                </a:solidFill>
                <a:latin typeface="Verdana"/>
                <a:cs typeface="Verdana"/>
              </a:rPr>
              <a:t>not</a:t>
            </a:r>
            <a:r>
              <a:rPr sz="1950" spc="-165" dirty="0">
                <a:solidFill>
                  <a:srgbClr val="201A0F"/>
                </a:solidFill>
                <a:latin typeface="Verdana"/>
                <a:cs typeface="Verdana"/>
              </a:rPr>
              <a:t> </a:t>
            </a:r>
            <a:r>
              <a:rPr sz="1950" spc="-55" dirty="0">
                <a:solidFill>
                  <a:srgbClr val="201A0F"/>
                </a:solidFill>
                <a:latin typeface="Verdana"/>
                <a:cs typeface="Verdana"/>
              </a:rPr>
              <a:t>very</a:t>
            </a:r>
            <a:r>
              <a:rPr sz="1950" spc="-165" dirty="0">
                <a:solidFill>
                  <a:srgbClr val="201A0F"/>
                </a:solidFill>
                <a:latin typeface="Verdana"/>
                <a:cs typeface="Verdana"/>
              </a:rPr>
              <a:t> </a:t>
            </a:r>
            <a:r>
              <a:rPr sz="1950" spc="-35" dirty="0">
                <a:solidFill>
                  <a:srgbClr val="201A0F"/>
                </a:solidFill>
                <a:latin typeface="Verdana"/>
                <a:cs typeface="Verdana"/>
              </a:rPr>
              <a:t>large.</a:t>
            </a:r>
            <a:r>
              <a:rPr sz="1950" spc="-160" dirty="0">
                <a:solidFill>
                  <a:srgbClr val="201A0F"/>
                </a:solidFill>
                <a:latin typeface="Verdana"/>
                <a:cs typeface="Verdana"/>
              </a:rPr>
              <a:t> </a:t>
            </a:r>
            <a:r>
              <a:rPr sz="1950" spc="-65" dirty="0">
                <a:solidFill>
                  <a:srgbClr val="201A0F"/>
                </a:solidFill>
                <a:latin typeface="Verdana"/>
                <a:cs typeface="Verdana"/>
              </a:rPr>
              <a:t>In</a:t>
            </a:r>
            <a:r>
              <a:rPr sz="1950" spc="-165" dirty="0">
                <a:solidFill>
                  <a:srgbClr val="201A0F"/>
                </a:solidFill>
                <a:latin typeface="Verdana"/>
                <a:cs typeface="Verdana"/>
              </a:rPr>
              <a:t> </a:t>
            </a:r>
            <a:r>
              <a:rPr sz="1950" spc="45" dirty="0">
                <a:solidFill>
                  <a:srgbClr val="201A0F"/>
                </a:solidFill>
                <a:latin typeface="Verdana"/>
                <a:cs typeface="Verdana"/>
              </a:rPr>
              <a:t>the</a:t>
            </a:r>
            <a:r>
              <a:rPr sz="1950" spc="-165" dirty="0">
                <a:solidFill>
                  <a:srgbClr val="201A0F"/>
                </a:solidFill>
                <a:latin typeface="Verdana"/>
                <a:cs typeface="Verdana"/>
              </a:rPr>
              <a:t> </a:t>
            </a:r>
            <a:r>
              <a:rPr sz="1950" spc="-45" dirty="0">
                <a:solidFill>
                  <a:srgbClr val="201A0F"/>
                </a:solidFill>
                <a:latin typeface="Verdana"/>
                <a:cs typeface="Verdana"/>
              </a:rPr>
              <a:t>past,</a:t>
            </a:r>
            <a:r>
              <a:rPr sz="1950" spc="-165" dirty="0">
                <a:solidFill>
                  <a:srgbClr val="201A0F"/>
                </a:solidFill>
                <a:latin typeface="Verdana"/>
                <a:cs typeface="Verdana"/>
              </a:rPr>
              <a:t> </a:t>
            </a:r>
            <a:r>
              <a:rPr sz="1950" spc="50" dirty="0">
                <a:solidFill>
                  <a:srgbClr val="201A0F"/>
                </a:solidFill>
                <a:latin typeface="Verdana"/>
                <a:cs typeface="Verdana"/>
              </a:rPr>
              <a:t>manufacturing </a:t>
            </a:r>
            <a:r>
              <a:rPr sz="1950" spc="-670" dirty="0">
                <a:solidFill>
                  <a:srgbClr val="201A0F"/>
                </a:solidFill>
                <a:latin typeface="Verdana"/>
                <a:cs typeface="Verdana"/>
              </a:rPr>
              <a:t> </a:t>
            </a:r>
            <a:r>
              <a:rPr sz="1950" spc="20" dirty="0">
                <a:solidFill>
                  <a:srgbClr val="201A0F"/>
                </a:solidFill>
                <a:latin typeface="Verdana"/>
                <a:cs typeface="Verdana"/>
              </a:rPr>
              <a:t>was </a:t>
            </a:r>
            <a:r>
              <a:rPr sz="1950" spc="10" dirty="0">
                <a:solidFill>
                  <a:srgbClr val="201A0F"/>
                </a:solidFill>
                <a:latin typeface="Verdana"/>
                <a:cs typeface="Verdana"/>
              </a:rPr>
              <a:t>primarily </a:t>
            </a:r>
            <a:r>
              <a:rPr sz="1950" spc="40" dirty="0">
                <a:solidFill>
                  <a:srgbClr val="201A0F"/>
                </a:solidFill>
                <a:latin typeface="Verdana"/>
                <a:cs typeface="Verdana"/>
              </a:rPr>
              <a:t>focused </a:t>
            </a:r>
            <a:r>
              <a:rPr sz="1950" spc="70" dirty="0">
                <a:solidFill>
                  <a:srgbClr val="201A0F"/>
                </a:solidFill>
                <a:latin typeface="Verdana"/>
                <a:cs typeface="Verdana"/>
              </a:rPr>
              <a:t>on </a:t>
            </a:r>
            <a:r>
              <a:rPr sz="1950" spc="45" dirty="0">
                <a:solidFill>
                  <a:srgbClr val="201A0F"/>
                </a:solidFill>
                <a:latin typeface="Verdana"/>
                <a:cs typeface="Verdana"/>
              </a:rPr>
              <a:t>the </a:t>
            </a:r>
            <a:r>
              <a:rPr sz="1950" spc="30" dirty="0">
                <a:solidFill>
                  <a:srgbClr val="201A0F"/>
                </a:solidFill>
                <a:latin typeface="Verdana"/>
                <a:cs typeface="Verdana"/>
              </a:rPr>
              <a:t>processing </a:t>
            </a:r>
            <a:r>
              <a:rPr sz="1950" spc="10" dirty="0">
                <a:solidFill>
                  <a:srgbClr val="201A0F"/>
                </a:solidFill>
                <a:latin typeface="Verdana"/>
                <a:cs typeface="Verdana"/>
              </a:rPr>
              <a:t>of </a:t>
            </a:r>
            <a:r>
              <a:rPr sz="1950" spc="20" dirty="0">
                <a:solidFill>
                  <a:srgbClr val="201A0F"/>
                </a:solidFill>
                <a:latin typeface="Verdana"/>
                <a:cs typeface="Verdana"/>
              </a:rPr>
              <a:t>agricultural </a:t>
            </a:r>
            <a:r>
              <a:rPr sz="1950" spc="45" dirty="0">
                <a:solidFill>
                  <a:srgbClr val="201A0F"/>
                </a:solidFill>
                <a:latin typeface="Verdana"/>
                <a:cs typeface="Verdana"/>
              </a:rPr>
              <a:t>products </a:t>
            </a:r>
            <a:r>
              <a:rPr sz="1950" spc="65" dirty="0">
                <a:solidFill>
                  <a:srgbClr val="201A0F"/>
                </a:solidFill>
                <a:latin typeface="Verdana"/>
                <a:cs typeface="Verdana"/>
              </a:rPr>
              <a:t>and </a:t>
            </a:r>
            <a:r>
              <a:rPr sz="1950" spc="45" dirty="0">
                <a:solidFill>
                  <a:srgbClr val="201A0F"/>
                </a:solidFill>
                <a:latin typeface="Verdana"/>
                <a:cs typeface="Verdana"/>
              </a:rPr>
              <a:t>the </a:t>
            </a:r>
            <a:r>
              <a:rPr sz="1950" spc="50" dirty="0">
                <a:solidFill>
                  <a:srgbClr val="201A0F"/>
                </a:solidFill>
                <a:latin typeface="Verdana"/>
                <a:cs typeface="Verdana"/>
              </a:rPr>
              <a:t> </a:t>
            </a:r>
            <a:r>
              <a:rPr sz="1950" spc="40" dirty="0">
                <a:solidFill>
                  <a:srgbClr val="201A0F"/>
                </a:solidFill>
                <a:latin typeface="Verdana"/>
                <a:cs typeface="Verdana"/>
              </a:rPr>
              <a:t>importation</a:t>
            </a:r>
            <a:r>
              <a:rPr sz="1950" spc="-170" dirty="0">
                <a:solidFill>
                  <a:srgbClr val="201A0F"/>
                </a:solidFill>
                <a:latin typeface="Verdana"/>
                <a:cs typeface="Verdana"/>
              </a:rPr>
              <a:t> </a:t>
            </a:r>
            <a:r>
              <a:rPr sz="1950" spc="10" dirty="0">
                <a:solidFill>
                  <a:srgbClr val="201A0F"/>
                </a:solidFill>
                <a:latin typeface="Verdana"/>
                <a:cs typeface="Verdana"/>
              </a:rPr>
              <a:t>of</a:t>
            </a:r>
            <a:r>
              <a:rPr sz="1950" spc="-165" dirty="0">
                <a:solidFill>
                  <a:srgbClr val="201A0F"/>
                </a:solidFill>
                <a:latin typeface="Verdana"/>
                <a:cs typeface="Verdana"/>
              </a:rPr>
              <a:t> </a:t>
            </a:r>
            <a:r>
              <a:rPr sz="1950" spc="50" dirty="0">
                <a:solidFill>
                  <a:srgbClr val="201A0F"/>
                </a:solidFill>
                <a:latin typeface="Verdana"/>
                <a:cs typeface="Verdana"/>
              </a:rPr>
              <a:t>consumer</a:t>
            </a:r>
            <a:r>
              <a:rPr sz="1950" spc="-170" dirty="0">
                <a:solidFill>
                  <a:srgbClr val="201A0F"/>
                </a:solidFill>
                <a:latin typeface="Verdana"/>
                <a:cs typeface="Verdana"/>
              </a:rPr>
              <a:t> </a:t>
            </a:r>
            <a:r>
              <a:rPr sz="1950" spc="35" dirty="0">
                <a:solidFill>
                  <a:srgbClr val="201A0F"/>
                </a:solidFill>
                <a:latin typeface="Verdana"/>
                <a:cs typeface="Verdana"/>
              </a:rPr>
              <a:t>items</a:t>
            </a:r>
            <a:r>
              <a:rPr sz="1950" spc="-165" dirty="0">
                <a:solidFill>
                  <a:srgbClr val="201A0F"/>
                </a:solidFill>
                <a:latin typeface="Verdana"/>
                <a:cs typeface="Verdana"/>
              </a:rPr>
              <a:t> </a:t>
            </a:r>
            <a:r>
              <a:rPr sz="1950" spc="-65" dirty="0">
                <a:solidFill>
                  <a:srgbClr val="201A0F"/>
                </a:solidFill>
                <a:latin typeface="Verdana"/>
                <a:cs typeface="Verdana"/>
              </a:rPr>
              <a:t>(textiles,</a:t>
            </a:r>
            <a:r>
              <a:rPr sz="1950" spc="-165" dirty="0">
                <a:solidFill>
                  <a:srgbClr val="201A0F"/>
                </a:solidFill>
                <a:latin typeface="Verdana"/>
                <a:cs typeface="Verdana"/>
              </a:rPr>
              <a:t> </a:t>
            </a:r>
            <a:r>
              <a:rPr sz="1950" spc="-15" dirty="0">
                <a:solidFill>
                  <a:srgbClr val="201A0F"/>
                </a:solidFill>
                <a:latin typeface="Verdana"/>
                <a:cs typeface="Verdana"/>
              </a:rPr>
              <a:t>footwear,</a:t>
            </a:r>
            <a:r>
              <a:rPr sz="1950" spc="-170" dirty="0">
                <a:solidFill>
                  <a:srgbClr val="201A0F"/>
                </a:solidFill>
                <a:latin typeface="Verdana"/>
                <a:cs typeface="Verdana"/>
              </a:rPr>
              <a:t> </a:t>
            </a:r>
            <a:r>
              <a:rPr sz="1950" spc="-20" dirty="0">
                <a:solidFill>
                  <a:srgbClr val="201A0F"/>
                </a:solidFill>
                <a:latin typeface="Verdana"/>
                <a:cs typeface="Verdana"/>
              </a:rPr>
              <a:t>beverages,</a:t>
            </a:r>
            <a:r>
              <a:rPr sz="1950" spc="-165" dirty="0">
                <a:solidFill>
                  <a:srgbClr val="201A0F"/>
                </a:solidFill>
                <a:latin typeface="Verdana"/>
                <a:cs typeface="Verdana"/>
              </a:rPr>
              <a:t> </a:t>
            </a:r>
            <a:r>
              <a:rPr sz="1950" spc="65" dirty="0">
                <a:solidFill>
                  <a:srgbClr val="201A0F"/>
                </a:solidFill>
                <a:latin typeface="Verdana"/>
                <a:cs typeface="Verdana"/>
              </a:rPr>
              <a:t>and</a:t>
            </a:r>
            <a:r>
              <a:rPr sz="1950" spc="-170" dirty="0">
                <a:solidFill>
                  <a:srgbClr val="201A0F"/>
                </a:solidFill>
                <a:latin typeface="Verdana"/>
                <a:cs typeface="Verdana"/>
              </a:rPr>
              <a:t> </a:t>
            </a:r>
            <a:r>
              <a:rPr sz="1950" spc="-85" dirty="0">
                <a:solidFill>
                  <a:srgbClr val="201A0F"/>
                </a:solidFill>
                <a:latin typeface="Verdana"/>
                <a:cs typeface="Verdana"/>
              </a:rPr>
              <a:t>tires).</a:t>
            </a:r>
            <a:endParaRPr sz="195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902256"/>
            <a:ext cx="18288000" cy="6419850"/>
          </a:xfrm>
          <a:custGeom>
            <a:avLst/>
            <a:gdLst/>
            <a:ahLst/>
            <a:cxnLst/>
            <a:rect l="l" t="t" r="r" b="b"/>
            <a:pathLst>
              <a:path w="18288000" h="6419850">
                <a:moveTo>
                  <a:pt x="18287998" y="6419849"/>
                </a:moveTo>
                <a:lnTo>
                  <a:pt x="0" y="6419849"/>
                </a:lnTo>
                <a:lnTo>
                  <a:pt x="0" y="0"/>
                </a:lnTo>
                <a:lnTo>
                  <a:pt x="18287998" y="0"/>
                </a:lnTo>
                <a:lnTo>
                  <a:pt x="18287998" y="6419849"/>
                </a:lnTo>
                <a:close/>
              </a:path>
            </a:pathLst>
          </a:custGeom>
          <a:solidFill>
            <a:srgbClr val="000000"/>
          </a:solidFill>
        </p:spPr>
        <p:txBody>
          <a:bodyPr wrap="square" lIns="0" tIns="0" rIns="0" bIns="0" rtlCol="0"/>
          <a:lstStyle/>
          <a:p>
            <a:endParaRPr/>
          </a:p>
        </p:txBody>
      </p:sp>
      <p:sp>
        <p:nvSpPr>
          <p:cNvPr id="4" name="object 4"/>
          <p:cNvSpPr txBox="1"/>
          <p:nvPr/>
        </p:nvSpPr>
        <p:spPr>
          <a:xfrm>
            <a:off x="1016000" y="4220839"/>
            <a:ext cx="16225519" cy="5313045"/>
          </a:xfrm>
          <a:prstGeom prst="rect">
            <a:avLst/>
          </a:prstGeom>
        </p:spPr>
        <p:txBody>
          <a:bodyPr vert="horz" wrap="square" lIns="0" tIns="12065" rIns="0" bIns="0" rtlCol="0">
            <a:spAutoFit/>
          </a:bodyPr>
          <a:lstStyle/>
          <a:p>
            <a:pPr marL="12700" marR="71120">
              <a:lnSpc>
                <a:spcPct val="116599"/>
              </a:lnSpc>
              <a:spcBef>
                <a:spcPts val="95"/>
              </a:spcBef>
            </a:pPr>
            <a:r>
              <a:rPr sz="1750" spc="20" dirty="0">
                <a:solidFill>
                  <a:srgbClr val="FFFFFF"/>
                </a:solidFill>
                <a:latin typeface="Arial MT"/>
                <a:cs typeface="Arial MT"/>
              </a:rPr>
              <a:t>With</a:t>
            </a:r>
            <a:r>
              <a:rPr sz="1750" spc="-10" dirty="0">
                <a:solidFill>
                  <a:srgbClr val="FFFFFF"/>
                </a:solidFill>
                <a:latin typeface="Arial MT"/>
                <a:cs typeface="Arial MT"/>
              </a:rPr>
              <a:t> </a:t>
            </a:r>
            <a:r>
              <a:rPr sz="1750" spc="-105" dirty="0">
                <a:solidFill>
                  <a:srgbClr val="FFFFFF"/>
                </a:solidFill>
                <a:latin typeface="Arial MT"/>
                <a:cs typeface="Arial MT"/>
              </a:rPr>
              <a:t>a</a:t>
            </a:r>
            <a:r>
              <a:rPr sz="1750" spc="-10" dirty="0">
                <a:solidFill>
                  <a:srgbClr val="FFFFFF"/>
                </a:solidFill>
                <a:latin typeface="Arial MT"/>
                <a:cs typeface="Arial MT"/>
              </a:rPr>
              <a:t> </a:t>
            </a:r>
            <a:r>
              <a:rPr sz="1750" spc="5" dirty="0">
                <a:solidFill>
                  <a:srgbClr val="FFFFFF"/>
                </a:solidFill>
                <a:latin typeface="Arial MT"/>
                <a:cs typeface="Arial MT"/>
              </a:rPr>
              <a:t>current</a:t>
            </a:r>
            <a:r>
              <a:rPr sz="1750" spc="-10" dirty="0">
                <a:solidFill>
                  <a:srgbClr val="FFFFFF"/>
                </a:solidFill>
                <a:latin typeface="Arial MT"/>
                <a:cs typeface="Arial MT"/>
              </a:rPr>
              <a:t> </a:t>
            </a:r>
            <a:r>
              <a:rPr sz="1750" spc="-15" dirty="0">
                <a:solidFill>
                  <a:srgbClr val="FFFFFF"/>
                </a:solidFill>
                <a:latin typeface="Arial MT"/>
                <a:cs typeface="Arial MT"/>
              </a:rPr>
              <a:t>population</a:t>
            </a:r>
            <a:r>
              <a:rPr sz="1750" spc="-10" dirty="0">
                <a:solidFill>
                  <a:srgbClr val="FFFFFF"/>
                </a:solidFill>
                <a:latin typeface="Arial MT"/>
                <a:cs typeface="Arial MT"/>
              </a:rPr>
              <a:t> </a:t>
            </a:r>
            <a:r>
              <a:rPr sz="1750" spc="35" dirty="0">
                <a:solidFill>
                  <a:srgbClr val="FFFFFF"/>
                </a:solidFill>
                <a:latin typeface="Arial MT"/>
                <a:cs typeface="Arial MT"/>
              </a:rPr>
              <a:t>of</a:t>
            </a:r>
            <a:r>
              <a:rPr sz="1750" spc="-10" dirty="0">
                <a:solidFill>
                  <a:srgbClr val="FFFFFF"/>
                </a:solidFill>
                <a:latin typeface="Arial MT"/>
                <a:cs typeface="Arial MT"/>
              </a:rPr>
              <a:t> </a:t>
            </a:r>
            <a:r>
              <a:rPr sz="1750" spc="15" dirty="0">
                <a:solidFill>
                  <a:srgbClr val="FFFFFF"/>
                </a:solidFill>
                <a:latin typeface="Arial MT"/>
                <a:cs typeface="Arial MT"/>
              </a:rPr>
              <a:t>8,656,444,</a:t>
            </a:r>
            <a:r>
              <a:rPr sz="1750" spc="-10" dirty="0">
                <a:solidFill>
                  <a:srgbClr val="FFFFFF"/>
                </a:solidFill>
                <a:latin typeface="Arial MT"/>
                <a:cs typeface="Arial MT"/>
              </a:rPr>
              <a:t> </a:t>
            </a:r>
            <a:r>
              <a:rPr sz="1750" spc="-15" dirty="0">
                <a:solidFill>
                  <a:srgbClr val="FFFFFF"/>
                </a:solidFill>
                <a:latin typeface="Arial MT"/>
                <a:cs typeface="Arial MT"/>
              </a:rPr>
              <a:t>the</a:t>
            </a:r>
            <a:r>
              <a:rPr sz="1750" spc="-10" dirty="0">
                <a:solidFill>
                  <a:srgbClr val="FFFFFF"/>
                </a:solidFill>
                <a:latin typeface="Arial MT"/>
                <a:cs typeface="Arial MT"/>
              </a:rPr>
              <a:t> agricultural</a:t>
            </a:r>
            <a:r>
              <a:rPr sz="1750" spc="-5" dirty="0">
                <a:solidFill>
                  <a:srgbClr val="FFFFFF"/>
                </a:solidFill>
                <a:latin typeface="Arial MT"/>
                <a:cs typeface="Arial MT"/>
              </a:rPr>
              <a:t> </a:t>
            </a:r>
            <a:r>
              <a:rPr sz="1750" spc="-15" dirty="0">
                <a:solidFill>
                  <a:srgbClr val="FFFFFF"/>
                </a:solidFill>
                <a:latin typeface="Arial MT"/>
                <a:cs typeface="Arial MT"/>
              </a:rPr>
              <a:t>industry</a:t>
            </a:r>
            <a:r>
              <a:rPr sz="1750" spc="-10" dirty="0">
                <a:solidFill>
                  <a:srgbClr val="FFFFFF"/>
                </a:solidFill>
                <a:latin typeface="Arial MT"/>
                <a:cs typeface="Arial MT"/>
              </a:rPr>
              <a:t> </a:t>
            </a:r>
            <a:r>
              <a:rPr sz="1750" spc="-45" dirty="0">
                <a:solidFill>
                  <a:srgbClr val="FFFFFF"/>
                </a:solidFill>
                <a:latin typeface="Arial MT"/>
                <a:cs typeface="Arial MT"/>
              </a:rPr>
              <a:t>accounts</a:t>
            </a:r>
            <a:r>
              <a:rPr sz="1750" spc="-10" dirty="0">
                <a:solidFill>
                  <a:srgbClr val="FFFFFF"/>
                </a:solidFill>
                <a:latin typeface="Arial MT"/>
                <a:cs typeface="Arial MT"/>
              </a:rPr>
              <a:t> </a:t>
            </a:r>
            <a:r>
              <a:rPr sz="1750" spc="50" dirty="0">
                <a:solidFill>
                  <a:srgbClr val="FFFFFF"/>
                </a:solidFill>
                <a:latin typeface="Arial MT"/>
                <a:cs typeface="Arial MT"/>
              </a:rPr>
              <a:t>for</a:t>
            </a:r>
            <a:r>
              <a:rPr sz="1750" spc="-10" dirty="0">
                <a:solidFill>
                  <a:srgbClr val="FFFFFF"/>
                </a:solidFill>
                <a:latin typeface="Arial MT"/>
                <a:cs typeface="Arial MT"/>
              </a:rPr>
              <a:t> </a:t>
            </a:r>
            <a:r>
              <a:rPr sz="1750" spc="-20" dirty="0">
                <a:solidFill>
                  <a:srgbClr val="FFFFFF"/>
                </a:solidFill>
                <a:latin typeface="Arial MT"/>
                <a:cs typeface="Arial MT"/>
              </a:rPr>
              <a:t>18.8%</a:t>
            </a:r>
            <a:r>
              <a:rPr sz="1750" spc="-10" dirty="0">
                <a:solidFill>
                  <a:srgbClr val="FFFFFF"/>
                </a:solidFill>
                <a:latin typeface="Arial MT"/>
                <a:cs typeface="Arial MT"/>
              </a:rPr>
              <a:t> </a:t>
            </a:r>
            <a:r>
              <a:rPr sz="1750" spc="35" dirty="0">
                <a:solidFill>
                  <a:srgbClr val="FFFFFF"/>
                </a:solidFill>
                <a:latin typeface="Arial MT"/>
                <a:cs typeface="Arial MT"/>
              </a:rPr>
              <a:t>of</a:t>
            </a:r>
            <a:r>
              <a:rPr sz="1750" spc="-10" dirty="0">
                <a:solidFill>
                  <a:srgbClr val="FFFFFF"/>
                </a:solidFill>
                <a:latin typeface="Arial MT"/>
                <a:cs typeface="Arial MT"/>
              </a:rPr>
              <a:t> </a:t>
            </a:r>
            <a:r>
              <a:rPr sz="1750" spc="-110" dirty="0">
                <a:solidFill>
                  <a:srgbClr val="FFFFFF"/>
                </a:solidFill>
                <a:latin typeface="Arial MT"/>
                <a:cs typeface="Arial MT"/>
              </a:rPr>
              <a:t>GDP</a:t>
            </a:r>
            <a:r>
              <a:rPr sz="1750" spc="-10" dirty="0">
                <a:solidFill>
                  <a:srgbClr val="FFFFFF"/>
                </a:solidFill>
                <a:latin typeface="Arial MT"/>
                <a:cs typeface="Arial MT"/>
              </a:rPr>
              <a:t> </a:t>
            </a:r>
            <a:r>
              <a:rPr sz="1750" spc="-50" dirty="0">
                <a:solidFill>
                  <a:srgbClr val="FFFFFF"/>
                </a:solidFill>
                <a:latin typeface="Arial MT"/>
                <a:cs typeface="Arial MT"/>
              </a:rPr>
              <a:t>and</a:t>
            </a:r>
            <a:r>
              <a:rPr sz="1750" spc="-5" dirty="0">
                <a:solidFill>
                  <a:srgbClr val="FFFFFF"/>
                </a:solidFill>
                <a:latin typeface="Arial MT"/>
                <a:cs typeface="Arial MT"/>
              </a:rPr>
              <a:t> </a:t>
            </a:r>
            <a:r>
              <a:rPr sz="1750" spc="-45" dirty="0">
                <a:solidFill>
                  <a:srgbClr val="FFFFFF"/>
                </a:solidFill>
                <a:latin typeface="Arial MT"/>
                <a:cs typeface="Arial MT"/>
              </a:rPr>
              <a:t>employs</a:t>
            </a:r>
            <a:r>
              <a:rPr sz="1750" spc="-10" dirty="0">
                <a:solidFill>
                  <a:srgbClr val="FFFFFF"/>
                </a:solidFill>
                <a:latin typeface="Arial MT"/>
                <a:cs typeface="Arial MT"/>
              </a:rPr>
              <a:t> </a:t>
            </a:r>
            <a:r>
              <a:rPr sz="1750" spc="-65" dirty="0">
                <a:solidFill>
                  <a:srgbClr val="FFFFFF"/>
                </a:solidFill>
                <a:latin typeface="Arial MT"/>
                <a:cs typeface="Arial MT"/>
              </a:rPr>
              <a:t>32%</a:t>
            </a:r>
            <a:r>
              <a:rPr sz="1750" spc="-10" dirty="0">
                <a:solidFill>
                  <a:srgbClr val="FFFFFF"/>
                </a:solidFill>
                <a:latin typeface="Arial MT"/>
                <a:cs typeface="Arial MT"/>
              </a:rPr>
              <a:t> </a:t>
            </a:r>
            <a:r>
              <a:rPr sz="1750" spc="35" dirty="0">
                <a:solidFill>
                  <a:srgbClr val="FFFFFF"/>
                </a:solidFill>
                <a:latin typeface="Arial MT"/>
                <a:cs typeface="Arial MT"/>
              </a:rPr>
              <a:t>of</a:t>
            </a:r>
            <a:r>
              <a:rPr sz="1750" spc="-10" dirty="0">
                <a:solidFill>
                  <a:srgbClr val="FFFFFF"/>
                </a:solidFill>
                <a:latin typeface="Arial MT"/>
                <a:cs typeface="Arial MT"/>
              </a:rPr>
              <a:t> </a:t>
            </a:r>
            <a:r>
              <a:rPr sz="1750" spc="-15" dirty="0">
                <a:solidFill>
                  <a:srgbClr val="FFFFFF"/>
                </a:solidFill>
                <a:latin typeface="Arial MT"/>
                <a:cs typeface="Arial MT"/>
              </a:rPr>
              <a:t>the</a:t>
            </a:r>
            <a:r>
              <a:rPr sz="1750" spc="-10" dirty="0">
                <a:solidFill>
                  <a:srgbClr val="FFFFFF"/>
                </a:solidFill>
                <a:latin typeface="Arial MT"/>
                <a:cs typeface="Arial MT"/>
              </a:rPr>
              <a:t> </a:t>
            </a:r>
            <a:r>
              <a:rPr sz="1750" spc="-15" dirty="0">
                <a:solidFill>
                  <a:srgbClr val="FFFFFF"/>
                </a:solidFill>
                <a:latin typeface="Arial MT"/>
                <a:cs typeface="Arial MT"/>
              </a:rPr>
              <a:t>working</a:t>
            </a:r>
            <a:r>
              <a:rPr sz="1750" spc="-10" dirty="0">
                <a:solidFill>
                  <a:srgbClr val="FFFFFF"/>
                </a:solidFill>
                <a:latin typeface="Arial MT"/>
                <a:cs typeface="Arial MT"/>
              </a:rPr>
              <a:t> </a:t>
            </a:r>
            <a:r>
              <a:rPr sz="1750" spc="-15" dirty="0">
                <a:solidFill>
                  <a:srgbClr val="FFFFFF"/>
                </a:solidFill>
                <a:latin typeface="Arial MT"/>
                <a:cs typeface="Arial MT"/>
              </a:rPr>
              <a:t>population</a:t>
            </a:r>
            <a:r>
              <a:rPr sz="1750" spc="-10" dirty="0">
                <a:solidFill>
                  <a:srgbClr val="FFFFFF"/>
                </a:solidFill>
                <a:latin typeface="Arial MT"/>
                <a:cs typeface="Arial MT"/>
              </a:rPr>
              <a:t> </a:t>
            </a:r>
            <a:r>
              <a:rPr sz="1750" dirty="0">
                <a:solidFill>
                  <a:srgbClr val="FFFFFF"/>
                </a:solidFill>
                <a:latin typeface="Arial MT"/>
                <a:cs typeface="Arial MT"/>
              </a:rPr>
              <a:t>(World</a:t>
            </a:r>
            <a:r>
              <a:rPr sz="1750" spc="-5" dirty="0">
                <a:solidFill>
                  <a:srgbClr val="FFFFFF"/>
                </a:solidFill>
                <a:latin typeface="Arial MT"/>
                <a:cs typeface="Arial MT"/>
              </a:rPr>
              <a:t> </a:t>
            </a:r>
            <a:r>
              <a:rPr sz="1750" spc="-45" dirty="0">
                <a:solidFill>
                  <a:srgbClr val="FFFFFF"/>
                </a:solidFill>
                <a:latin typeface="Arial MT"/>
                <a:cs typeface="Arial MT"/>
              </a:rPr>
              <a:t>Bank).</a:t>
            </a:r>
            <a:r>
              <a:rPr sz="1750" spc="-10" dirty="0">
                <a:solidFill>
                  <a:srgbClr val="FFFFFF"/>
                </a:solidFill>
                <a:latin typeface="Arial MT"/>
                <a:cs typeface="Arial MT"/>
              </a:rPr>
              <a:t> </a:t>
            </a:r>
            <a:r>
              <a:rPr sz="1750" spc="-65" dirty="0">
                <a:solidFill>
                  <a:srgbClr val="FFFFFF"/>
                </a:solidFill>
                <a:latin typeface="Arial MT"/>
                <a:cs typeface="Arial MT"/>
              </a:rPr>
              <a:t>Due</a:t>
            </a:r>
            <a:r>
              <a:rPr sz="1750" spc="-10" dirty="0">
                <a:solidFill>
                  <a:srgbClr val="FFFFFF"/>
                </a:solidFill>
                <a:latin typeface="Arial MT"/>
                <a:cs typeface="Arial MT"/>
              </a:rPr>
              <a:t> </a:t>
            </a:r>
            <a:r>
              <a:rPr sz="1750" spc="25" dirty="0">
                <a:solidFill>
                  <a:srgbClr val="FFFFFF"/>
                </a:solidFill>
                <a:latin typeface="Arial MT"/>
                <a:cs typeface="Arial MT"/>
              </a:rPr>
              <a:t>to</a:t>
            </a:r>
            <a:r>
              <a:rPr sz="1750" spc="-10" dirty="0">
                <a:solidFill>
                  <a:srgbClr val="FFFFFF"/>
                </a:solidFill>
                <a:latin typeface="Arial MT"/>
                <a:cs typeface="Arial MT"/>
              </a:rPr>
              <a:t> </a:t>
            </a:r>
            <a:r>
              <a:rPr sz="1750" spc="-105" dirty="0">
                <a:solidFill>
                  <a:srgbClr val="FFFFFF"/>
                </a:solidFill>
                <a:latin typeface="Arial MT"/>
                <a:cs typeface="Arial MT"/>
              </a:rPr>
              <a:t>a</a:t>
            </a:r>
            <a:r>
              <a:rPr sz="1750" spc="-10" dirty="0">
                <a:solidFill>
                  <a:srgbClr val="FFFFFF"/>
                </a:solidFill>
                <a:latin typeface="Arial MT"/>
                <a:cs typeface="Arial MT"/>
              </a:rPr>
              <a:t> </a:t>
            </a:r>
            <a:r>
              <a:rPr sz="1750" spc="-30" dirty="0">
                <a:solidFill>
                  <a:srgbClr val="FFFFFF"/>
                </a:solidFill>
                <a:latin typeface="Arial MT"/>
                <a:cs typeface="Arial MT"/>
              </a:rPr>
              <a:t>2.5% </a:t>
            </a:r>
            <a:r>
              <a:rPr sz="1750" spc="-25" dirty="0">
                <a:solidFill>
                  <a:srgbClr val="FFFFFF"/>
                </a:solidFill>
                <a:latin typeface="Arial MT"/>
                <a:cs typeface="Arial MT"/>
              </a:rPr>
              <a:t> </a:t>
            </a:r>
            <a:r>
              <a:rPr sz="1750" spc="-45" dirty="0">
                <a:solidFill>
                  <a:srgbClr val="FFFFFF"/>
                </a:solidFill>
                <a:latin typeface="Arial MT"/>
                <a:cs typeface="Arial MT"/>
              </a:rPr>
              <a:t>annual</a:t>
            </a:r>
            <a:r>
              <a:rPr sz="1750" spc="-5" dirty="0">
                <a:solidFill>
                  <a:srgbClr val="FFFFFF"/>
                </a:solidFill>
                <a:latin typeface="Arial MT"/>
                <a:cs typeface="Arial MT"/>
              </a:rPr>
              <a:t> </a:t>
            </a:r>
            <a:r>
              <a:rPr sz="1750" spc="-15" dirty="0">
                <a:solidFill>
                  <a:srgbClr val="FFFFFF"/>
                </a:solidFill>
                <a:latin typeface="Arial MT"/>
                <a:cs typeface="Arial MT"/>
              </a:rPr>
              <a:t>population</a:t>
            </a:r>
            <a:r>
              <a:rPr sz="1750" dirty="0">
                <a:solidFill>
                  <a:srgbClr val="FFFFFF"/>
                </a:solidFill>
                <a:latin typeface="Arial MT"/>
                <a:cs typeface="Arial MT"/>
              </a:rPr>
              <a:t> </a:t>
            </a:r>
            <a:r>
              <a:rPr sz="1750" spc="-10" dirty="0">
                <a:solidFill>
                  <a:srgbClr val="FFFFFF"/>
                </a:solidFill>
                <a:latin typeface="Arial MT"/>
                <a:cs typeface="Arial MT"/>
              </a:rPr>
              <a:t>growth</a:t>
            </a:r>
            <a:r>
              <a:rPr sz="1750" dirty="0">
                <a:solidFill>
                  <a:srgbClr val="FFFFFF"/>
                </a:solidFill>
                <a:latin typeface="Arial MT"/>
                <a:cs typeface="Arial MT"/>
              </a:rPr>
              <a:t> </a:t>
            </a:r>
            <a:r>
              <a:rPr sz="1750" spc="-10" dirty="0">
                <a:solidFill>
                  <a:srgbClr val="FFFFFF"/>
                </a:solidFill>
                <a:latin typeface="Arial MT"/>
                <a:cs typeface="Arial MT"/>
              </a:rPr>
              <a:t>rate</a:t>
            </a:r>
            <a:r>
              <a:rPr sz="1750" spc="-5" dirty="0">
                <a:solidFill>
                  <a:srgbClr val="FFFFFF"/>
                </a:solidFill>
                <a:latin typeface="Arial MT"/>
                <a:cs typeface="Arial MT"/>
              </a:rPr>
              <a:t> </a:t>
            </a:r>
            <a:r>
              <a:rPr sz="1750" dirty="0">
                <a:solidFill>
                  <a:srgbClr val="FFFFFF"/>
                </a:solidFill>
                <a:latin typeface="Arial MT"/>
                <a:cs typeface="Arial MT"/>
              </a:rPr>
              <a:t>that </a:t>
            </a:r>
            <a:r>
              <a:rPr sz="1750" spc="-65" dirty="0">
                <a:solidFill>
                  <a:srgbClr val="FFFFFF"/>
                </a:solidFill>
                <a:latin typeface="Arial MT"/>
                <a:cs typeface="Arial MT"/>
              </a:rPr>
              <a:t>is</a:t>
            </a:r>
            <a:r>
              <a:rPr sz="1750" dirty="0">
                <a:solidFill>
                  <a:srgbClr val="FFFFFF"/>
                </a:solidFill>
                <a:latin typeface="Arial MT"/>
                <a:cs typeface="Arial MT"/>
              </a:rPr>
              <a:t> </a:t>
            </a:r>
            <a:r>
              <a:rPr sz="1750" spc="-35" dirty="0">
                <a:solidFill>
                  <a:srgbClr val="FFFFFF"/>
                </a:solidFill>
                <a:latin typeface="Arial MT"/>
                <a:cs typeface="Arial MT"/>
              </a:rPr>
              <a:t>outpacing</a:t>
            </a:r>
            <a:r>
              <a:rPr sz="1750" dirty="0">
                <a:solidFill>
                  <a:srgbClr val="FFFFFF"/>
                </a:solidFill>
                <a:latin typeface="Arial MT"/>
                <a:cs typeface="Arial MT"/>
              </a:rPr>
              <a:t> </a:t>
            </a:r>
            <a:r>
              <a:rPr sz="1750" spc="-30" dirty="0">
                <a:solidFill>
                  <a:srgbClr val="FFFFFF"/>
                </a:solidFill>
                <a:latin typeface="Arial MT"/>
                <a:cs typeface="Arial MT"/>
              </a:rPr>
              <a:t>development,</a:t>
            </a:r>
            <a:r>
              <a:rPr sz="1750" spc="-5" dirty="0">
                <a:solidFill>
                  <a:srgbClr val="FFFFFF"/>
                </a:solidFill>
                <a:latin typeface="Arial MT"/>
                <a:cs typeface="Arial MT"/>
              </a:rPr>
              <a:t> </a:t>
            </a:r>
            <a:r>
              <a:rPr sz="1750" spc="-25" dirty="0">
                <a:solidFill>
                  <a:srgbClr val="FFFFFF"/>
                </a:solidFill>
                <a:latin typeface="Arial MT"/>
                <a:cs typeface="Arial MT"/>
              </a:rPr>
              <a:t>concentrated</a:t>
            </a:r>
            <a:r>
              <a:rPr sz="1750" dirty="0">
                <a:solidFill>
                  <a:srgbClr val="FFFFFF"/>
                </a:solidFill>
                <a:latin typeface="Arial MT"/>
                <a:cs typeface="Arial MT"/>
              </a:rPr>
              <a:t> </a:t>
            </a:r>
            <a:r>
              <a:rPr sz="1750" spc="-35" dirty="0">
                <a:solidFill>
                  <a:srgbClr val="FFFFFF"/>
                </a:solidFill>
                <a:latin typeface="Arial MT"/>
                <a:cs typeface="Arial MT"/>
              </a:rPr>
              <a:t>economic</a:t>
            </a:r>
            <a:r>
              <a:rPr sz="1750" dirty="0">
                <a:solidFill>
                  <a:srgbClr val="FFFFFF"/>
                </a:solidFill>
                <a:latin typeface="Arial MT"/>
                <a:cs typeface="Arial MT"/>
              </a:rPr>
              <a:t> </a:t>
            </a:r>
            <a:r>
              <a:rPr sz="1750" spc="-10" dirty="0">
                <a:solidFill>
                  <a:srgbClr val="FFFFFF"/>
                </a:solidFill>
                <a:latin typeface="Arial MT"/>
                <a:cs typeface="Arial MT"/>
              </a:rPr>
              <a:t>growth</a:t>
            </a:r>
            <a:r>
              <a:rPr sz="1750" dirty="0">
                <a:solidFill>
                  <a:srgbClr val="FFFFFF"/>
                </a:solidFill>
                <a:latin typeface="Arial MT"/>
                <a:cs typeface="Arial MT"/>
              </a:rPr>
              <a:t> </a:t>
            </a:r>
            <a:r>
              <a:rPr sz="1750" spc="-5" dirty="0">
                <a:solidFill>
                  <a:srgbClr val="FFFFFF"/>
                </a:solidFill>
                <a:latin typeface="Arial MT"/>
                <a:cs typeface="Arial MT"/>
              </a:rPr>
              <a:t>in </a:t>
            </a:r>
            <a:r>
              <a:rPr sz="1750" spc="-15" dirty="0">
                <a:solidFill>
                  <a:srgbClr val="FFFFFF"/>
                </a:solidFill>
                <a:latin typeface="Arial MT"/>
                <a:cs typeface="Arial MT"/>
              </a:rPr>
              <a:t>modern</a:t>
            </a:r>
            <a:r>
              <a:rPr sz="1750" dirty="0">
                <a:solidFill>
                  <a:srgbClr val="FFFFFF"/>
                </a:solidFill>
                <a:latin typeface="Arial MT"/>
                <a:cs typeface="Arial MT"/>
              </a:rPr>
              <a:t> </a:t>
            </a:r>
            <a:r>
              <a:rPr sz="1750" spc="-25" dirty="0">
                <a:solidFill>
                  <a:srgbClr val="FFFFFF"/>
                </a:solidFill>
                <a:latin typeface="Arial MT"/>
                <a:cs typeface="Arial MT"/>
              </a:rPr>
              <a:t>industries,</a:t>
            </a:r>
            <a:r>
              <a:rPr sz="1750" dirty="0">
                <a:solidFill>
                  <a:srgbClr val="FFFFFF"/>
                </a:solidFill>
                <a:latin typeface="Arial MT"/>
                <a:cs typeface="Arial MT"/>
              </a:rPr>
              <a:t> </a:t>
            </a:r>
            <a:r>
              <a:rPr sz="1750" spc="-50" dirty="0">
                <a:solidFill>
                  <a:srgbClr val="FFFFFF"/>
                </a:solidFill>
                <a:latin typeface="Arial MT"/>
                <a:cs typeface="Arial MT"/>
              </a:rPr>
              <a:t>and</a:t>
            </a:r>
            <a:r>
              <a:rPr sz="1750" dirty="0">
                <a:solidFill>
                  <a:srgbClr val="FFFFFF"/>
                </a:solidFill>
                <a:latin typeface="Arial MT"/>
                <a:cs typeface="Arial MT"/>
              </a:rPr>
              <a:t> limited</a:t>
            </a:r>
            <a:r>
              <a:rPr sz="1750" spc="-5" dirty="0">
                <a:solidFill>
                  <a:srgbClr val="FFFFFF"/>
                </a:solidFill>
                <a:latin typeface="Arial MT"/>
                <a:cs typeface="Arial MT"/>
              </a:rPr>
              <a:t> </a:t>
            </a:r>
            <a:r>
              <a:rPr sz="1750" spc="-100" dirty="0">
                <a:solidFill>
                  <a:srgbClr val="FFFFFF"/>
                </a:solidFill>
                <a:latin typeface="Arial MT"/>
                <a:cs typeface="Arial MT"/>
              </a:rPr>
              <a:t>access</a:t>
            </a:r>
            <a:r>
              <a:rPr sz="1750" dirty="0">
                <a:solidFill>
                  <a:srgbClr val="FFFFFF"/>
                </a:solidFill>
                <a:latin typeface="Arial MT"/>
                <a:cs typeface="Arial MT"/>
              </a:rPr>
              <a:t> </a:t>
            </a:r>
            <a:r>
              <a:rPr sz="1750" spc="25" dirty="0">
                <a:solidFill>
                  <a:srgbClr val="FFFFFF"/>
                </a:solidFill>
                <a:latin typeface="Arial MT"/>
                <a:cs typeface="Arial MT"/>
              </a:rPr>
              <a:t>to</a:t>
            </a:r>
            <a:r>
              <a:rPr sz="1750" dirty="0">
                <a:solidFill>
                  <a:srgbClr val="FFFFFF"/>
                </a:solidFill>
                <a:latin typeface="Arial MT"/>
                <a:cs typeface="Arial MT"/>
              </a:rPr>
              <a:t> </a:t>
            </a:r>
            <a:r>
              <a:rPr sz="1750" spc="-10" dirty="0">
                <a:solidFill>
                  <a:srgbClr val="FFFFFF"/>
                </a:solidFill>
                <a:latin typeface="Arial MT"/>
                <a:cs typeface="Arial MT"/>
              </a:rPr>
              <a:t>high-quality</a:t>
            </a:r>
            <a:r>
              <a:rPr sz="1750" spc="-5" dirty="0">
                <a:solidFill>
                  <a:srgbClr val="FFFFFF"/>
                </a:solidFill>
                <a:latin typeface="Arial MT"/>
                <a:cs typeface="Arial MT"/>
              </a:rPr>
              <a:t> </a:t>
            </a:r>
            <a:r>
              <a:rPr sz="1750" spc="-55" dirty="0">
                <a:solidFill>
                  <a:srgbClr val="FFFFFF"/>
                </a:solidFill>
                <a:latin typeface="Arial MT"/>
                <a:cs typeface="Arial MT"/>
              </a:rPr>
              <a:t>services,</a:t>
            </a:r>
            <a:r>
              <a:rPr sz="1750" dirty="0">
                <a:solidFill>
                  <a:srgbClr val="FFFFFF"/>
                </a:solidFill>
                <a:latin typeface="Arial MT"/>
                <a:cs typeface="Arial MT"/>
              </a:rPr>
              <a:t> </a:t>
            </a:r>
            <a:r>
              <a:rPr sz="1750" spc="-15" dirty="0">
                <a:solidFill>
                  <a:srgbClr val="FFFFFF"/>
                </a:solidFill>
                <a:latin typeface="Arial MT"/>
                <a:cs typeface="Arial MT"/>
              </a:rPr>
              <a:t>poverty</a:t>
            </a:r>
            <a:r>
              <a:rPr sz="1750" dirty="0">
                <a:solidFill>
                  <a:srgbClr val="FFFFFF"/>
                </a:solidFill>
                <a:latin typeface="Arial MT"/>
                <a:cs typeface="Arial MT"/>
              </a:rPr>
              <a:t> </a:t>
            </a:r>
            <a:r>
              <a:rPr sz="1750" spc="-5" dirty="0">
                <a:solidFill>
                  <a:srgbClr val="FFFFFF"/>
                </a:solidFill>
                <a:latin typeface="Arial MT"/>
                <a:cs typeface="Arial MT"/>
              </a:rPr>
              <a:t>in </a:t>
            </a:r>
            <a:r>
              <a:rPr sz="1750" dirty="0">
                <a:solidFill>
                  <a:srgbClr val="FFFFFF"/>
                </a:solidFill>
                <a:latin typeface="Arial MT"/>
                <a:cs typeface="Arial MT"/>
              </a:rPr>
              <a:t> </a:t>
            </a:r>
            <a:r>
              <a:rPr sz="1750" spc="15" dirty="0">
                <a:solidFill>
                  <a:srgbClr val="FFFFFF"/>
                </a:solidFill>
                <a:latin typeface="Arial MT"/>
                <a:cs typeface="Arial MT"/>
              </a:rPr>
              <a:t>rural</a:t>
            </a:r>
            <a:r>
              <a:rPr sz="1750" spc="-5" dirty="0">
                <a:solidFill>
                  <a:srgbClr val="FFFFFF"/>
                </a:solidFill>
                <a:latin typeface="Arial MT"/>
                <a:cs typeface="Arial MT"/>
              </a:rPr>
              <a:t> </a:t>
            </a:r>
            <a:r>
              <a:rPr sz="1750" spc="-75" dirty="0">
                <a:solidFill>
                  <a:srgbClr val="FFFFFF"/>
                </a:solidFill>
                <a:latin typeface="Arial MT"/>
                <a:cs typeface="Arial MT"/>
              </a:rPr>
              <a:t>areas</a:t>
            </a:r>
            <a:r>
              <a:rPr sz="1750" spc="-5" dirty="0">
                <a:solidFill>
                  <a:srgbClr val="FFFFFF"/>
                </a:solidFill>
                <a:latin typeface="Arial MT"/>
                <a:cs typeface="Arial MT"/>
              </a:rPr>
              <a:t> </a:t>
            </a:r>
            <a:r>
              <a:rPr sz="1750" spc="-65" dirty="0">
                <a:solidFill>
                  <a:srgbClr val="FFFFFF"/>
                </a:solidFill>
                <a:latin typeface="Arial MT"/>
                <a:cs typeface="Arial MT"/>
              </a:rPr>
              <a:t>is</a:t>
            </a:r>
            <a:r>
              <a:rPr sz="1750" dirty="0">
                <a:solidFill>
                  <a:srgbClr val="FFFFFF"/>
                </a:solidFill>
                <a:latin typeface="Arial MT"/>
                <a:cs typeface="Arial MT"/>
              </a:rPr>
              <a:t> </a:t>
            </a:r>
            <a:r>
              <a:rPr sz="1750" spc="-25" dirty="0">
                <a:solidFill>
                  <a:srgbClr val="FFFFFF"/>
                </a:solidFill>
                <a:latin typeface="Arial MT"/>
                <a:cs typeface="Arial MT"/>
              </a:rPr>
              <a:t>twice</a:t>
            </a:r>
            <a:r>
              <a:rPr sz="1750" spc="-5" dirty="0">
                <a:solidFill>
                  <a:srgbClr val="FFFFFF"/>
                </a:solidFill>
                <a:latin typeface="Arial MT"/>
                <a:cs typeface="Arial MT"/>
              </a:rPr>
              <a:t> </a:t>
            </a:r>
            <a:r>
              <a:rPr sz="1750" spc="-125" dirty="0">
                <a:solidFill>
                  <a:srgbClr val="FFFFFF"/>
                </a:solidFill>
                <a:latin typeface="Arial MT"/>
                <a:cs typeface="Arial MT"/>
              </a:rPr>
              <a:t>as</a:t>
            </a:r>
            <a:r>
              <a:rPr sz="1750" dirty="0">
                <a:solidFill>
                  <a:srgbClr val="FFFFFF"/>
                </a:solidFill>
                <a:latin typeface="Arial MT"/>
                <a:cs typeface="Arial MT"/>
              </a:rPr>
              <a:t> </a:t>
            </a:r>
            <a:r>
              <a:rPr sz="1750" spc="-35" dirty="0">
                <a:solidFill>
                  <a:srgbClr val="FFFFFF"/>
                </a:solidFill>
                <a:latin typeface="Arial MT"/>
                <a:cs typeface="Arial MT"/>
              </a:rPr>
              <a:t>high</a:t>
            </a:r>
            <a:r>
              <a:rPr sz="1750" spc="-5" dirty="0">
                <a:solidFill>
                  <a:srgbClr val="FFFFFF"/>
                </a:solidFill>
                <a:latin typeface="Arial MT"/>
                <a:cs typeface="Arial MT"/>
              </a:rPr>
              <a:t> </a:t>
            </a:r>
            <a:r>
              <a:rPr sz="1750" spc="-50" dirty="0">
                <a:solidFill>
                  <a:srgbClr val="FFFFFF"/>
                </a:solidFill>
                <a:latin typeface="Arial MT"/>
                <a:cs typeface="Arial MT"/>
              </a:rPr>
              <a:t>(58.8%)</a:t>
            </a:r>
            <a:r>
              <a:rPr sz="1750" dirty="0">
                <a:solidFill>
                  <a:srgbClr val="FFFFFF"/>
                </a:solidFill>
                <a:latin typeface="Arial MT"/>
                <a:cs typeface="Arial MT"/>
              </a:rPr>
              <a:t> </a:t>
            </a:r>
            <a:r>
              <a:rPr sz="1750" spc="-125" dirty="0">
                <a:solidFill>
                  <a:srgbClr val="FFFFFF"/>
                </a:solidFill>
                <a:latin typeface="Arial MT"/>
                <a:cs typeface="Arial MT"/>
              </a:rPr>
              <a:t>as</a:t>
            </a:r>
            <a:r>
              <a:rPr sz="1750" spc="-5" dirty="0">
                <a:solidFill>
                  <a:srgbClr val="FFFFFF"/>
                </a:solidFill>
                <a:latin typeface="Arial MT"/>
                <a:cs typeface="Arial MT"/>
              </a:rPr>
              <a:t> </a:t>
            </a:r>
            <a:r>
              <a:rPr sz="1750" spc="40" dirty="0">
                <a:solidFill>
                  <a:srgbClr val="FFFFFF"/>
                </a:solidFill>
                <a:latin typeface="Arial MT"/>
                <a:cs typeface="Arial MT"/>
              </a:rPr>
              <a:t>it</a:t>
            </a:r>
            <a:r>
              <a:rPr sz="1750" dirty="0">
                <a:solidFill>
                  <a:srgbClr val="FFFFFF"/>
                </a:solidFill>
                <a:latin typeface="Arial MT"/>
                <a:cs typeface="Arial MT"/>
              </a:rPr>
              <a:t> </a:t>
            </a:r>
            <a:r>
              <a:rPr sz="1750" spc="-65" dirty="0">
                <a:solidFill>
                  <a:srgbClr val="FFFFFF"/>
                </a:solidFill>
                <a:latin typeface="Arial MT"/>
                <a:cs typeface="Arial MT"/>
              </a:rPr>
              <a:t>is</a:t>
            </a:r>
            <a:r>
              <a:rPr sz="1750" spc="-5" dirty="0">
                <a:solidFill>
                  <a:srgbClr val="FFFFFF"/>
                </a:solidFill>
                <a:latin typeface="Arial MT"/>
                <a:cs typeface="Arial MT"/>
              </a:rPr>
              <a:t> in</a:t>
            </a:r>
            <a:r>
              <a:rPr sz="1750" dirty="0">
                <a:solidFill>
                  <a:srgbClr val="FFFFFF"/>
                </a:solidFill>
                <a:latin typeface="Arial MT"/>
                <a:cs typeface="Arial MT"/>
              </a:rPr>
              <a:t> </a:t>
            </a:r>
            <a:r>
              <a:rPr sz="1750" spc="-20" dirty="0">
                <a:solidFill>
                  <a:srgbClr val="FFFFFF"/>
                </a:solidFill>
                <a:latin typeface="Arial MT"/>
                <a:cs typeface="Arial MT"/>
              </a:rPr>
              <a:t>urban</a:t>
            </a:r>
            <a:r>
              <a:rPr sz="1750" spc="-5" dirty="0">
                <a:solidFill>
                  <a:srgbClr val="FFFFFF"/>
                </a:solidFill>
                <a:latin typeface="Arial MT"/>
                <a:cs typeface="Arial MT"/>
              </a:rPr>
              <a:t> </a:t>
            </a:r>
            <a:r>
              <a:rPr sz="1750" spc="-75" dirty="0">
                <a:solidFill>
                  <a:srgbClr val="FFFFFF"/>
                </a:solidFill>
                <a:latin typeface="Arial MT"/>
                <a:cs typeface="Arial MT"/>
              </a:rPr>
              <a:t>areas</a:t>
            </a:r>
            <a:r>
              <a:rPr sz="1750" dirty="0">
                <a:solidFill>
                  <a:srgbClr val="FFFFFF"/>
                </a:solidFill>
                <a:latin typeface="Arial MT"/>
                <a:cs typeface="Arial MT"/>
              </a:rPr>
              <a:t> </a:t>
            </a:r>
            <a:r>
              <a:rPr sz="1750" spc="-30" dirty="0">
                <a:solidFill>
                  <a:srgbClr val="FFFFFF"/>
                </a:solidFill>
                <a:latin typeface="Arial MT"/>
                <a:cs typeface="Arial MT"/>
              </a:rPr>
              <a:t>(26.5%).</a:t>
            </a:r>
            <a:r>
              <a:rPr sz="1750" spc="-5" dirty="0">
                <a:solidFill>
                  <a:srgbClr val="FFFFFF"/>
                </a:solidFill>
                <a:latin typeface="Arial MT"/>
                <a:cs typeface="Arial MT"/>
              </a:rPr>
              <a:t> </a:t>
            </a:r>
            <a:r>
              <a:rPr sz="1750" spc="-45" dirty="0">
                <a:solidFill>
                  <a:srgbClr val="FFFFFF"/>
                </a:solidFill>
                <a:latin typeface="Arial MT"/>
                <a:cs typeface="Arial MT"/>
              </a:rPr>
              <a:t>(Overview,</a:t>
            </a:r>
            <a:r>
              <a:rPr sz="1750" dirty="0">
                <a:solidFill>
                  <a:srgbClr val="FFFFFF"/>
                </a:solidFill>
                <a:latin typeface="Arial MT"/>
                <a:cs typeface="Arial MT"/>
              </a:rPr>
              <a:t> </a:t>
            </a:r>
            <a:r>
              <a:rPr sz="1750" spc="-5" dirty="0">
                <a:solidFill>
                  <a:srgbClr val="FFFFFF"/>
                </a:solidFill>
                <a:latin typeface="Arial MT"/>
                <a:cs typeface="Arial MT"/>
              </a:rPr>
              <a:t>2018). </a:t>
            </a:r>
            <a:r>
              <a:rPr sz="1750" spc="-40" dirty="0">
                <a:solidFill>
                  <a:srgbClr val="FFFFFF"/>
                </a:solidFill>
                <a:latin typeface="Arial MT"/>
                <a:cs typeface="Arial MT"/>
              </a:rPr>
              <a:t>The</a:t>
            </a:r>
            <a:r>
              <a:rPr sz="1750" dirty="0">
                <a:solidFill>
                  <a:srgbClr val="FFFFFF"/>
                </a:solidFill>
                <a:latin typeface="Arial MT"/>
                <a:cs typeface="Arial MT"/>
              </a:rPr>
              <a:t> </a:t>
            </a:r>
            <a:r>
              <a:rPr sz="1750" spc="-20" dirty="0">
                <a:solidFill>
                  <a:srgbClr val="FFFFFF"/>
                </a:solidFill>
                <a:latin typeface="Arial MT"/>
                <a:cs typeface="Arial MT"/>
              </a:rPr>
              <a:t>climate</a:t>
            </a:r>
            <a:r>
              <a:rPr sz="1750" spc="-5" dirty="0">
                <a:solidFill>
                  <a:srgbClr val="FFFFFF"/>
                </a:solidFill>
                <a:latin typeface="Arial MT"/>
                <a:cs typeface="Arial MT"/>
              </a:rPr>
              <a:t> </a:t>
            </a:r>
            <a:r>
              <a:rPr sz="1750" spc="-65" dirty="0">
                <a:solidFill>
                  <a:srgbClr val="FFFFFF"/>
                </a:solidFill>
                <a:latin typeface="Arial MT"/>
                <a:cs typeface="Arial MT"/>
              </a:rPr>
              <a:t>is</a:t>
            </a:r>
            <a:r>
              <a:rPr sz="1750" dirty="0">
                <a:solidFill>
                  <a:srgbClr val="FFFFFF"/>
                </a:solidFill>
                <a:latin typeface="Arial MT"/>
                <a:cs typeface="Arial MT"/>
              </a:rPr>
              <a:t> </a:t>
            </a:r>
            <a:r>
              <a:rPr sz="1750" spc="5" dirty="0">
                <a:solidFill>
                  <a:srgbClr val="FFFFFF"/>
                </a:solidFill>
                <a:latin typeface="Arial MT"/>
                <a:cs typeface="Arial MT"/>
              </a:rPr>
              <a:t>tropical,</a:t>
            </a:r>
            <a:r>
              <a:rPr sz="1750" spc="-5" dirty="0">
                <a:solidFill>
                  <a:srgbClr val="FFFFFF"/>
                </a:solidFill>
                <a:latin typeface="Arial MT"/>
                <a:cs typeface="Arial MT"/>
              </a:rPr>
              <a:t> </a:t>
            </a:r>
            <a:r>
              <a:rPr sz="1750" dirty="0">
                <a:solidFill>
                  <a:srgbClr val="FFFFFF"/>
                </a:solidFill>
                <a:latin typeface="Arial MT"/>
                <a:cs typeface="Arial MT"/>
              </a:rPr>
              <a:t>with rainfall</a:t>
            </a:r>
            <a:r>
              <a:rPr sz="1750" spc="-5" dirty="0">
                <a:solidFill>
                  <a:srgbClr val="FFFFFF"/>
                </a:solidFill>
                <a:latin typeface="Arial MT"/>
                <a:cs typeface="Arial MT"/>
              </a:rPr>
              <a:t> </a:t>
            </a:r>
            <a:r>
              <a:rPr sz="1750" spc="-40" dirty="0">
                <a:solidFill>
                  <a:srgbClr val="FFFFFF"/>
                </a:solidFill>
                <a:latin typeface="Arial MT"/>
                <a:cs typeface="Arial MT"/>
              </a:rPr>
              <a:t>ranging</a:t>
            </a:r>
            <a:r>
              <a:rPr sz="1750" dirty="0">
                <a:solidFill>
                  <a:srgbClr val="FFFFFF"/>
                </a:solidFill>
                <a:latin typeface="Arial MT"/>
                <a:cs typeface="Arial MT"/>
              </a:rPr>
              <a:t> </a:t>
            </a:r>
            <a:r>
              <a:rPr sz="1750" spc="35" dirty="0">
                <a:solidFill>
                  <a:srgbClr val="FFFFFF"/>
                </a:solidFill>
                <a:latin typeface="Arial MT"/>
                <a:cs typeface="Arial MT"/>
              </a:rPr>
              <a:t>from</a:t>
            </a:r>
            <a:r>
              <a:rPr sz="1750" spc="-5" dirty="0">
                <a:solidFill>
                  <a:srgbClr val="FFFFFF"/>
                </a:solidFill>
                <a:latin typeface="Arial MT"/>
                <a:cs typeface="Arial MT"/>
              </a:rPr>
              <a:t> </a:t>
            </a:r>
            <a:r>
              <a:rPr sz="1750" spc="5" dirty="0">
                <a:solidFill>
                  <a:srgbClr val="FFFFFF"/>
                </a:solidFill>
                <a:latin typeface="Arial MT"/>
                <a:cs typeface="Arial MT"/>
              </a:rPr>
              <a:t>900</a:t>
            </a:r>
            <a:r>
              <a:rPr sz="1750" dirty="0">
                <a:solidFill>
                  <a:srgbClr val="FFFFFF"/>
                </a:solidFill>
                <a:latin typeface="Arial MT"/>
                <a:cs typeface="Arial MT"/>
              </a:rPr>
              <a:t> </a:t>
            </a:r>
            <a:r>
              <a:rPr sz="1750" spc="-10" dirty="0">
                <a:solidFill>
                  <a:srgbClr val="FFFFFF"/>
                </a:solidFill>
                <a:latin typeface="Arial MT"/>
                <a:cs typeface="Arial MT"/>
              </a:rPr>
              <a:t>millimeters</a:t>
            </a:r>
            <a:r>
              <a:rPr sz="1750" spc="-5" dirty="0">
                <a:solidFill>
                  <a:srgbClr val="FFFFFF"/>
                </a:solidFill>
                <a:latin typeface="Arial MT"/>
                <a:cs typeface="Arial MT"/>
              </a:rPr>
              <a:t> (35.5</a:t>
            </a:r>
            <a:r>
              <a:rPr sz="1750" dirty="0">
                <a:solidFill>
                  <a:srgbClr val="FFFFFF"/>
                </a:solidFill>
                <a:latin typeface="Arial MT"/>
                <a:cs typeface="Arial MT"/>
              </a:rPr>
              <a:t> </a:t>
            </a:r>
            <a:r>
              <a:rPr sz="1750" spc="-65" dirty="0">
                <a:solidFill>
                  <a:srgbClr val="FFFFFF"/>
                </a:solidFill>
                <a:latin typeface="Arial MT"/>
                <a:cs typeface="Arial MT"/>
              </a:rPr>
              <a:t>inches)</a:t>
            </a:r>
            <a:r>
              <a:rPr sz="1750" spc="-5" dirty="0">
                <a:solidFill>
                  <a:srgbClr val="FFFFFF"/>
                </a:solidFill>
                <a:latin typeface="Arial MT"/>
                <a:cs typeface="Arial MT"/>
              </a:rPr>
              <a:t> </a:t>
            </a:r>
            <a:r>
              <a:rPr sz="1750" spc="-25" dirty="0">
                <a:solidFill>
                  <a:srgbClr val="FFFFFF"/>
                </a:solidFill>
                <a:latin typeface="Arial MT"/>
                <a:cs typeface="Arial MT"/>
              </a:rPr>
              <a:t>on </a:t>
            </a:r>
            <a:r>
              <a:rPr sz="1750" spc="-20" dirty="0">
                <a:solidFill>
                  <a:srgbClr val="FFFFFF"/>
                </a:solidFill>
                <a:latin typeface="Arial MT"/>
                <a:cs typeface="Arial MT"/>
              </a:rPr>
              <a:t> </a:t>
            </a:r>
            <a:r>
              <a:rPr sz="1750" spc="-15" dirty="0">
                <a:solidFill>
                  <a:srgbClr val="FFFFFF"/>
                </a:solidFill>
                <a:latin typeface="Arial MT"/>
                <a:cs typeface="Arial MT"/>
              </a:rPr>
              <a:t>the</a:t>
            </a:r>
            <a:r>
              <a:rPr sz="1750" spc="-10" dirty="0">
                <a:solidFill>
                  <a:srgbClr val="FFFFFF"/>
                </a:solidFill>
                <a:latin typeface="Arial MT"/>
                <a:cs typeface="Arial MT"/>
              </a:rPr>
              <a:t> </a:t>
            </a:r>
            <a:r>
              <a:rPr sz="1750" spc="-50" dirty="0">
                <a:solidFill>
                  <a:srgbClr val="FFFFFF"/>
                </a:solidFill>
                <a:latin typeface="Arial MT"/>
                <a:cs typeface="Arial MT"/>
              </a:rPr>
              <a:t>coast</a:t>
            </a:r>
            <a:r>
              <a:rPr sz="1750" spc="-5" dirty="0">
                <a:solidFill>
                  <a:srgbClr val="FFFFFF"/>
                </a:solidFill>
                <a:latin typeface="Arial MT"/>
                <a:cs typeface="Arial MT"/>
              </a:rPr>
              <a:t> </a:t>
            </a:r>
            <a:r>
              <a:rPr sz="1750" spc="25" dirty="0">
                <a:solidFill>
                  <a:srgbClr val="FFFFFF"/>
                </a:solidFill>
                <a:latin typeface="Arial MT"/>
                <a:cs typeface="Arial MT"/>
              </a:rPr>
              <a:t>to</a:t>
            </a:r>
            <a:r>
              <a:rPr sz="1750" spc="-5" dirty="0">
                <a:solidFill>
                  <a:srgbClr val="FFFFFF"/>
                </a:solidFill>
                <a:latin typeface="Arial MT"/>
                <a:cs typeface="Arial MT"/>
              </a:rPr>
              <a:t> </a:t>
            </a:r>
            <a:r>
              <a:rPr sz="1750" spc="10" dirty="0">
                <a:solidFill>
                  <a:srgbClr val="FFFFFF"/>
                </a:solidFill>
                <a:latin typeface="Arial MT"/>
                <a:cs typeface="Arial MT"/>
              </a:rPr>
              <a:t>1,000</a:t>
            </a:r>
            <a:r>
              <a:rPr sz="1750" spc="-10" dirty="0">
                <a:solidFill>
                  <a:srgbClr val="FFFFFF"/>
                </a:solidFill>
                <a:latin typeface="Arial MT"/>
                <a:cs typeface="Arial MT"/>
              </a:rPr>
              <a:t> millimeters</a:t>
            </a:r>
            <a:r>
              <a:rPr sz="1750" spc="-5" dirty="0">
                <a:solidFill>
                  <a:srgbClr val="FFFFFF"/>
                </a:solidFill>
                <a:latin typeface="Arial MT"/>
                <a:cs typeface="Arial MT"/>
              </a:rPr>
              <a:t> </a:t>
            </a:r>
            <a:r>
              <a:rPr sz="1750" spc="-35" dirty="0">
                <a:solidFill>
                  <a:srgbClr val="FFFFFF"/>
                </a:solidFill>
                <a:latin typeface="Arial MT"/>
                <a:cs typeface="Arial MT"/>
              </a:rPr>
              <a:t>(40</a:t>
            </a:r>
            <a:r>
              <a:rPr sz="1750" spc="-5" dirty="0">
                <a:solidFill>
                  <a:srgbClr val="FFFFFF"/>
                </a:solidFill>
                <a:latin typeface="Arial MT"/>
                <a:cs typeface="Arial MT"/>
              </a:rPr>
              <a:t> </a:t>
            </a:r>
            <a:r>
              <a:rPr sz="1750" spc="-65" dirty="0">
                <a:solidFill>
                  <a:srgbClr val="FFFFFF"/>
                </a:solidFill>
                <a:latin typeface="Arial MT"/>
                <a:cs typeface="Arial MT"/>
              </a:rPr>
              <a:t>inches)</a:t>
            </a:r>
            <a:r>
              <a:rPr sz="1750" spc="-5" dirty="0">
                <a:solidFill>
                  <a:srgbClr val="FFFFFF"/>
                </a:solidFill>
                <a:latin typeface="Arial MT"/>
                <a:cs typeface="Arial MT"/>
              </a:rPr>
              <a:t> in</a:t>
            </a:r>
            <a:r>
              <a:rPr sz="1750" spc="-10" dirty="0">
                <a:solidFill>
                  <a:srgbClr val="FFFFFF"/>
                </a:solidFill>
                <a:latin typeface="Arial MT"/>
                <a:cs typeface="Arial MT"/>
              </a:rPr>
              <a:t> </a:t>
            </a:r>
            <a:r>
              <a:rPr sz="1750" spc="-15" dirty="0">
                <a:solidFill>
                  <a:srgbClr val="FFFFFF"/>
                </a:solidFill>
                <a:latin typeface="Arial MT"/>
                <a:cs typeface="Arial MT"/>
              </a:rPr>
              <a:t>the</a:t>
            </a:r>
            <a:r>
              <a:rPr sz="1750" spc="-5" dirty="0">
                <a:solidFill>
                  <a:srgbClr val="FFFFFF"/>
                </a:solidFill>
                <a:latin typeface="Arial MT"/>
                <a:cs typeface="Arial MT"/>
              </a:rPr>
              <a:t> </a:t>
            </a:r>
            <a:r>
              <a:rPr sz="1750" spc="25" dirty="0">
                <a:solidFill>
                  <a:srgbClr val="FFFFFF"/>
                </a:solidFill>
                <a:latin typeface="Arial MT"/>
                <a:cs typeface="Arial MT"/>
              </a:rPr>
              <a:t>far</a:t>
            </a:r>
            <a:r>
              <a:rPr sz="1750" spc="-5" dirty="0">
                <a:solidFill>
                  <a:srgbClr val="FFFFFF"/>
                </a:solidFill>
                <a:latin typeface="Arial MT"/>
                <a:cs typeface="Arial MT"/>
              </a:rPr>
              <a:t> </a:t>
            </a:r>
            <a:r>
              <a:rPr sz="1750" spc="15" dirty="0">
                <a:solidFill>
                  <a:srgbClr val="FFFFFF"/>
                </a:solidFill>
                <a:latin typeface="Arial MT"/>
                <a:cs typeface="Arial MT"/>
              </a:rPr>
              <a:t>north</a:t>
            </a:r>
            <a:r>
              <a:rPr sz="1750" spc="-5" dirty="0">
                <a:solidFill>
                  <a:srgbClr val="FFFFFF"/>
                </a:solidFill>
                <a:latin typeface="Arial MT"/>
                <a:cs typeface="Arial MT"/>
              </a:rPr>
              <a:t> </a:t>
            </a:r>
            <a:r>
              <a:rPr sz="1750" spc="-114" dirty="0">
                <a:solidFill>
                  <a:srgbClr val="FFFFFF"/>
                </a:solidFill>
                <a:latin typeface="Arial MT"/>
                <a:cs typeface="Arial MT"/>
              </a:rPr>
              <a:t>(Savanes</a:t>
            </a:r>
            <a:r>
              <a:rPr sz="1750" spc="-10" dirty="0">
                <a:solidFill>
                  <a:srgbClr val="FFFFFF"/>
                </a:solidFill>
                <a:latin typeface="Arial MT"/>
                <a:cs typeface="Arial MT"/>
              </a:rPr>
              <a:t> </a:t>
            </a:r>
            <a:r>
              <a:rPr sz="1750" spc="-70" dirty="0">
                <a:solidFill>
                  <a:srgbClr val="FFFFFF"/>
                </a:solidFill>
                <a:latin typeface="Arial MT"/>
                <a:cs typeface="Arial MT"/>
              </a:rPr>
              <a:t>Region),</a:t>
            </a:r>
            <a:r>
              <a:rPr sz="1750" spc="-5" dirty="0">
                <a:solidFill>
                  <a:srgbClr val="FFFFFF"/>
                </a:solidFill>
                <a:latin typeface="Arial MT"/>
                <a:cs typeface="Arial MT"/>
              </a:rPr>
              <a:t> </a:t>
            </a:r>
            <a:r>
              <a:rPr sz="1750" spc="35" dirty="0">
                <a:solidFill>
                  <a:srgbClr val="FFFFFF"/>
                </a:solidFill>
                <a:latin typeface="Arial MT"/>
                <a:cs typeface="Arial MT"/>
              </a:rPr>
              <a:t>1,300/1,400</a:t>
            </a:r>
            <a:r>
              <a:rPr sz="1750" spc="-5" dirty="0">
                <a:solidFill>
                  <a:srgbClr val="FFFFFF"/>
                </a:solidFill>
                <a:latin typeface="Arial MT"/>
                <a:cs typeface="Arial MT"/>
              </a:rPr>
              <a:t> </a:t>
            </a:r>
            <a:r>
              <a:rPr sz="1750" spc="-10" dirty="0">
                <a:solidFill>
                  <a:srgbClr val="FFFFFF"/>
                </a:solidFill>
                <a:latin typeface="Arial MT"/>
                <a:cs typeface="Arial MT"/>
              </a:rPr>
              <a:t>millimeters</a:t>
            </a:r>
            <a:r>
              <a:rPr sz="1750" spc="-5" dirty="0">
                <a:solidFill>
                  <a:srgbClr val="FFFFFF"/>
                </a:solidFill>
                <a:latin typeface="Arial MT"/>
                <a:cs typeface="Arial MT"/>
              </a:rPr>
              <a:t> </a:t>
            </a:r>
            <a:r>
              <a:rPr sz="1750" spc="35" dirty="0">
                <a:solidFill>
                  <a:srgbClr val="FFFFFF"/>
                </a:solidFill>
                <a:latin typeface="Arial MT"/>
                <a:cs typeface="Arial MT"/>
              </a:rPr>
              <a:t>(51/55</a:t>
            </a:r>
            <a:r>
              <a:rPr sz="1750" spc="-10" dirty="0">
                <a:solidFill>
                  <a:srgbClr val="FFFFFF"/>
                </a:solidFill>
                <a:latin typeface="Arial MT"/>
                <a:cs typeface="Arial MT"/>
              </a:rPr>
              <a:t> </a:t>
            </a:r>
            <a:r>
              <a:rPr sz="1750" spc="-65" dirty="0">
                <a:solidFill>
                  <a:srgbClr val="FFFFFF"/>
                </a:solidFill>
                <a:latin typeface="Arial MT"/>
                <a:cs typeface="Arial MT"/>
              </a:rPr>
              <a:t>inches)</a:t>
            </a:r>
            <a:r>
              <a:rPr sz="1750" spc="-5" dirty="0">
                <a:solidFill>
                  <a:srgbClr val="FFFFFF"/>
                </a:solidFill>
                <a:latin typeface="Arial MT"/>
                <a:cs typeface="Arial MT"/>
              </a:rPr>
              <a:t> in </a:t>
            </a:r>
            <a:r>
              <a:rPr sz="1750" spc="-15" dirty="0">
                <a:solidFill>
                  <a:srgbClr val="FFFFFF"/>
                </a:solidFill>
                <a:latin typeface="Arial MT"/>
                <a:cs typeface="Arial MT"/>
              </a:rPr>
              <a:t>the</a:t>
            </a:r>
            <a:r>
              <a:rPr sz="1750" spc="-10" dirty="0">
                <a:solidFill>
                  <a:srgbClr val="FFFFFF"/>
                </a:solidFill>
                <a:latin typeface="Arial MT"/>
                <a:cs typeface="Arial MT"/>
              </a:rPr>
              <a:t> </a:t>
            </a:r>
            <a:r>
              <a:rPr sz="1750" spc="-15" dirty="0">
                <a:solidFill>
                  <a:srgbClr val="FFFFFF"/>
                </a:solidFill>
                <a:latin typeface="Arial MT"/>
                <a:cs typeface="Arial MT"/>
              </a:rPr>
              <a:t>central</a:t>
            </a:r>
            <a:r>
              <a:rPr sz="1750" spc="-5" dirty="0">
                <a:solidFill>
                  <a:srgbClr val="FFFFFF"/>
                </a:solidFill>
                <a:latin typeface="Arial MT"/>
                <a:cs typeface="Arial MT"/>
              </a:rPr>
              <a:t> </a:t>
            </a:r>
            <a:r>
              <a:rPr sz="1750" spc="-50" dirty="0">
                <a:solidFill>
                  <a:srgbClr val="FFFFFF"/>
                </a:solidFill>
                <a:latin typeface="Arial MT"/>
                <a:cs typeface="Arial MT"/>
              </a:rPr>
              <a:t>and</a:t>
            </a:r>
            <a:r>
              <a:rPr sz="1750" spc="-5" dirty="0">
                <a:solidFill>
                  <a:srgbClr val="FFFFFF"/>
                </a:solidFill>
                <a:latin typeface="Arial MT"/>
                <a:cs typeface="Arial MT"/>
              </a:rPr>
              <a:t> </a:t>
            </a:r>
            <a:r>
              <a:rPr sz="1750" spc="5" dirty="0">
                <a:solidFill>
                  <a:srgbClr val="FFFFFF"/>
                </a:solidFill>
                <a:latin typeface="Arial MT"/>
                <a:cs typeface="Arial MT"/>
              </a:rPr>
              <a:t>northern</a:t>
            </a:r>
            <a:r>
              <a:rPr sz="1750" spc="-5" dirty="0">
                <a:solidFill>
                  <a:srgbClr val="FFFFFF"/>
                </a:solidFill>
                <a:latin typeface="Arial MT"/>
                <a:cs typeface="Arial MT"/>
              </a:rPr>
              <a:t> </a:t>
            </a:r>
            <a:r>
              <a:rPr sz="1750" spc="-25" dirty="0">
                <a:solidFill>
                  <a:srgbClr val="FFFFFF"/>
                </a:solidFill>
                <a:latin typeface="Arial MT"/>
                <a:cs typeface="Arial MT"/>
              </a:rPr>
              <a:t>inland</a:t>
            </a:r>
            <a:r>
              <a:rPr sz="1750" spc="-10" dirty="0">
                <a:solidFill>
                  <a:srgbClr val="FFFFFF"/>
                </a:solidFill>
                <a:latin typeface="Arial MT"/>
                <a:cs typeface="Arial MT"/>
              </a:rPr>
              <a:t> </a:t>
            </a:r>
            <a:r>
              <a:rPr sz="1750" spc="-55" dirty="0">
                <a:solidFill>
                  <a:srgbClr val="FFFFFF"/>
                </a:solidFill>
                <a:latin typeface="Arial MT"/>
                <a:cs typeface="Arial MT"/>
              </a:rPr>
              <a:t>areas,</a:t>
            </a:r>
            <a:r>
              <a:rPr sz="1750" spc="-5" dirty="0">
                <a:solidFill>
                  <a:srgbClr val="FFFFFF"/>
                </a:solidFill>
                <a:latin typeface="Arial MT"/>
                <a:cs typeface="Arial MT"/>
              </a:rPr>
              <a:t> </a:t>
            </a:r>
            <a:r>
              <a:rPr sz="1750" spc="-50" dirty="0">
                <a:solidFill>
                  <a:srgbClr val="FFFFFF"/>
                </a:solidFill>
                <a:latin typeface="Arial MT"/>
                <a:cs typeface="Arial MT"/>
              </a:rPr>
              <a:t>and</a:t>
            </a:r>
            <a:r>
              <a:rPr sz="1750" spc="-5" dirty="0">
                <a:solidFill>
                  <a:srgbClr val="FFFFFF"/>
                </a:solidFill>
                <a:latin typeface="Arial MT"/>
                <a:cs typeface="Arial MT"/>
              </a:rPr>
              <a:t> </a:t>
            </a:r>
            <a:r>
              <a:rPr sz="1750" spc="-25" dirty="0">
                <a:solidFill>
                  <a:srgbClr val="FFFFFF"/>
                </a:solidFill>
                <a:latin typeface="Arial MT"/>
                <a:cs typeface="Arial MT"/>
              </a:rPr>
              <a:t>up</a:t>
            </a:r>
            <a:r>
              <a:rPr sz="1750" spc="-5" dirty="0">
                <a:solidFill>
                  <a:srgbClr val="FFFFFF"/>
                </a:solidFill>
                <a:latin typeface="Arial MT"/>
                <a:cs typeface="Arial MT"/>
              </a:rPr>
              <a:t> </a:t>
            </a:r>
            <a:r>
              <a:rPr sz="1750" spc="25" dirty="0">
                <a:solidFill>
                  <a:srgbClr val="FFFFFF"/>
                </a:solidFill>
                <a:latin typeface="Arial MT"/>
                <a:cs typeface="Arial MT"/>
              </a:rPr>
              <a:t>to </a:t>
            </a:r>
            <a:r>
              <a:rPr sz="1750" spc="30" dirty="0">
                <a:solidFill>
                  <a:srgbClr val="FFFFFF"/>
                </a:solidFill>
                <a:latin typeface="Arial MT"/>
                <a:cs typeface="Arial MT"/>
              </a:rPr>
              <a:t> </a:t>
            </a:r>
            <a:r>
              <a:rPr sz="1750" spc="10" dirty="0">
                <a:solidFill>
                  <a:srgbClr val="FFFFFF"/>
                </a:solidFill>
                <a:latin typeface="Arial MT"/>
                <a:cs typeface="Arial MT"/>
              </a:rPr>
              <a:t>2,000</a:t>
            </a:r>
            <a:r>
              <a:rPr sz="1750" spc="-10" dirty="0">
                <a:solidFill>
                  <a:srgbClr val="FFFFFF"/>
                </a:solidFill>
                <a:latin typeface="Arial MT"/>
                <a:cs typeface="Arial MT"/>
              </a:rPr>
              <a:t> millimeters</a:t>
            </a:r>
            <a:r>
              <a:rPr sz="1750" spc="-5" dirty="0">
                <a:solidFill>
                  <a:srgbClr val="FFFFFF"/>
                </a:solidFill>
                <a:latin typeface="Arial MT"/>
                <a:cs typeface="Arial MT"/>
              </a:rPr>
              <a:t> </a:t>
            </a:r>
            <a:r>
              <a:rPr sz="1750" spc="-35" dirty="0">
                <a:solidFill>
                  <a:srgbClr val="FFFFFF"/>
                </a:solidFill>
                <a:latin typeface="Arial MT"/>
                <a:cs typeface="Arial MT"/>
              </a:rPr>
              <a:t>(80</a:t>
            </a:r>
            <a:r>
              <a:rPr sz="1750" spc="-5" dirty="0">
                <a:solidFill>
                  <a:srgbClr val="FFFFFF"/>
                </a:solidFill>
                <a:latin typeface="Arial MT"/>
                <a:cs typeface="Arial MT"/>
              </a:rPr>
              <a:t> </a:t>
            </a:r>
            <a:r>
              <a:rPr sz="1750" spc="-65" dirty="0">
                <a:solidFill>
                  <a:srgbClr val="FFFFFF"/>
                </a:solidFill>
                <a:latin typeface="Arial MT"/>
                <a:cs typeface="Arial MT"/>
              </a:rPr>
              <a:t>inches)</a:t>
            </a:r>
            <a:r>
              <a:rPr sz="1750" spc="-5" dirty="0">
                <a:solidFill>
                  <a:srgbClr val="FFFFFF"/>
                </a:solidFill>
                <a:latin typeface="Arial MT"/>
                <a:cs typeface="Arial MT"/>
              </a:rPr>
              <a:t> in</a:t>
            </a:r>
            <a:r>
              <a:rPr sz="1750" spc="-10" dirty="0">
                <a:solidFill>
                  <a:srgbClr val="FFFFFF"/>
                </a:solidFill>
                <a:latin typeface="Arial MT"/>
                <a:cs typeface="Arial MT"/>
              </a:rPr>
              <a:t> </a:t>
            </a:r>
            <a:r>
              <a:rPr sz="1750" spc="-15" dirty="0">
                <a:solidFill>
                  <a:srgbClr val="FFFFFF"/>
                </a:solidFill>
                <a:latin typeface="Arial MT"/>
                <a:cs typeface="Arial MT"/>
              </a:rPr>
              <a:t>the</a:t>
            </a:r>
            <a:r>
              <a:rPr sz="1750" spc="-5" dirty="0">
                <a:solidFill>
                  <a:srgbClr val="FFFFFF"/>
                </a:solidFill>
                <a:latin typeface="Arial MT"/>
                <a:cs typeface="Arial MT"/>
              </a:rPr>
              <a:t> </a:t>
            </a:r>
            <a:r>
              <a:rPr sz="1750" spc="-40" dirty="0">
                <a:solidFill>
                  <a:srgbClr val="FFFFFF"/>
                </a:solidFill>
                <a:latin typeface="Arial MT"/>
                <a:cs typeface="Arial MT"/>
              </a:rPr>
              <a:t>western</a:t>
            </a:r>
            <a:r>
              <a:rPr sz="1750" spc="-5" dirty="0">
                <a:solidFill>
                  <a:srgbClr val="FFFFFF"/>
                </a:solidFill>
                <a:latin typeface="Arial MT"/>
                <a:cs typeface="Arial MT"/>
              </a:rPr>
              <a:t> </a:t>
            </a:r>
            <a:r>
              <a:rPr sz="1750" spc="5" dirty="0">
                <a:solidFill>
                  <a:srgbClr val="FFFFFF"/>
                </a:solidFill>
                <a:latin typeface="Arial MT"/>
                <a:cs typeface="Arial MT"/>
              </a:rPr>
              <a:t>part</a:t>
            </a:r>
            <a:r>
              <a:rPr sz="1750" spc="-5" dirty="0">
                <a:solidFill>
                  <a:srgbClr val="FFFFFF"/>
                </a:solidFill>
                <a:latin typeface="Arial MT"/>
                <a:cs typeface="Arial MT"/>
              </a:rPr>
              <a:t> </a:t>
            </a:r>
            <a:r>
              <a:rPr sz="1750" spc="35" dirty="0">
                <a:solidFill>
                  <a:srgbClr val="FFFFFF"/>
                </a:solidFill>
                <a:latin typeface="Arial MT"/>
                <a:cs typeface="Arial MT"/>
              </a:rPr>
              <a:t>of</a:t>
            </a:r>
            <a:r>
              <a:rPr sz="1750" spc="-10" dirty="0">
                <a:solidFill>
                  <a:srgbClr val="FFFFFF"/>
                </a:solidFill>
                <a:latin typeface="Arial MT"/>
                <a:cs typeface="Arial MT"/>
              </a:rPr>
              <a:t> </a:t>
            </a:r>
            <a:r>
              <a:rPr sz="1750" spc="-15" dirty="0">
                <a:solidFill>
                  <a:srgbClr val="FFFFFF"/>
                </a:solidFill>
                <a:latin typeface="Arial MT"/>
                <a:cs typeface="Arial MT"/>
              </a:rPr>
              <a:t>the</a:t>
            </a:r>
            <a:r>
              <a:rPr sz="1750" spc="-5" dirty="0">
                <a:solidFill>
                  <a:srgbClr val="FFFFFF"/>
                </a:solidFill>
                <a:latin typeface="Arial MT"/>
                <a:cs typeface="Arial MT"/>
              </a:rPr>
              <a:t> </a:t>
            </a:r>
            <a:r>
              <a:rPr sz="1750" spc="-70" dirty="0">
                <a:solidFill>
                  <a:srgbClr val="FFFFFF"/>
                </a:solidFill>
                <a:latin typeface="Arial MT"/>
                <a:cs typeface="Arial MT"/>
              </a:rPr>
              <a:t>Plateaux</a:t>
            </a:r>
            <a:r>
              <a:rPr sz="1750" spc="-5" dirty="0">
                <a:solidFill>
                  <a:srgbClr val="FFFFFF"/>
                </a:solidFill>
                <a:latin typeface="Arial MT"/>
                <a:cs typeface="Arial MT"/>
              </a:rPr>
              <a:t> </a:t>
            </a:r>
            <a:r>
              <a:rPr sz="1750" spc="-80" dirty="0">
                <a:solidFill>
                  <a:srgbClr val="FFFFFF"/>
                </a:solidFill>
                <a:latin typeface="Arial MT"/>
                <a:cs typeface="Arial MT"/>
              </a:rPr>
              <a:t>Region</a:t>
            </a:r>
            <a:r>
              <a:rPr sz="1750" spc="-5" dirty="0">
                <a:solidFill>
                  <a:srgbClr val="FFFFFF"/>
                </a:solidFill>
                <a:latin typeface="Arial MT"/>
                <a:cs typeface="Arial MT"/>
              </a:rPr>
              <a:t> </a:t>
            </a:r>
            <a:r>
              <a:rPr sz="1750" spc="-55" dirty="0">
                <a:solidFill>
                  <a:srgbClr val="FFFFFF"/>
                </a:solidFill>
                <a:latin typeface="Arial MT"/>
                <a:cs typeface="Arial MT"/>
              </a:rPr>
              <a:t>(Togo</a:t>
            </a:r>
            <a:r>
              <a:rPr sz="1750" spc="-10" dirty="0">
                <a:solidFill>
                  <a:srgbClr val="FFFFFF"/>
                </a:solidFill>
                <a:latin typeface="Arial MT"/>
                <a:cs typeface="Arial MT"/>
              </a:rPr>
              <a:t> Climate:</a:t>
            </a:r>
            <a:r>
              <a:rPr sz="1750" spc="-5" dirty="0">
                <a:solidFill>
                  <a:srgbClr val="FFFFFF"/>
                </a:solidFill>
                <a:latin typeface="Arial MT"/>
                <a:cs typeface="Arial MT"/>
              </a:rPr>
              <a:t> </a:t>
            </a:r>
            <a:r>
              <a:rPr sz="1750" spc="-65" dirty="0">
                <a:solidFill>
                  <a:srgbClr val="FFFFFF"/>
                </a:solidFill>
                <a:latin typeface="Arial MT"/>
                <a:cs typeface="Arial MT"/>
              </a:rPr>
              <a:t>Average</a:t>
            </a:r>
            <a:r>
              <a:rPr sz="1750" spc="-5" dirty="0">
                <a:solidFill>
                  <a:srgbClr val="FFFFFF"/>
                </a:solidFill>
                <a:latin typeface="Arial MT"/>
                <a:cs typeface="Arial MT"/>
              </a:rPr>
              <a:t> </a:t>
            </a:r>
            <a:r>
              <a:rPr sz="1750" spc="-15" dirty="0">
                <a:solidFill>
                  <a:srgbClr val="FFFFFF"/>
                </a:solidFill>
                <a:latin typeface="Arial MT"/>
                <a:cs typeface="Arial MT"/>
              </a:rPr>
              <a:t>Weather,</a:t>
            </a:r>
            <a:r>
              <a:rPr sz="1750" spc="-5" dirty="0">
                <a:solidFill>
                  <a:srgbClr val="FFFFFF"/>
                </a:solidFill>
                <a:latin typeface="Arial MT"/>
                <a:cs typeface="Arial MT"/>
              </a:rPr>
              <a:t> </a:t>
            </a:r>
            <a:r>
              <a:rPr sz="1750" spc="-15" dirty="0">
                <a:solidFill>
                  <a:srgbClr val="FFFFFF"/>
                </a:solidFill>
                <a:latin typeface="Arial MT"/>
                <a:cs typeface="Arial MT"/>
              </a:rPr>
              <a:t>Temperature,</a:t>
            </a:r>
            <a:r>
              <a:rPr sz="1750" spc="-10" dirty="0">
                <a:solidFill>
                  <a:srgbClr val="FFFFFF"/>
                </a:solidFill>
                <a:latin typeface="Arial MT"/>
                <a:cs typeface="Arial MT"/>
              </a:rPr>
              <a:t> </a:t>
            </a:r>
            <a:r>
              <a:rPr sz="1750" spc="-15" dirty="0">
                <a:solidFill>
                  <a:srgbClr val="FFFFFF"/>
                </a:solidFill>
                <a:latin typeface="Arial MT"/>
                <a:cs typeface="Arial MT"/>
              </a:rPr>
              <a:t>Precipitation,</a:t>
            </a:r>
            <a:r>
              <a:rPr sz="1750" spc="-5" dirty="0">
                <a:solidFill>
                  <a:srgbClr val="FFFFFF"/>
                </a:solidFill>
                <a:latin typeface="Arial MT"/>
                <a:cs typeface="Arial MT"/>
              </a:rPr>
              <a:t> </a:t>
            </a:r>
            <a:r>
              <a:rPr sz="1750" spc="-30" dirty="0">
                <a:solidFill>
                  <a:srgbClr val="FFFFFF"/>
                </a:solidFill>
                <a:latin typeface="Arial MT"/>
                <a:cs typeface="Arial MT"/>
              </a:rPr>
              <a:t>When</a:t>
            </a:r>
            <a:r>
              <a:rPr sz="1750" spc="-5" dirty="0">
                <a:solidFill>
                  <a:srgbClr val="FFFFFF"/>
                </a:solidFill>
                <a:latin typeface="Arial MT"/>
                <a:cs typeface="Arial MT"/>
              </a:rPr>
              <a:t> </a:t>
            </a:r>
            <a:r>
              <a:rPr sz="1750" spc="25" dirty="0">
                <a:solidFill>
                  <a:srgbClr val="FFFFFF"/>
                </a:solidFill>
                <a:latin typeface="Arial MT"/>
                <a:cs typeface="Arial MT"/>
              </a:rPr>
              <a:t>to</a:t>
            </a:r>
            <a:r>
              <a:rPr sz="1750" spc="-5" dirty="0">
                <a:solidFill>
                  <a:srgbClr val="FFFFFF"/>
                </a:solidFill>
                <a:latin typeface="Arial MT"/>
                <a:cs typeface="Arial MT"/>
              </a:rPr>
              <a:t> </a:t>
            </a:r>
            <a:r>
              <a:rPr sz="1750" spc="-20" dirty="0">
                <a:solidFill>
                  <a:srgbClr val="FFFFFF"/>
                </a:solidFill>
                <a:latin typeface="Arial MT"/>
                <a:cs typeface="Arial MT"/>
              </a:rPr>
              <a:t>Go,</a:t>
            </a:r>
            <a:r>
              <a:rPr sz="1750" spc="-10" dirty="0">
                <a:solidFill>
                  <a:srgbClr val="FFFFFF"/>
                </a:solidFill>
                <a:latin typeface="Arial MT"/>
                <a:cs typeface="Arial MT"/>
              </a:rPr>
              <a:t> </a:t>
            </a:r>
            <a:r>
              <a:rPr sz="1750" spc="10" dirty="0">
                <a:solidFill>
                  <a:srgbClr val="FFFFFF"/>
                </a:solidFill>
                <a:latin typeface="Arial MT"/>
                <a:cs typeface="Arial MT"/>
              </a:rPr>
              <a:t>n.d.).</a:t>
            </a:r>
            <a:r>
              <a:rPr sz="1750" spc="-5" dirty="0">
                <a:solidFill>
                  <a:srgbClr val="FFFFFF"/>
                </a:solidFill>
                <a:latin typeface="Arial MT"/>
                <a:cs typeface="Arial MT"/>
              </a:rPr>
              <a:t> </a:t>
            </a:r>
            <a:r>
              <a:rPr sz="1750" spc="-20" dirty="0">
                <a:solidFill>
                  <a:srgbClr val="FFFFFF"/>
                </a:solidFill>
                <a:latin typeface="Arial MT"/>
                <a:cs typeface="Arial MT"/>
              </a:rPr>
              <a:t>Although</a:t>
            </a:r>
            <a:r>
              <a:rPr sz="1750" spc="-5" dirty="0">
                <a:solidFill>
                  <a:srgbClr val="FFFFFF"/>
                </a:solidFill>
                <a:latin typeface="Arial MT"/>
                <a:cs typeface="Arial MT"/>
              </a:rPr>
              <a:t> </a:t>
            </a:r>
            <a:r>
              <a:rPr sz="1750" spc="-15" dirty="0">
                <a:solidFill>
                  <a:srgbClr val="FFFFFF"/>
                </a:solidFill>
                <a:latin typeface="Arial MT"/>
                <a:cs typeface="Arial MT"/>
              </a:rPr>
              <a:t>the </a:t>
            </a:r>
            <a:r>
              <a:rPr sz="1750" spc="-10" dirty="0">
                <a:solidFill>
                  <a:srgbClr val="FFFFFF"/>
                </a:solidFill>
                <a:latin typeface="Arial MT"/>
                <a:cs typeface="Arial MT"/>
              </a:rPr>
              <a:t> agricultural</a:t>
            </a:r>
            <a:r>
              <a:rPr sz="1750" spc="-5" dirty="0">
                <a:solidFill>
                  <a:srgbClr val="FFFFFF"/>
                </a:solidFill>
                <a:latin typeface="Arial MT"/>
                <a:cs typeface="Arial MT"/>
              </a:rPr>
              <a:t> </a:t>
            </a:r>
            <a:r>
              <a:rPr sz="1750" spc="-15" dirty="0">
                <a:solidFill>
                  <a:srgbClr val="FFFFFF"/>
                </a:solidFill>
                <a:latin typeface="Arial MT"/>
                <a:cs typeface="Arial MT"/>
              </a:rPr>
              <a:t>industry</a:t>
            </a:r>
            <a:r>
              <a:rPr sz="1750" spc="-5" dirty="0">
                <a:solidFill>
                  <a:srgbClr val="FFFFFF"/>
                </a:solidFill>
                <a:latin typeface="Arial MT"/>
                <a:cs typeface="Arial MT"/>
              </a:rPr>
              <a:t> </a:t>
            </a:r>
            <a:r>
              <a:rPr sz="1750" spc="-15" dirty="0">
                <a:solidFill>
                  <a:srgbClr val="FFFFFF"/>
                </a:solidFill>
                <a:latin typeface="Arial MT"/>
                <a:cs typeface="Arial MT"/>
              </a:rPr>
              <a:t>contributes</a:t>
            </a:r>
            <a:r>
              <a:rPr sz="1750" spc="-5" dirty="0">
                <a:solidFill>
                  <a:srgbClr val="FFFFFF"/>
                </a:solidFill>
                <a:latin typeface="Arial MT"/>
                <a:cs typeface="Arial MT"/>
              </a:rPr>
              <a:t> </a:t>
            </a:r>
            <a:r>
              <a:rPr sz="1750" spc="-25" dirty="0">
                <a:solidFill>
                  <a:srgbClr val="FFFFFF"/>
                </a:solidFill>
                <a:latin typeface="Arial MT"/>
                <a:cs typeface="Arial MT"/>
              </a:rPr>
              <a:t>significantly</a:t>
            </a:r>
            <a:r>
              <a:rPr sz="1750" spc="-5" dirty="0">
                <a:solidFill>
                  <a:srgbClr val="FFFFFF"/>
                </a:solidFill>
                <a:latin typeface="Arial MT"/>
                <a:cs typeface="Arial MT"/>
              </a:rPr>
              <a:t> </a:t>
            </a:r>
            <a:r>
              <a:rPr sz="1750" spc="25" dirty="0">
                <a:solidFill>
                  <a:srgbClr val="FFFFFF"/>
                </a:solidFill>
                <a:latin typeface="Arial MT"/>
                <a:cs typeface="Arial MT"/>
              </a:rPr>
              <a:t>to</a:t>
            </a:r>
            <a:r>
              <a:rPr sz="1750" spc="-5" dirty="0">
                <a:solidFill>
                  <a:srgbClr val="FFFFFF"/>
                </a:solidFill>
                <a:latin typeface="Arial MT"/>
                <a:cs typeface="Arial MT"/>
              </a:rPr>
              <a:t> </a:t>
            </a:r>
            <a:r>
              <a:rPr sz="1750" spc="-15" dirty="0">
                <a:solidFill>
                  <a:srgbClr val="FFFFFF"/>
                </a:solidFill>
                <a:latin typeface="Arial MT"/>
                <a:cs typeface="Arial MT"/>
              </a:rPr>
              <a:t>the</a:t>
            </a:r>
            <a:r>
              <a:rPr sz="1750" spc="-5" dirty="0">
                <a:solidFill>
                  <a:srgbClr val="FFFFFF"/>
                </a:solidFill>
                <a:latin typeface="Arial MT"/>
                <a:cs typeface="Arial MT"/>
              </a:rPr>
              <a:t> </a:t>
            </a:r>
            <a:r>
              <a:rPr sz="1750" spc="-35" dirty="0">
                <a:solidFill>
                  <a:srgbClr val="FFFFFF"/>
                </a:solidFill>
                <a:latin typeface="Arial MT"/>
                <a:cs typeface="Arial MT"/>
              </a:rPr>
              <a:t>economy,</a:t>
            </a:r>
            <a:r>
              <a:rPr sz="1750" spc="-5" dirty="0">
                <a:solidFill>
                  <a:srgbClr val="FFFFFF"/>
                </a:solidFill>
                <a:latin typeface="Arial MT"/>
                <a:cs typeface="Arial MT"/>
              </a:rPr>
              <a:t> </a:t>
            </a:r>
            <a:r>
              <a:rPr sz="1750" spc="-35" dirty="0">
                <a:solidFill>
                  <a:srgbClr val="FFFFFF"/>
                </a:solidFill>
                <a:latin typeface="Arial MT"/>
                <a:cs typeface="Arial MT"/>
              </a:rPr>
              <a:t>accounting</a:t>
            </a:r>
            <a:r>
              <a:rPr sz="1750" dirty="0">
                <a:solidFill>
                  <a:srgbClr val="FFFFFF"/>
                </a:solidFill>
                <a:latin typeface="Arial MT"/>
                <a:cs typeface="Arial MT"/>
              </a:rPr>
              <a:t> </a:t>
            </a:r>
            <a:r>
              <a:rPr sz="1750" spc="50" dirty="0">
                <a:solidFill>
                  <a:srgbClr val="FFFFFF"/>
                </a:solidFill>
                <a:latin typeface="Arial MT"/>
                <a:cs typeface="Arial MT"/>
              </a:rPr>
              <a:t>for</a:t>
            </a:r>
            <a:r>
              <a:rPr sz="1750" spc="-5" dirty="0">
                <a:solidFill>
                  <a:srgbClr val="FFFFFF"/>
                </a:solidFill>
                <a:latin typeface="Arial MT"/>
                <a:cs typeface="Arial MT"/>
              </a:rPr>
              <a:t> </a:t>
            </a:r>
            <a:r>
              <a:rPr sz="1750" spc="-15" dirty="0">
                <a:solidFill>
                  <a:srgbClr val="FFFFFF"/>
                </a:solidFill>
                <a:latin typeface="Arial MT"/>
                <a:cs typeface="Arial MT"/>
              </a:rPr>
              <a:t>roughly</a:t>
            </a:r>
            <a:r>
              <a:rPr sz="1750" spc="-5" dirty="0">
                <a:solidFill>
                  <a:srgbClr val="FFFFFF"/>
                </a:solidFill>
                <a:latin typeface="Arial MT"/>
                <a:cs typeface="Arial MT"/>
              </a:rPr>
              <a:t> </a:t>
            </a:r>
            <a:r>
              <a:rPr sz="1750" spc="-65" dirty="0">
                <a:solidFill>
                  <a:srgbClr val="FFFFFF"/>
                </a:solidFill>
                <a:latin typeface="Arial MT"/>
                <a:cs typeface="Arial MT"/>
              </a:rPr>
              <a:t>20%</a:t>
            </a:r>
            <a:r>
              <a:rPr sz="1750" spc="-5" dirty="0">
                <a:solidFill>
                  <a:srgbClr val="FFFFFF"/>
                </a:solidFill>
                <a:latin typeface="Arial MT"/>
                <a:cs typeface="Arial MT"/>
              </a:rPr>
              <a:t> </a:t>
            </a:r>
            <a:r>
              <a:rPr sz="1750" spc="35" dirty="0">
                <a:solidFill>
                  <a:srgbClr val="FFFFFF"/>
                </a:solidFill>
                <a:latin typeface="Arial MT"/>
                <a:cs typeface="Arial MT"/>
              </a:rPr>
              <a:t>of</a:t>
            </a:r>
            <a:r>
              <a:rPr sz="1750" spc="-5" dirty="0">
                <a:solidFill>
                  <a:srgbClr val="FFFFFF"/>
                </a:solidFill>
                <a:latin typeface="Arial MT"/>
                <a:cs typeface="Arial MT"/>
              </a:rPr>
              <a:t> </a:t>
            </a:r>
            <a:r>
              <a:rPr sz="1750" spc="-15" dirty="0">
                <a:solidFill>
                  <a:srgbClr val="FFFFFF"/>
                </a:solidFill>
                <a:latin typeface="Arial MT"/>
                <a:cs typeface="Arial MT"/>
              </a:rPr>
              <a:t>export</a:t>
            </a:r>
            <a:r>
              <a:rPr sz="1750" spc="-5" dirty="0">
                <a:solidFill>
                  <a:srgbClr val="FFFFFF"/>
                </a:solidFill>
                <a:latin typeface="Arial MT"/>
                <a:cs typeface="Arial MT"/>
              </a:rPr>
              <a:t> </a:t>
            </a:r>
            <a:r>
              <a:rPr sz="1750" spc="-50" dirty="0">
                <a:solidFill>
                  <a:srgbClr val="FFFFFF"/>
                </a:solidFill>
                <a:latin typeface="Arial MT"/>
                <a:cs typeface="Arial MT"/>
              </a:rPr>
              <a:t>revenues,</a:t>
            </a:r>
            <a:r>
              <a:rPr sz="1750" spc="-5" dirty="0">
                <a:solidFill>
                  <a:srgbClr val="FFFFFF"/>
                </a:solidFill>
                <a:latin typeface="Arial MT"/>
                <a:cs typeface="Arial MT"/>
              </a:rPr>
              <a:t> </a:t>
            </a:r>
            <a:r>
              <a:rPr sz="1750" spc="40" dirty="0">
                <a:solidFill>
                  <a:srgbClr val="FFFFFF"/>
                </a:solidFill>
                <a:latin typeface="Arial MT"/>
                <a:cs typeface="Arial MT"/>
              </a:rPr>
              <a:t>it</a:t>
            </a:r>
            <a:r>
              <a:rPr sz="1750" dirty="0">
                <a:solidFill>
                  <a:srgbClr val="FFFFFF"/>
                </a:solidFill>
                <a:latin typeface="Arial MT"/>
                <a:cs typeface="Arial MT"/>
              </a:rPr>
              <a:t> </a:t>
            </a:r>
            <a:r>
              <a:rPr sz="1750" spc="-65" dirty="0">
                <a:solidFill>
                  <a:srgbClr val="FFFFFF"/>
                </a:solidFill>
                <a:latin typeface="Arial MT"/>
                <a:cs typeface="Arial MT"/>
              </a:rPr>
              <a:t>is</a:t>
            </a:r>
            <a:r>
              <a:rPr sz="1750" spc="-5" dirty="0">
                <a:solidFill>
                  <a:srgbClr val="FFFFFF"/>
                </a:solidFill>
                <a:latin typeface="Arial MT"/>
                <a:cs typeface="Arial MT"/>
              </a:rPr>
              <a:t> </a:t>
            </a:r>
            <a:r>
              <a:rPr sz="1750" spc="-30" dirty="0">
                <a:solidFill>
                  <a:srgbClr val="FFFFFF"/>
                </a:solidFill>
                <a:latin typeface="Arial MT"/>
                <a:cs typeface="Arial MT"/>
              </a:rPr>
              <a:t>vulnerable</a:t>
            </a:r>
            <a:r>
              <a:rPr sz="1750" spc="-5" dirty="0">
                <a:solidFill>
                  <a:srgbClr val="FFFFFF"/>
                </a:solidFill>
                <a:latin typeface="Arial MT"/>
                <a:cs typeface="Arial MT"/>
              </a:rPr>
              <a:t> </a:t>
            </a:r>
            <a:r>
              <a:rPr sz="1750" spc="25" dirty="0">
                <a:solidFill>
                  <a:srgbClr val="FFFFFF"/>
                </a:solidFill>
                <a:latin typeface="Arial MT"/>
                <a:cs typeface="Arial MT"/>
              </a:rPr>
              <a:t>to</a:t>
            </a:r>
            <a:r>
              <a:rPr sz="1750" spc="-5" dirty="0">
                <a:solidFill>
                  <a:srgbClr val="FFFFFF"/>
                </a:solidFill>
                <a:latin typeface="Arial MT"/>
                <a:cs typeface="Arial MT"/>
              </a:rPr>
              <a:t> </a:t>
            </a:r>
            <a:r>
              <a:rPr sz="1750" spc="-20" dirty="0">
                <a:solidFill>
                  <a:srgbClr val="FFFFFF"/>
                </a:solidFill>
                <a:latin typeface="Arial MT"/>
                <a:cs typeface="Arial MT"/>
              </a:rPr>
              <a:t>climate</a:t>
            </a:r>
            <a:r>
              <a:rPr sz="1750" spc="-5" dirty="0">
                <a:solidFill>
                  <a:srgbClr val="FFFFFF"/>
                </a:solidFill>
                <a:latin typeface="Arial MT"/>
                <a:cs typeface="Arial MT"/>
              </a:rPr>
              <a:t> </a:t>
            </a:r>
            <a:r>
              <a:rPr sz="1750" spc="-55" dirty="0">
                <a:solidFill>
                  <a:srgbClr val="FFFFFF"/>
                </a:solidFill>
                <a:latin typeface="Arial MT"/>
                <a:cs typeface="Arial MT"/>
              </a:rPr>
              <a:t>change,</a:t>
            </a:r>
            <a:r>
              <a:rPr sz="1750" spc="-5" dirty="0">
                <a:solidFill>
                  <a:srgbClr val="FFFFFF"/>
                </a:solidFill>
                <a:latin typeface="Arial MT"/>
                <a:cs typeface="Arial MT"/>
              </a:rPr>
              <a:t> </a:t>
            </a:r>
            <a:r>
              <a:rPr sz="1750" dirty="0">
                <a:solidFill>
                  <a:srgbClr val="FFFFFF"/>
                </a:solidFill>
                <a:latin typeface="Arial MT"/>
                <a:cs typeface="Arial MT"/>
              </a:rPr>
              <a:t>with</a:t>
            </a:r>
            <a:r>
              <a:rPr sz="1750" spc="-5" dirty="0">
                <a:solidFill>
                  <a:srgbClr val="FFFFFF"/>
                </a:solidFill>
                <a:latin typeface="Arial MT"/>
                <a:cs typeface="Arial MT"/>
              </a:rPr>
              <a:t> </a:t>
            </a:r>
            <a:r>
              <a:rPr sz="1750" dirty="0">
                <a:solidFill>
                  <a:srgbClr val="FFFFFF"/>
                </a:solidFill>
                <a:latin typeface="Arial MT"/>
                <a:cs typeface="Arial MT"/>
              </a:rPr>
              <a:t>cotton</a:t>
            </a:r>
            <a:r>
              <a:rPr sz="1750" spc="-5" dirty="0">
                <a:solidFill>
                  <a:srgbClr val="FFFFFF"/>
                </a:solidFill>
                <a:latin typeface="Arial MT"/>
                <a:cs typeface="Arial MT"/>
              </a:rPr>
              <a:t> production </a:t>
            </a:r>
            <a:r>
              <a:rPr sz="1750" dirty="0">
                <a:solidFill>
                  <a:srgbClr val="FFFFFF"/>
                </a:solidFill>
                <a:latin typeface="Arial MT"/>
                <a:cs typeface="Arial MT"/>
              </a:rPr>
              <a:t> </a:t>
            </a:r>
            <a:r>
              <a:rPr sz="1750" spc="-10" dirty="0">
                <a:solidFill>
                  <a:srgbClr val="FFFFFF"/>
                </a:solidFill>
                <a:latin typeface="Arial MT"/>
                <a:cs typeface="Arial MT"/>
              </a:rPr>
              <a:t>falling</a:t>
            </a:r>
            <a:r>
              <a:rPr sz="1750" spc="-15" dirty="0">
                <a:solidFill>
                  <a:srgbClr val="FFFFFF"/>
                </a:solidFill>
                <a:latin typeface="Arial MT"/>
                <a:cs typeface="Arial MT"/>
              </a:rPr>
              <a:t> </a:t>
            </a:r>
            <a:r>
              <a:rPr sz="1750" spc="-40" dirty="0">
                <a:solidFill>
                  <a:srgbClr val="FFFFFF"/>
                </a:solidFill>
                <a:latin typeface="Arial MT"/>
                <a:cs typeface="Arial MT"/>
              </a:rPr>
              <a:t>by</a:t>
            </a:r>
            <a:r>
              <a:rPr sz="1750" spc="-10" dirty="0">
                <a:solidFill>
                  <a:srgbClr val="FFFFFF"/>
                </a:solidFill>
                <a:latin typeface="Arial MT"/>
                <a:cs typeface="Arial MT"/>
              </a:rPr>
              <a:t> </a:t>
            </a:r>
            <a:r>
              <a:rPr sz="1750" spc="-65" dirty="0">
                <a:solidFill>
                  <a:srgbClr val="FFFFFF"/>
                </a:solidFill>
                <a:latin typeface="Arial MT"/>
                <a:cs typeface="Arial MT"/>
              </a:rPr>
              <a:t>43%</a:t>
            </a:r>
            <a:r>
              <a:rPr sz="1750" spc="-10" dirty="0">
                <a:solidFill>
                  <a:srgbClr val="FFFFFF"/>
                </a:solidFill>
                <a:latin typeface="Arial MT"/>
                <a:cs typeface="Arial MT"/>
              </a:rPr>
              <a:t> </a:t>
            </a:r>
            <a:r>
              <a:rPr sz="1750" spc="-5" dirty="0">
                <a:solidFill>
                  <a:srgbClr val="FFFFFF"/>
                </a:solidFill>
                <a:latin typeface="Arial MT"/>
                <a:cs typeface="Arial MT"/>
              </a:rPr>
              <a:t>in</a:t>
            </a:r>
            <a:r>
              <a:rPr sz="1750" spc="-10" dirty="0">
                <a:solidFill>
                  <a:srgbClr val="FFFFFF"/>
                </a:solidFill>
                <a:latin typeface="Arial MT"/>
                <a:cs typeface="Arial MT"/>
              </a:rPr>
              <a:t> </a:t>
            </a:r>
            <a:r>
              <a:rPr sz="1750" spc="5" dirty="0">
                <a:solidFill>
                  <a:srgbClr val="FFFFFF"/>
                </a:solidFill>
                <a:latin typeface="Arial MT"/>
                <a:cs typeface="Arial MT"/>
              </a:rPr>
              <a:t>2021</a:t>
            </a:r>
            <a:r>
              <a:rPr sz="1750" spc="-15" dirty="0">
                <a:solidFill>
                  <a:srgbClr val="FFFFFF"/>
                </a:solidFill>
                <a:latin typeface="Arial MT"/>
                <a:cs typeface="Arial MT"/>
              </a:rPr>
              <a:t> </a:t>
            </a:r>
            <a:r>
              <a:rPr sz="1750" spc="-50" dirty="0">
                <a:solidFill>
                  <a:srgbClr val="FFFFFF"/>
                </a:solidFill>
                <a:latin typeface="Arial MT"/>
                <a:cs typeface="Arial MT"/>
              </a:rPr>
              <a:t>due</a:t>
            </a:r>
            <a:r>
              <a:rPr sz="1750" spc="-10" dirty="0">
                <a:solidFill>
                  <a:srgbClr val="FFFFFF"/>
                </a:solidFill>
                <a:latin typeface="Arial MT"/>
                <a:cs typeface="Arial MT"/>
              </a:rPr>
              <a:t> </a:t>
            </a:r>
            <a:r>
              <a:rPr sz="1750" spc="25" dirty="0">
                <a:solidFill>
                  <a:srgbClr val="FFFFFF"/>
                </a:solidFill>
                <a:latin typeface="Arial MT"/>
                <a:cs typeface="Arial MT"/>
              </a:rPr>
              <a:t>to</a:t>
            </a:r>
            <a:r>
              <a:rPr sz="1750" spc="-10" dirty="0">
                <a:solidFill>
                  <a:srgbClr val="FFFFFF"/>
                </a:solidFill>
                <a:latin typeface="Arial MT"/>
                <a:cs typeface="Arial MT"/>
              </a:rPr>
              <a:t> </a:t>
            </a:r>
            <a:r>
              <a:rPr sz="1750" dirty="0">
                <a:solidFill>
                  <a:srgbClr val="FFFFFF"/>
                </a:solidFill>
                <a:latin typeface="Arial MT"/>
                <a:cs typeface="Arial MT"/>
              </a:rPr>
              <a:t>flooding.</a:t>
            </a:r>
            <a:r>
              <a:rPr sz="1750" spc="-10" dirty="0">
                <a:solidFill>
                  <a:srgbClr val="FFFFFF"/>
                </a:solidFill>
                <a:latin typeface="Arial MT"/>
                <a:cs typeface="Arial MT"/>
              </a:rPr>
              <a:t> </a:t>
            </a:r>
            <a:r>
              <a:rPr sz="1750" spc="-40" dirty="0">
                <a:solidFill>
                  <a:srgbClr val="FFFFFF"/>
                </a:solidFill>
                <a:latin typeface="Arial MT"/>
                <a:cs typeface="Arial MT"/>
              </a:rPr>
              <a:t>The</a:t>
            </a:r>
            <a:r>
              <a:rPr sz="1750" spc="-10" dirty="0">
                <a:solidFill>
                  <a:srgbClr val="FFFFFF"/>
                </a:solidFill>
                <a:latin typeface="Arial MT"/>
                <a:cs typeface="Arial MT"/>
              </a:rPr>
              <a:t> </a:t>
            </a:r>
            <a:r>
              <a:rPr sz="1750" spc="-55" dirty="0">
                <a:solidFill>
                  <a:srgbClr val="FFFFFF"/>
                </a:solidFill>
                <a:latin typeface="Arial MT"/>
                <a:cs typeface="Arial MT"/>
              </a:rPr>
              <a:t>Lomé</a:t>
            </a:r>
            <a:r>
              <a:rPr sz="1750" spc="-15" dirty="0">
                <a:solidFill>
                  <a:srgbClr val="FFFFFF"/>
                </a:solidFill>
                <a:latin typeface="Arial MT"/>
                <a:cs typeface="Arial MT"/>
              </a:rPr>
              <a:t> </a:t>
            </a:r>
            <a:r>
              <a:rPr sz="1750" spc="-5" dirty="0">
                <a:solidFill>
                  <a:srgbClr val="FFFFFF"/>
                </a:solidFill>
                <a:latin typeface="Arial MT"/>
                <a:cs typeface="Arial MT"/>
              </a:rPr>
              <a:t>Port,</a:t>
            </a:r>
            <a:r>
              <a:rPr sz="1750" spc="-10" dirty="0">
                <a:solidFill>
                  <a:srgbClr val="FFFFFF"/>
                </a:solidFill>
                <a:latin typeface="Arial MT"/>
                <a:cs typeface="Arial MT"/>
              </a:rPr>
              <a:t> </a:t>
            </a:r>
            <a:r>
              <a:rPr sz="1750" spc="-50" dirty="0">
                <a:solidFill>
                  <a:srgbClr val="FFFFFF"/>
                </a:solidFill>
                <a:latin typeface="Arial MT"/>
                <a:cs typeface="Arial MT"/>
              </a:rPr>
              <a:t>one</a:t>
            </a:r>
            <a:r>
              <a:rPr sz="1750" spc="-10" dirty="0">
                <a:solidFill>
                  <a:srgbClr val="FFFFFF"/>
                </a:solidFill>
                <a:latin typeface="Arial MT"/>
                <a:cs typeface="Arial MT"/>
              </a:rPr>
              <a:t> </a:t>
            </a:r>
            <a:r>
              <a:rPr sz="1750" spc="35" dirty="0">
                <a:solidFill>
                  <a:srgbClr val="FFFFFF"/>
                </a:solidFill>
                <a:latin typeface="Arial MT"/>
                <a:cs typeface="Arial MT"/>
              </a:rPr>
              <a:t>of</a:t>
            </a:r>
            <a:r>
              <a:rPr sz="1750" spc="-10" dirty="0">
                <a:solidFill>
                  <a:srgbClr val="FFFFFF"/>
                </a:solidFill>
                <a:latin typeface="Arial MT"/>
                <a:cs typeface="Arial MT"/>
              </a:rPr>
              <a:t> </a:t>
            </a:r>
            <a:r>
              <a:rPr sz="1750" spc="-15" dirty="0">
                <a:solidFill>
                  <a:srgbClr val="FFFFFF"/>
                </a:solidFill>
                <a:latin typeface="Arial MT"/>
                <a:cs typeface="Arial MT"/>
              </a:rPr>
              <a:t>the </a:t>
            </a:r>
            <a:r>
              <a:rPr sz="1750" spc="-40" dirty="0">
                <a:solidFill>
                  <a:srgbClr val="FFFFFF"/>
                </a:solidFill>
                <a:latin typeface="Arial MT"/>
                <a:cs typeface="Arial MT"/>
              </a:rPr>
              <a:t>largest</a:t>
            </a:r>
            <a:r>
              <a:rPr sz="1750" spc="-10" dirty="0">
                <a:solidFill>
                  <a:srgbClr val="FFFFFF"/>
                </a:solidFill>
                <a:latin typeface="Arial MT"/>
                <a:cs typeface="Arial MT"/>
              </a:rPr>
              <a:t> </a:t>
            </a:r>
            <a:r>
              <a:rPr sz="1750" spc="-5" dirty="0">
                <a:solidFill>
                  <a:srgbClr val="FFFFFF"/>
                </a:solidFill>
                <a:latin typeface="Arial MT"/>
                <a:cs typeface="Arial MT"/>
              </a:rPr>
              <a:t>in</a:t>
            </a:r>
            <a:r>
              <a:rPr sz="1750" spc="-10" dirty="0">
                <a:solidFill>
                  <a:srgbClr val="FFFFFF"/>
                </a:solidFill>
                <a:latin typeface="Arial MT"/>
                <a:cs typeface="Arial MT"/>
              </a:rPr>
              <a:t> </a:t>
            </a:r>
            <a:r>
              <a:rPr sz="1750" spc="-15" dirty="0">
                <a:solidFill>
                  <a:srgbClr val="FFFFFF"/>
                </a:solidFill>
                <a:latin typeface="Arial MT"/>
                <a:cs typeface="Arial MT"/>
              </a:rPr>
              <a:t>the</a:t>
            </a:r>
            <a:r>
              <a:rPr sz="1750" spc="-10" dirty="0">
                <a:solidFill>
                  <a:srgbClr val="FFFFFF"/>
                </a:solidFill>
                <a:latin typeface="Arial MT"/>
                <a:cs typeface="Arial MT"/>
              </a:rPr>
              <a:t> </a:t>
            </a:r>
            <a:r>
              <a:rPr sz="1750" spc="-15" dirty="0">
                <a:solidFill>
                  <a:srgbClr val="FFFFFF"/>
                </a:solidFill>
                <a:latin typeface="Arial MT"/>
                <a:cs typeface="Arial MT"/>
              </a:rPr>
              <a:t>region,</a:t>
            </a:r>
            <a:r>
              <a:rPr sz="1750" spc="-10" dirty="0">
                <a:solidFill>
                  <a:srgbClr val="FFFFFF"/>
                </a:solidFill>
                <a:latin typeface="Arial MT"/>
                <a:cs typeface="Arial MT"/>
              </a:rPr>
              <a:t> </a:t>
            </a:r>
            <a:r>
              <a:rPr sz="1750" spc="-65" dirty="0">
                <a:solidFill>
                  <a:srgbClr val="FFFFFF"/>
                </a:solidFill>
                <a:latin typeface="Arial MT"/>
                <a:cs typeface="Arial MT"/>
              </a:rPr>
              <a:t>is</a:t>
            </a:r>
            <a:r>
              <a:rPr sz="1750" spc="-15" dirty="0">
                <a:solidFill>
                  <a:srgbClr val="FFFFFF"/>
                </a:solidFill>
                <a:latin typeface="Arial MT"/>
                <a:cs typeface="Arial MT"/>
              </a:rPr>
              <a:t> </a:t>
            </a:r>
            <a:r>
              <a:rPr sz="1750" spc="-65" dirty="0">
                <a:solidFill>
                  <a:srgbClr val="FFFFFF"/>
                </a:solidFill>
                <a:latin typeface="Arial MT"/>
                <a:cs typeface="Arial MT"/>
              </a:rPr>
              <a:t>an</a:t>
            </a:r>
            <a:r>
              <a:rPr sz="1750" spc="-10" dirty="0">
                <a:solidFill>
                  <a:srgbClr val="FFFFFF"/>
                </a:solidFill>
                <a:latin typeface="Arial MT"/>
                <a:cs typeface="Arial MT"/>
              </a:rPr>
              <a:t> </a:t>
            </a:r>
            <a:r>
              <a:rPr sz="1750" spc="-85" dirty="0">
                <a:solidFill>
                  <a:srgbClr val="FFFFFF"/>
                </a:solidFill>
                <a:latin typeface="Arial MT"/>
                <a:cs typeface="Arial MT"/>
              </a:rPr>
              <a:t>asset</a:t>
            </a:r>
            <a:r>
              <a:rPr sz="1750" spc="-10" dirty="0">
                <a:solidFill>
                  <a:srgbClr val="FFFFFF"/>
                </a:solidFill>
                <a:latin typeface="Arial MT"/>
                <a:cs typeface="Arial MT"/>
              </a:rPr>
              <a:t> </a:t>
            </a:r>
            <a:r>
              <a:rPr sz="1750" spc="-60" dirty="0">
                <a:solidFill>
                  <a:srgbClr val="FFFFFF"/>
                </a:solidFill>
                <a:latin typeface="Arial MT"/>
                <a:cs typeface="Arial MT"/>
              </a:rPr>
              <a:t>since</a:t>
            </a:r>
            <a:r>
              <a:rPr sz="1750" spc="-10" dirty="0">
                <a:solidFill>
                  <a:srgbClr val="FFFFFF"/>
                </a:solidFill>
                <a:latin typeface="Arial MT"/>
                <a:cs typeface="Arial MT"/>
              </a:rPr>
              <a:t> </a:t>
            </a:r>
            <a:r>
              <a:rPr sz="1750" spc="40" dirty="0">
                <a:solidFill>
                  <a:srgbClr val="FFFFFF"/>
                </a:solidFill>
                <a:latin typeface="Arial MT"/>
                <a:cs typeface="Arial MT"/>
              </a:rPr>
              <a:t>it</a:t>
            </a:r>
            <a:r>
              <a:rPr sz="1750" spc="-10" dirty="0">
                <a:solidFill>
                  <a:srgbClr val="FFFFFF"/>
                </a:solidFill>
                <a:latin typeface="Arial MT"/>
                <a:cs typeface="Arial MT"/>
              </a:rPr>
              <a:t> </a:t>
            </a:r>
            <a:r>
              <a:rPr sz="1750" spc="-20" dirty="0">
                <a:solidFill>
                  <a:srgbClr val="FFFFFF"/>
                </a:solidFill>
                <a:latin typeface="Arial MT"/>
                <a:cs typeface="Arial MT"/>
              </a:rPr>
              <a:t>facilitates</a:t>
            </a:r>
            <a:r>
              <a:rPr sz="1750" spc="-15" dirty="0">
                <a:solidFill>
                  <a:srgbClr val="FFFFFF"/>
                </a:solidFill>
                <a:latin typeface="Arial MT"/>
                <a:cs typeface="Arial MT"/>
              </a:rPr>
              <a:t> the</a:t>
            </a:r>
            <a:r>
              <a:rPr sz="1750" spc="-10" dirty="0">
                <a:solidFill>
                  <a:srgbClr val="FFFFFF"/>
                </a:solidFill>
                <a:latin typeface="Arial MT"/>
                <a:cs typeface="Arial MT"/>
              </a:rPr>
              <a:t> </a:t>
            </a:r>
            <a:r>
              <a:rPr sz="1750" spc="-35" dirty="0">
                <a:solidFill>
                  <a:srgbClr val="FFFFFF"/>
                </a:solidFill>
                <a:latin typeface="Arial MT"/>
                <a:cs typeface="Arial MT"/>
              </a:rPr>
              <a:t>movement</a:t>
            </a:r>
            <a:r>
              <a:rPr sz="1750" spc="-10" dirty="0">
                <a:solidFill>
                  <a:srgbClr val="FFFFFF"/>
                </a:solidFill>
                <a:latin typeface="Arial MT"/>
                <a:cs typeface="Arial MT"/>
              </a:rPr>
              <a:t> </a:t>
            </a:r>
            <a:r>
              <a:rPr sz="1750" spc="35" dirty="0">
                <a:solidFill>
                  <a:srgbClr val="FFFFFF"/>
                </a:solidFill>
                <a:latin typeface="Arial MT"/>
                <a:cs typeface="Arial MT"/>
              </a:rPr>
              <a:t>of</a:t>
            </a:r>
            <a:r>
              <a:rPr sz="1750" spc="-10" dirty="0">
                <a:solidFill>
                  <a:srgbClr val="FFFFFF"/>
                </a:solidFill>
                <a:latin typeface="Arial MT"/>
                <a:cs typeface="Arial MT"/>
              </a:rPr>
              <a:t> </a:t>
            </a:r>
            <a:r>
              <a:rPr sz="1750" spc="-25" dirty="0">
                <a:solidFill>
                  <a:srgbClr val="FFFFFF"/>
                </a:solidFill>
                <a:latin typeface="Arial MT"/>
                <a:cs typeface="Arial MT"/>
              </a:rPr>
              <a:t>commodities</a:t>
            </a:r>
            <a:r>
              <a:rPr sz="1750" spc="-15" dirty="0">
                <a:solidFill>
                  <a:srgbClr val="FFFFFF"/>
                </a:solidFill>
                <a:latin typeface="Arial MT"/>
                <a:cs typeface="Arial MT"/>
              </a:rPr>
              <a:t> </a:t>
            </a:r>
            <a:r>
              <a:rPr sz="1750" spc="25" dirty="0">
                <a:solidFill>
                  <a:srgbClr val="FFFFFF"/>
                </a:solidFill>
                <a:latin typeface="Arial MT"/>
                <a:cs typeface="Arial MT"/>
              </a:rPr>
              <a:t>to</a:t>
            </a:r>
            <a:r>
              <a:rPr sz="1750" spc="-10" dirty="0">
                <a:solidFill>
                  <a:srgbClr val="FFFFFF"/>
                </a:solidFill>
                <a:latin typeface="Arial MT"/>
                <a:cs typeface="Arial MT"/>
              </a:rPr>
              <a:t> </a:t>
            </a:r>
            <a:r>
              <a:rPr sz="1750" spc="-30" dirty="0">
                <a:solidFill>
                  <a:srgbClr val="FFFFFF"/>
                </a:solidFill>
                <a:latin typeface="Arial MT"/>
                <a:cs typeface="Arial MT"/>
              </a:rPr>
              <a:t>neighboring </a:t>
            </a:r>
            <a:r>
              <a:rPr sz="1750" spc="-25" dirty="0">
                <a:solidFill>
                  <a:srgbClr val="FFFFFF"/>
                </a:solidFill>
                <a:latin typeface="Arial MT"/>
                <a:cs typeface="Arial MT"/>
              </a:rPr>
              <a:t> </a:t>
            </a:r>
            <a:r>
              <a:rPr sz="1750" spc="-15" dirty="0">
                <a:solidFill>
                  <a:srgbClr val="FFFFFF"/>
                </a:solidFill>
                <a:latin typeface="Arial MT"/>
                <a:cs typeface="Arial MT"/>
              </a:rPr>
              <a:t>countries,</a:t>
            </a:r>
            <a:r>
              <a:rPr sz="1750" spc="-5" dirty="0">
                <a:solidFill>
                  <a:srgbClr val="FFFFFF"/>
                </a:solidFill>
                <a:latin typeface="Arial MT"/>
                <a:cs typeface="Arial MT"/>
              </a:rPr>
              <a:t> </a:t>
            </a:r>
            <a:r>
              <a:rPr sz="1750" spc="-45" dirty="0">
                <a:solidFill>
                  <a:srgbClr val="FFFFFF"/>
                </a:solidFill>
                <a:latin typeface="Arial MT"/>
                <a:cs typeface="Arial MT"/>
              </a:rPr>
              <a:t>increasing</a:t>
            </a:r>
            <a:r>
              <a:rPr sz="1750" spc="-5" dirty="0">
                <a:solidFill>
                  <a:srgbClr val="FFFFFF"/>
                </a:solidFill>
                <a:latin typeface="Arial MT"/>
                <a:cs typeface="Arial MT"/>
              </a:rPr>
              <a:t> </a:t>
            </a:r>
            <a:r>
              <a:rPr sz="1750" spc="-15" dirty="0">
                <a:solidFill>
                  <a:srgbClr val="FFFFFF"/>
                </a:solidFill>
                <a:latin typeface="Arial MT"/>
                <a:cs typeface="Arial MT"/>
              </a:rPr>
              <a:t>the</a:t>
            </a:r>
            <a:r>
              <a:rPr sz="1750" spc="-5" dirty="0">
                <a:solidFill>
                  <a:srgbClr val="FFFFFF"/>
                </a:solidFill>
                <a:latin typeface="Arial MT"/>
                <a:cs typeface="Arial MT"/>
              </a:rPr>
              <a:t> </a:t>
            </a:r>
            <a:r>
              <a:rPr sz="1750" spc="-65" dirty="0">
                <a:solidFill>
                  <a:srgbClr val="FFFFFF"/>
                </a:solidFill>
                <a:latin typeface="Arial MT"/>
                <a:cs typeface="Arial MT"/>
              </a:rPr>
              <a:t>services</a:t>
            </a:r>
            <a:r>
              <a:rPr sz="1750" spc="-5" dirty="0">
                <a:solidFill>
                  <a:srgbClr val="FFFFFF"/>
                </a:solidFill>
                <a:latin typeface="Arial MT"/>
                <a:cs typeface="Arial MT"/>
              </a:rPr>
              <a:t> </a:t>
            </a:r>
            <a:r>
              <a:rPr sz="1750" spc="-20" dirty="0">
                <a:solidFill>
                  <a:srgbClr val="FFFFFF"/>
                </a:solidFill>
                <a:latin typeface="Arial MT"/>
                <a:cs typeface="Arial MT"/>
              </a:rPr>
              <a:t>sector,</a:t>
            </a:r>
            <a:r>
              <a:rPr sz="1750" spc="-5" dirty="0">
                <a:solidFill>
                  <a:srgbClr val="FFFFFF"/>
                </a:solidFill>
                <a:latin typeface="Arial MT"/>
                <a:cs typeface="Arial MT"/>
              </a:rPr>
              <a:t> </a:t>
            </a:r>
            <a:r>
              <a:rPr sz="1750" spc="-30" dirty="0">
                <a:solidFill>
                  <a:srgbClr val="FFFFFF"/>
                </a:solidFill>
                <a:latin typeface="Arial MT"/>
                <a:cs typeface="Arial MT"/>
              </a:rPr>
              <a:t>which</a:t>
            </a:r>
            <a:r>
              <a:rPr sz="1750" spc="-5" dirty="0">
                <a:solidFill>
                  <a:srgbClr val="FFFFFF"/>
                </a:solidFill>
                <a:latin typeface="Arial MT"/>
                <a:cs typeface="Arial MT"/>
              </a:rPr>
              <a:t> </a:t>
            </a:r>
            <a:r>
              <a:rPr sz="1750" spc="-45" dirty="0">
                <a:solidFill>
                  <a:srgbClr val="FFFFFF"/>
                </a:solidFill>
                <a:latin typeface="Arial MT"/>
                <a:cs typeface="Arial MT"/>
              </a:rPr>
              <a:t>accounts</a:t>
            </a:r>
            <a:r>
              <a:rPr sz="1750" spc="-5" dirty="0">
                <a:solidFill>
                  <a:srgbClr val="FFFFFF"/>
                </a:solidFill>
                <a:latin typeface="Arial MT"/>
                <a:cs typeface="Arial MT"/>
              </a:rPr>
              <a:t> </a:t>
            </a:r>
            <a:r>
              <a:rPr sz="1750" spc="50" dirty="0">
                <a:solidFill>
                  <a:srgbClr val="FFFFFF"/>
                </a:solidFill>
                <a:latin typeface="Arial MT"/>
                <a:cs typeface="Arial MT"/>
              </a:rPr>
              <a:t>for</a:t>
            </a:r>
            <a:r>
              <a:rPr sz="1750" spc="-5" dirty="0">
                <a:solidFill>
                  <a:srgbClr val="FFFFFF"/>
                </a:solidFill>
                <a:latin typeface="Arial MT"/>
                <a:cs typeface="Arial MT"/>
              </a:rPr>
              <a:t> </a:t>
            </a:r>
            <a:r>
              <a:rPr sz="1750" spc="-20" dirty="0">
                <a:solidFill>
                  <a:srgbClr val="FFFFFF"/>
                </a:solidFill>
                <a:latin typeface="Arial MT"/>
                <a:cs typeface="Arial MT"/>
              </a:rPr>
              <a:t>49.3%</a:t>
            </a:r>
            <a:r>
              <a:rPr sz="1750" spc="-5" dirty="0">
                <a:solidFill>
                  <a:srgbClr val="FFFFFF"/>
                </a:solidFill>
                <a:latin typeface="Arial MT"/>
                <a:cs typeface="Arial MT"/>
              </a:rPr>
              <a:t> </a:t>
            </a:r>
            <a:r>
              <a:rPr sz="1750" spc="35" dirty="0">
                <a:solidFill>
                  <a:srgbClr val="FFFFFF"/>
                </a:solidFill>
                <a:latin typeface="Arial MT"/>
                <a:cs typeface="Arial MT"/>
              </a:rPr>
              <a:t>of</a:t>
            </a:r>
            <a:r>
              <a:rPr sz="1750" spc="-5" dirty="0">
                <a:solidFill>
                  <a:srgbClr val="FFFFFF"/>
                </a:solidFill>
                <a:latin typeface="Arial MT"/>
                <a:cs typeface="Arial MT"/>
              </a:rPr>
              <a:t> </a:t>
            </a:r>
            <a:r>
              <a:rPr sz="1750" spc="-110" dirty="0">
                <a:solidFill>
                  <a:srgbClr val="FFFFFF"/>
                </a:solidFill>
                <a:latin typeface="Arial MT"/>
                <a:cs typeface="Arial MT"/>
              </a:rPr>
              <a:t>GDP</a:t>
            </a:r>
            <a:r>
              <a:rPr sz="1750" spc="-5" dirty="0">
                <a:solidFill>
                  <a:srgbClr val="FFFFFF"/>
                </a:solidFill>
                <a:latin typeface="Arial MT"/>
                <a:cs typeface="Arial MT"/>
              </a:rPr>
              <a:t> </a:t>
            </a:r>
            <a:r>
              <a:rPr sz="1750" spc="-50" dirty="0">
                <a:solidFill>
                  <a:srgbClr val="FFFFFF"/>
                </a:solidFill>
                <a:latin typeface="Arial MT"/>
                <a:cs typeface="Arial MT"/>
              </a:rPr>
              <a:t>and</a:t>
            </a:r>
            <a:r>
              <a:rPr sz="1750" spc="-5" dirty="0">
                <a:solidFill>
                  <a:srgbClr val="FFFFFF"/>
                </a:solidFill>
                <a:latin typeface="Arial MT"/>
                <a:cs typeface="Arial MT"/>
              </a:rPr>
              <a:t> </a:t>
            </a:r>
            <a:r>
              <a:rPr sz="1750" spc="-45" dirty="0">
                <a:solidFill>
                  <a:srgbClr val="FFFFFF"/>
                </a:solidFill>
                <a:latin typeface="Arial MT"/>
                <a:cs typeface="Arial MT"/>
              </a:rPr>
              <a:t>employs</a:t>
            </a:r>
            <a:r>
              <a:rPr sz="1750" dirty="0">
                <a:solidFill>
                  <a:srgbClr val="FFFFFF"/>
                </a:solidFill>
                <a:latin typeface="Arial MT"/>
                <a:cs typeface="Arial MT"/>
              </a:rPr>
              <a:t> </a:t>
            </a:r>
            <a:r>
              <a:rPr sz="1750" spc="-65" dirty="0">
                <a:solidFill>
                  <a:srgbClr val="FFFFFF"/>
                </a:solidFill>
                <a:latin typeface="Arial MT"/>
                <a:cs typeface="Arial MT"/>
              </a:rPr>
              <a:t>48%</a:t>
            </a:r>
            <a:r>
              <a:rPr sz="1750" spc="-5" dirty="0">
                <a:solidFill>
                  <a:srgbClr val="FFFFFF"/>
                </a:solidFill>
                <a:latin typeface="Arial MT"/>
                <a:cs typeface="Arial MT"/>
              </a:rPr>
              <a:t> </a:t>
            </a:r>
            <a:r>
              <a:rPr sz="1750" spc="35" dirty="0">
                <a:solidFill>
                  <a:srgbClr val="FFFFFF"/>
                </a:solidFill>
                <a:latin typeface="Arial MT"/>
                <a:cs typeface="Arial MT"/>
              </a:rPr>
              <a:t>of</a:t>
            </a:r>
            <a:r>
              <a:rPr sz="1750" spc="-5" dirty="0">
                <a:solidFill>
                  <a:srgbClr val="FFFFFF"/>
                </a:solidFill>
                <a:latin typeface="Arial MT"/>
                <a:cs typeface="Arial MT"/>
              </a:rPr>
              <a:t> </a:t>
            </a:r>
            <a:r>
              <a:rPr sz="1750" spc="-15" dirty="0">
                <a:solidFill>
                  <a:srgbClr val="FFFFFF"/>
                </a:solidFill>
                <a:latin typeface="Arial MT"/>
                <a:cs typeface="Arial MT"/>
              </a:rPr>
              <a:t>the</a:t>
            </a:r>
            <a:r>
              <a:rPr sz="1750" spc="-5" dirty="0">
                <a:solidFill>
                  <a:srgbClr val="FFFFFF"/>
                </a:solidFill>
                <a:latin typeface="Arial MT"/>
                <a:cs typeface="Arial MT"/>
              </a:rPr>
              <a:t> </a:t>
            </a:r>
            <a:r>
              <a:rPr sz="1750" spc="-40" dirty="0">
                <a:solidFill>
                  <a:srgbClr val="FFFFFF"/>
                </a:solidFill>
                <a:latin typeface="Arial MT"/>
                <a:cs typeface="Arial MT"/>
              </a:rPr>
              <a:t>active</a:t>
            </a:r>
            <a:r>
              <a:rPr sz="1750" spc="-5" dirty="0">
                <a:solidFill>
                  <a:srgbClr val="FFFFFF"/>
                </a:solidFill>
                <a:latin typeface="Arial MT"/>
                <a:cs typeface="Arial MT"/>
              </a:rPr>
              <a:t> population. </a:t>
            </a:r>
            <a:r>
              <a:rPr sz="1750" spc="20" dirty="0">
                <a:solidFill>
                  <a:srgbClr val="FFFFFF"/>
                </a:solidFill>
                <a:latin typeface="Arial MT"/>
                <a:cs typeface="Arial MT"/>
              </a:rPr>
              <a:t>With</a:t>
            </a:r>
            <a:r>
              <a:rPr sz="1750" spc="-5" dirty="0">
                <a:solidFill>
                  <a:srgbClr val="FFFFFF"/>
                </a:solidFill>
                <a:latin typeface="Arial MT"/>
                <a:cs typeface="Arial MT"/>
              </a:rPr>
              <a:t> </a:t>
            </a:r>
            <a:r>
              <a:rPr sz="1750" spc="-65" dirty="0">
                <a:solidFill>
                  <a:srgbClr val="FFFFFF"/>
                </a:solidFill>
                <a:latin typeface="Arial MT"/>
                <a:cs typeface="Arial MT"/>
              </a:rPr>
              <a:t>Phosphate</a:t>
            </a:r>
            <a:r>
              <a:rPr sz="1750" spc="-5" dirty="0">
                <a:solidFill>
                  <a:srgbClr val="FFFFFF"/>
                </a:solidFill>
                <a:latin typeface="Arial MT"/>
                <a:cs typeface="Arial MT"/>
              </a:rPr>
              <a:t> </a:t>
            </a:r>
            <a:r>
              <a:rPr sz="1750" spc="-60" dirty="0">
                <a:solidFill>
                  <a:srgbClr val="FFFFFF"/>
                </a:solidFill>
                <a:latin typeface="Arial MT"/>
                <a:cs typeface="Arial MT"/>
              </a:rPr>
              <a:t>been</a:t>
            </a:r>
            <a:r>
              <a:rPr sz="1750" spc="-5" dirty="0">
                <a:solidFill>
                  <a:srgbClr val="FFFFFF"/>
                </a:solidFill>
                <a:latin typeface="Arial MT"/>
                <a:cs typeface="Arial MT"/>
              </a:rPr>
              <a:t> </a:t>
            </a:r>
            <a:r>
              <a:rPr sz="1750" spc="-15" dirty="0">
                <a:solidFill>
                  <a:srgbClr val="FFFFFF"/>
                </a:solidFill>
                <a:latin typeface="Arial MT"/>
                <a:cs typeface="Arial MT"/>
              </a:rPr>
              <a:t>the</a:t>
            </a:r>
            <a:r>
              <a:rPr sz="1750" spc="-5" dirty="0">
                <a:solidFill>
                  <a:srgbClr val="FFFFFF"/>
                </a:solidFill>
                <a:latin typeface="Arial MT"/>
                <a:cs typeface="Arial MT"/>
              </a:rPr>
              <a:t> </a:t>
            </a:r>
            <a:r>
              <a:rPr sz="1750" dirty="0">
                <a:solidFill>
                  <a:srgbClr val="FFFFFF"/>
                </a:solidFill>
                <a:latin typeface="Arial MT"/>
                <a:cs typeface="Arial MT"/>
              </a:rPr>
              <a:t>country's</a:t>
            </a:r>
            <a:r>
              <a:rPr sz="1750" spc="-5" dirty="0">
                <a:solidFill>
                  <a:srgbClr val="FFFFFF"/>
                </a:solidFill>
                <a:latin typeface="Arial MT"/>
                <a:cs typeface="Arial MT"/>
              </a:rPr>
              <a:t> </a:t>
            </a:r>
            <a:r>
              <a:rPr sz="1750" spc="-30" dirty="0">
                <a:solidFill>
                  <a:srgbClr val="FFFFFF"/>
                </a:solidFill>
                <a:latin typeface="Arial MT"/>
                <a:cs typeface="Arial MT"/>
              </a:rPr>
              <a:t>most </a:t>
            </a:r>
            <a:r>
              <a:rPr sz="1750" spc="-25" dirty="0">
                <a:solidFill>
                  <a:srgbClr val="FFFFFF"/>
                </a:solidFill>
                <a:latin typeface="Arial MT"/>
                <a:cs typeface="Arial MT"/>
              </a:rPr>
              <a:t> </a:t>
            </a:r>
            <a:r>
              <a:rPr sz="1750" spc="5" dirty="0">
                <a:solidFill>
                  <a:srgbClr val="FFFFFF"/>
                </a:solidFill>
                <a:latin typeface="Arial MT"/>
                <a:cs typeface="Arial MT"/>
              </a:rPr>
              <a:t>important</a:t>
            </a:r>
            <a:r>
              <a:rPr sz="1750" spc="-10" dirty="0">
                <a:solidFill>
                  <a:srgbClr val="FFFFFF"/>
                </a:solidFill>
                <a:latin typeface="Arial MT"/>
                <a:cs typeface="Arial MT"/>
              </a:rPr>
              <a:t> commodity,</a:t>
            </a:r>
            <a:r>
              <a:rPr sz="1750" spc="-5" dirty="0">
                <a:solidFill>
                  <a:srgbClr val="FFFFFF"/>
                </a:solidFill>
                <a:latin typeface="Arial MT"/>
                <a:cs typeface="Arial MT"/>
              </a:rPr>
              <a:t> </a:t>
            </a:r>
            <a:r>
              <a:rPr sz="1750" spc="-35" dirty="0">
                <a:solidFill>
                  <a:srgbClr val="FFFFFF"/>
                </a:solidFill>
                <a:latin typeface="Arial MT"/>
                <a:cs typeface="Arial MT"/>
              </a:rPr>
              <a:t>accounting</a:t>
            </a:r>
            <a:r>
              <a:rPr sz="1750" spc="-10" dirty="0">
                <a:solidFill>
                  <a:srgbClr val="FFFFFF"/>
                </a:solidFill>
                <a:latin typeface="Arial MT"/>
                <a:cs typeface="Arial MT"/>
              </a:rPr>
              <a:t> </a:t>
            </a:r>
            <a:r>
              <a:rPr sz="1750" spc="50" dirty="0">
                <a:solidFill>
                  <a:srgbClr val="FFFFFF"/>
                </a:solidFill>
                <a:latin typeface="Arial MT"/>
                <a:cs typeface="Arial MT"/>
              </a:rPr>
              <a:t>for</a:t>
            </a:r>
            <a:r>
              <a:rPr sz="1750" spc="-5" dirty="0">
                <a:solidFill>
                  <a:srgbClr val="FFFFFF"/>
                </a:solidFill>
                <a:latin typeface="Arial MT"/>
                <a:cs typeface="Arial MT"/>
              </a:rPr>
              <a:t> </a:t>
            </a:r>
            <a:r>
              <a:rPr sz="1750" spc="-20" dirty="0">
                <a:solidFill>
                  <a:srgbClr val="FFFFFF"/>
                </a:solidFill>
                <a:latin typeface="Arial MT"/>
                <a:cs typeface="Arial MT"/>
              </a:rPr>
              <a:t>22.7%</a:t>
            </a:r>
            <a:r>
              <a:rPr sz="1750" spc="-5" dirty="0">
                <a:solidFill>
                  <a:srgbClr val="FFFFFF"/>
                </a:solidFill>
                <a:latin typeface="Arial MT"/>
                <a:cs typeface="Arial MT"/>
              </a:rPr>
              <a:t> </a:t>
            </a:r>
            <a:r>
              <a:rPr sz="1750" spc="35" dirty="0">
                <a:solidFill>
                  <a:srgbClr val="FFFFFF"/>
                </a:solidFill>
                <a:latin typeface="Arial MT"/>
                <a:cs typeface="Arial MT"/>
              </a:rPr>
              <a:t>of</a:t>
            </a:r>
            <a:r>
              <a:rPr sz="1750" spc="-10" dirty="0">
                <a:solidFill>
                  <a:srgbClr val="FFFFFF"/>
                </a:solidFill>
                <a:latin typeface="Arial MT"/>
                <a:cs typeface="Arial MT"/>
              </a:rPr>
              <a:t> </a:t>
            </a:r>
            <a:r>
              <a:rPr sz="1750" spc="-110" dirty="0">
                <a:solidFill>
                  <a:srgbClr val="FFFFFF"/>
                </a:solidFill>
                <a:latin typeface="Arial MT"/>
                <a:cs typeface="Arial MT"/>
              </a:rPr>
              <a:t>GDP</a:t>
            </a:r>
            <a:r>
              <a:rPr sz="1750" spc="-5" dirty="0">
                <a:solidFill>
                  <a:srgbClr val="FFFFFF"/>
                </a:solidFill>
                <a:latin typeface="Arial MT"/>
                <a:cs typeface="Arial MT"/>
              </a:rPr>
              <a:t> </a:t>
            </a:r>
            <a:r>
              <a:rPr sz="1750" spc="-50" dirty="0">
                <a:solidFill>
                  <a:srgbClr val="FFFFFF"/>
                </a:solidFill>
                <a:latin typeface="Arial MT"/>
                <a:cs typeface="Arial MT"/>
              </a:rPr>
              <a:t>and</a:t>
            </a:r>
            <a:r>
              <a:rPr sz="1750" spc="-5" dirty="0">
                <a:solidFill>
                  <a:srgbClr val="FFFFFF"/>
                </a:solidFill>
                <a:latin typeface="Arial MT"/>
                <a:cs typeface="Arial MT"/>
              </a:rPr>
              <a:t> </a:t>
            </a:r>
            <a:r>
              <a:rPr sz="1750" spc="-65" dirty="0">
                <a:solidFill>
                  <a:srgbClr val="FFFFFF"/>
                </a:solidFill>
                <a:latin typeface="Arial MT"/>
                <a:cs typeface="Arial MT"/>
              </a:rPr>
              <a:t>19%</a:t>
            </a:r>
            <a:r>
              <a:rPr sz="1750" spc="-10" dirty="0">
                <a:solidFill>
                  <a:srgbClr val="FFFFFF"/>
                </a:solidFill>
                <a:latin typeface="Arial MT"/>
                <a:cs typeface="Arial MT"/>
              </a:rPr>
              <a:t> </a:t>
            </a:r>
            <a:r>
              <a:rPr sz="1750" spc="35" dirty="0">
                <a:solidFill>
                  <a:srgbClr val="FFFFFF"/>
                </a:solidFill>
                <a:latin typeface="Arial MT"/>
                <a:cs typeface="Arial MT"/>
              </a:rPr>
              <a:t>of</a:t>
            </a:r>
            <a:r>
              <a:rPr sz="1750" spc="-5" dirty="0">
                <a:solidFill>
                  <a:srgbClr val="FFFFFF"/>
                </a:solidFill>
                <a:latin typeface="Arial MT"/>
                <a:cs typeface="Arial MT"/>
              </a:rPr>
              <a:t> </a:t>
            </a:r>
            <a:r>
              <a:rPr sz="1750" spc="10" dirty="0">
                <a:solidFill>
                  <a:srgbClr val="FFFFFF"/>
                </a:solidFill>
                <a:latin typeface="Arial MT"/>
                <a:cs typeface="Arial MT"/>
              </a:rPr>
              <a:t>total</a:t>
            </a:r>
            <a:r>
              <a:rPr sz="1750" spc="-10" dirty="0">
                <a:solidFill>
                  <a:srgbClr val="FFFFFF"/>
                </a:solidFill>
                <a:latin typeface="Arial MT"/>
                <a:cs typeface="Arial MT"/>
              </a:rPr>
              <a:t> </a:t>
            </a:r>
            <a:r>
              <a:rPr sz="1750" spc="-20" dirty="0">
                <a:solidFill>
                  <a:srgbClr val="FFFFFF"/>
                </a:solidFill>
                <a:latin typeface="Arial MT"/>
                <a:cs typeface="Arial MT"/>
              </a:rPr>
              <a:t>employment,</a:t>
            </a:r>
            <a:r>
              <a:rPr sz="1750" spc="-5" dirty="0">
                <a:solidFill>
                  <a:srgbClr val="FFFFFF"/>
                </a:solidFill>
                <a:latin typeface="Arial MT"/>
                <a:cs typeface="Arial MT"/>
              </a:rPr>
              <a:t> </a:t>
            </a:r>
            <a:r>
              <a:rPr sz="1750" spc="-40" dirty="0">
                <a:solidFill>
                  <a:srgbClr val="FFFFFF"/>
                </a:solidFill>
                <a:latin typeface="Arial MT"/>
                <a:cs typeface="Arial MT"/>
              </a:rPr>
              <a:t>making</a:t>
            </a:r>
            <a:r>
              <a:rPr sz="1750" spc="-5" dirty="0">
                <a:solidFill>
                  <a:srgbClr val="FFFFFF"/>
                </a:solidFill>
                <a:latin typeface="Arial MT"/>
                <a:cs typeface="Arial MT"/>
              </a:rPr>
              <a:t> </a:t>
            </a:r>
            <a:r>
              <a:rPr sz="1750" spc="-40" dirty="0">
                <a:solidFill>
                  <a:srgbClr val="FFFFFF"/>
                </a:solidFill>
                <a:latin typeface="Arial MT"/>
                <a:cs typeface="Arial MT"/>
              </a:rPr>
              <a:t>Togo</a:t>
            </a:r>
            <a:r>
              <a:rPr sz="1750" spc="-10" dirty="0">
                <a:solidFill>
                  <a:srgbClr val="FFFFFF"/>
                </a:solidFill>
                <a:latin typeface="Arial MT"/>
                <a:cs typeface="Arial MT"/>
              </a:rPr>
              <a:t> </a:t>
            </a:r>
            <a:r>
              <a:rPr sz="1750" spc="-50" dirty="0">
                <a:solidFill>
                  <a:srgbClr val="FFFFFF"/>
                </a:solidFill>
                <a:latin typeface="Arial MT"/>
                <a:cs typeface="Arial MT"/>
              </a:rPr>
              <a:t>one</a:t>
            </a:r>
            <a:r>
              <a:rPr sz="1750" spc="-5" dirty="0">
                <a:solidFill>
                  <a:srgbClr val="FFFFFF"/>
                </a:solidFill>
                <a:latin typeface="Arial MT"/>
                <a:cs typeface="Arial MT"/>
              </a:rPr>
              <a:t> </a:t>
            </a:r>
            <a:r>
              <a:rPr sz="1750" spc="35" dirty="0">
                <a:solidFill>
                  <a:srgbClr val="FFFFFF"/>
                </a:solidFill>
                <a:latin typeface="Arial MT"/>
                <a:cs typeface="Arial MT"/>
              </a:rPr>
              <a:t>of</a:t>
            </a:r>
            <a:r>
              <a:rPr sz="1750" spc="-5" dirty="0">
                <a:solidFill>
                  <a:srgbClr val="FFFFFF"/>
                </a:solidFill>
                <a:latin typeface="Arial MT"/>
                <a:cs typeface="Arial MT"/>
              </a:rPr>
              <a:t> </a:t>
            </a:r>
            <a:r>
              <a:rPr sz="1750" spc="-15" dirty="0">
                <a:solidFill>
                  <a:srgbClr val="FFFFFF"/>
                </a:solidFill>
                <a:latin typeface="Arial MT"/>
                <a:cs typeface="Arial MT"/>
              </a:rPr>
              <a:t>the</a:t>
            </a:r>
            <a:r>
              <a:rPr sz="1750" spc="-10" dirty="0">
                <a:solidFill>
                  <a:srgbClr val="FFFFFF"/>
                </a:solidFill>
                <a:latin typeface="Arial MT"/>
                <a:cs typeface="Arial MT"/>
              </a:rPr>
              <a:t> </a:t>
            </a:r>
            <a:r>
              <a:rPr sz="1750" spc="5" dirty="0">
                <a:solidFill>
                  <a:srgbClr val="FFFFFF"/>
                </a:solidFill>
                <a:latin typeface="Arial MT"/>
                <a:cs typeface="Arial MT"/>
              </a:rPr>
              <a:t>world's</a:t>
            </a:r>
            <a:r>
              <a:rPr sz="1750" spc="-5" dirty="0">
                <a:solidFill>
                  <a:srgbClr val="FFFFFF"/>
                </a:solidFill>
                <a:latin typeface="Arial MT"/>
                <a:cs typeface="Arial MT"/>
              </a:rPr>
              <a:t> </a:t>
            </a:r>
            <a:r>
              <a:rPr sz="1750" spc="-40" dirty="0">
                <a:solidFill>
                  <a:srgbClr val="FFFFFF"/>
                </a:solidFill>
                <a:latin typeface="Arial MT"/>
                <a:cs typeface="Arial MT"/>
              </a:rPr>
              <a:t>largest</a:t>
            </a:r>
            <a:r>
              <a:rPr sz="1750" spc="-5" dirty="0">
                <a:solidFill>
                  <a:srgbClr val="FFFFFF"/>
                </a:solidFill>
                <a:latin typeface="Arial MT"/>
                <a:cs typeface="Arial MT"/>
              </a:rPr>
              <a:t> </a:t>
            </a:r>
            <a:r>
              <a:rPr sz="1750" spc="-15" dirty="0">
                <a:solidFill>
                  <a:srgbClr val="FFFFFF"/>
                </a:solidFill>
                <a:latin typeface="Arial MT"/>
                <a:cs typeface="Arial MT"/>
              </a:rPr>
              <a:t>producers.</a:t>
            </a:r>
            <a:r>
              <a:rPr sz="1750" spc="-10" dirty="0">
                <a:solidFill>
                  <a:srgbClr val="FFFFFF"/>
                </a:solidFill>
                <a:latin typeface="Arial MT"/>
                <a:cs typeface="Arial MT"/>
              </a:rPr>
              <a:t> </a:t>
            </a:r>
            <a:r>
              <a:rPr sz="1750" spc="-60" dirty="0">
                <a:solidFill>
                  <a:srgbClr val="FFFFFF"/>
                </a:solidFill>
                <a:latin typeface="Arial MT"/>
                <a:cs typeface="Arial MT"/>
              </a:rPr>
              <a:t>(The</a:t>
            </a:r>
            <a:r>
              <a:rPr sz="1750" spc="-5" dirty="0">
                <a:solidFill>
                  <a:srgbClr val="FFFFFF"/>
                </a:solidFill>
                <a:latin typeface="Arial MT"/>
                <a:cs typeface="Arial MT"/>
              </a:rPr>
              <a:t> </a:t>
            </a:r>
            <a:r>
              <a:rPr sz="1750" spc="-35" dirty="0">
                <a:solidFill>
                  <a:srgbClr val="FFFFFF"/>
                </a:solidFill>
                <a:latin typeface="Arial MT"/>
                <a:cs typeface="Arial MT"/>
              </a:rPr>
              <a:t>Economic</a:t>
            </a:r>
            <a:r>
              <a:rPr sz="1750" spc="-10" dirty="0">
                <a:solidFill>
                  <a:srgbClr val="FFFFFF"/>
                </a:solidFill>
                <a:latin typeface="Arial MT"/>
                <a:cs typeface="Arial MT"/>
              </a:rPr>
              <a:t> </a:t>
            </a:r>
            <a:r>
              <a:rPr sz="1750" spc="-25" dirty="0">
                <a:solidFill>
                  <a:srgbClr val="FFFFFF"/>
                </a:solidFill>
                <a:latin typeface="Arial MT"/>
                <a:cs typeface="Arial MT"/>
              </a:rPr>
              <a:t>Context</a:t>
            </a:r>
            <a:r>
              <a:rPr sz="1750" spc="-5" dirty="0">
                <a:solidFill>
                  <a:srgbClr val="FFFFFF"/>
                </a:solidFill>
                <a:latin typeface="Arial MT"/>
                <a:cs typeface="Arial MT"/>
              </a:rPr>
              <a:t> </a:t>
            </a:r>
            <a:r>
              <a:rPr sz="1750" spc="35" dirty="0">
                <a:solidFill>
                  <a:srgbClr val="FFFFFF"/>
                </a:solidFill>
                <a:latin typeface="Arial MT"/>
                <a:cs typeface="Arial MT"/>
              </a:rPr>
              <a:t>of</a:t>
            </a:r>
            <a:r>
              <a:rPr sz="1750" spc="-5" dirty="0">
                <a:solidFill>
                  <a:srgbClr val="FFFFFF"/>
                </a:solidFill>
                <a:latin typeface="Arial MT"/>
                <a:cs typeface="Arial MT"/>
              </a:rPr>
              <a:t> </a:t>
            </a:r>
            <a:r>
              <a:rPr sz="1750" spc="-40" dirty="0">
                <a:solidFill>
                  <a:srgbClr val="FFFFFF"/>
                </a:solidFill>
                <a:latin typeface="Arial MT"/>
                <a:cs typeface="Arial MT"/>
              </a:rPr>
              <a:t>Togo</a:t>
            </a:r>
            <a:r>
              <a:rPr sz="1750" spc="-10" dirty="0">
                <a:solidFill>
                  <a:srgbClr val="FFFFFF"/>
                </a:solidFill>
                <a:latin typeface="Arial MT"/>
                <a:cs typeface="Arial MT"/>
              </a:rPr>
              <a:t> </a:t>
            </a:r>
            <a:r>
              <a:rPr sz="1750" spc="125" dirty="0">
                <a:solidFill>
                  <a:srgbClr val="FFFFFF"/>
                </a:solidFill>
                <a:latin typeface="Arial MT"/>
                <a:cs typeface="Arial MT"/>
              </a:rPr>
              <a:t>- </a:t>
            </a:r>
            <a:r>
              <a:rPr sz="1750" spc="130" dirty="0">
                <a:solidFill>
                  <a:srgbClr val="FFFFFF"/>
                </a:solidFill>
                <a:latin typeface="Arial MT"/>
                <a:cs typeface="Arial MT"/>
              </a:rPr>
              <a:t> </a:t>
            </a:r>
            <a:r>
              <a:rPr sz="1750" spc="-35" dirty="0">
                <a:solidFill>
                  <a:srgbClr val="FFFFFF"/>
                </a:solidFill>
                <a:latin typeface="Arial MT"/>
                <a:cs typeface="Arial MT"/>
              </a:rPr>
              <a:t>Economic</a:t>
            </a:r>
            <a:r>
              <a:rPr sz="1750" spc="-15" dirty="0">
                <a:solidFill>
                  <a:srgbClr val="FFFFFF"/>
                </a:solidFill>
                <a:latin typeface="Arial MT"/>
                <a:cs typeface="Arial MT"/>
              </a:rPr>
              <a:t> </a:t>
            </a:r>
            <a:r>
              <a:rPr sz="1750" spc="-50" dirty="0">
                <a:solidFill>
                  <a:srgbClr val="FFFFFF"/>
                </a:solidFill>
                <a:latin typeface="Arial MT"/>
                <a:cs typeface="Arial MT"/>
              </a:rPr>
              <a:t>and</a:t>
            </a:r>
            <a:r>
              <a:rPr sz="1750" spc="-15" dirty="0">
                <a:solidFill>
                  <a:srgbClr val="FFFFFF"/>
                </a:solidFill>
                <a:latin typeface="Arial MT"/>
                <a:cs typeface="Arial MT"/>
              </a:rPr>
              <a:t> </a:t>
            </a:r>
            <a:r>
              <a:rPr sz="1750" spc="-25" dirty="0">
                <a:solidFill>
                  <a:srgbClr val="FFFFFF"/>
                </a:solidFill>
                <a:latin typeface="Arial MT"/>
                <a:cs typeface="Arial MT"/>
              </a:rPr>
              <a:t>Political</a:t>
            </a:r>
            <a:r>
              <a:rPr sz="1750" spc="-15" dirty="0">
                <a:solidFill>
                  <a:srgbClr val="FFFFFF"/>
                </a:solidFill>
                <a:latin typeface="Arial MT"/>
                <a:cs typeface="Arial MT"/>
              </a:rPr>
              <a:t> </a:t>
            </a:r>
            <a:r>
              <a:rPr sz="1750" spc="-50" dirty="0">
                <a:solidFill>
                  <a:srgbClr val="FFFFFF"/>
                </a:solidFill>
                <a:latin typeface="Arial MT"/>
                <a:cs typeface="Arial MT"/>
              </a:rPr>
              <a:t>Overview</a:t>
            </a:r>
            <a:r>
              <a:rPr sz="1750" spc="-15" dirty="0">
                <a:solidFill>
                  <a:srgbClr val="FFFFFF"/>
                </a:solidFill>
                <a:latin typeface="Arial MT"/>
                <a:cs typeface="Arial MT"/>
              </a:rPr>
              <a:t> </a:t>
            </a:r>
            <a:r>
              <a:rPr sz="1750" spc="125" dirty="0">
                <a:solidFill>
                  <a:srgbClr val="FFFFFF"/>
                </a:solidFill>
                <a:latin typeface="Arial MT"/>
                <a:cs typeface="Arial MT"/>
              </a:rPr>
              <a:t>-</a:t>
            </a:r>
            <a:r>
              <a:rPr sz="1750" spc="-15" dirty="0">
                <a:solidFill>
                  <a:srgbClr val="FFFFFF"/>
                </a:solidFill>
                <a:latin typeface="Arial MT"/>
                <a:cs typeface="Arial MT"/>
              </a:rPr>
              <a:t> </a:t>
            </a:r>
            <a:r>
              <a:rPr sz="1750" spc="-50" dirty="0">
                <a:solidFill>
                  <a:srgbClr val="FFFFFF"/>
                </a:solidFill>
                <a:latin typeface="Arial MT"/>
                <a:cs typeface="Arial MT"/>
              </a:rPr>
              <a:t>Lloyds</a:t>
            </a:r>
            <a:r>
              <a:rPr sz="1750" spc="-15" dirty="0">
                <a:solidFill>
                  <a:srgbClr val="FFFFFF"/>
                </a:solidFill>
                <a:latin typeface="Arial MT"/>
                <a:cs typeface="Arial MT"/>
              </a:rPr>
              <a:t> </a:t>
            </a:r>
            <a:r>
              <a:rPr sz="1750" spc="-60" dirty="0">
                <a:solidFill>
                  <a:srgbClr val="FFFFFF"/>
                </a:solidFill>
                <a:latin typeface="Arial MT"/>
                <a:cs typeface="Arial MT"/>
              </a:rPr>
              <a:t>Bank</a:t>
            </a:r>
            <a:r>
              <a:rPr sz="1750" spc="-15" dirty="0">
                <a:solidFill>
                  <a:srgbClr val="FFFFFF"/>
                </a:solidFill>
                <a:latin typeface="Arial MT"/>
                <a:cs typeface="Arial MT"/>
              </a:rPr>
              <a:t> </a:t>
            </a:r>
            <a:r>
              <a:rPr sz="1750" spc="-10" dirty="0">
                <a:solidFill>
                  <a:srgbClr val="FFFFFF"/>
                </a:solidFill>
                <a:latin typeface="Arial MT"/>
                <a:cs typeface="Arial MT"/>
              </a:rPr>
              <a:t>International</a:t>
            </a:r>
            <a:r>
              <a:rPr sz="1750" spc="-15" dirty="0">
                <a:solidFill>
                  <a:srgbClr val="FFFFFF"/>
                </a:solidFill>
                <a:latin typeface="Arial MT"/>
                <a:cs typeface="Arial MT"/>
              </a:rPr>
              <a:t> </a:t>
            </a:r>
            <a:r>
              <a:rPr sz="1750" spc="-30" dirty="0">
                <a:solidFill>
                  <a:srgbClr val="FFFFFF"/>
                </a:solidFill>
                <a:latin typeface="Arial MT"/>
                <a:cs typeface="Arial MT"/>
              </a:rPr>
              <a:t>Trade</a:t>
            </a:r>
            <a:r>
              <a:rPr sz="1750" spc="-15" dirty="0">
                <a:solidFill>
                  <a:srgbClr val="FFFFFF"/>
                </a:solidFill>
                <a:latin typeface="Arial MT"/>
                <a:cs typeface="Arial MT"/>
              </a:rPr>
              <a:t> Portal, </a:t>
            </a:r>
            <a:r>
              <a:rPr sz="1750" spc="10" dirty="0">
                <a:solidFill>
                  <a:srgbClr val="FFFFFF"/>
                </a:solidFill>
                <a:latin typeface="Arial MT"/>
                <a:cs typeface="Arial MT"/>
              </a:rPr>
              <a:t>n.d.).</a:t>
            </a:r>
            <a:endParaRPr sz="1750">
              <a:latin typeface="Arial MT"/>
              <a:cs typeface="Arial MT"/>
            </a:endParaRPr>
          </a:p>
          <a:p>
            <a:pPr>
              <a:lnSpc>
                <a:spcPct val="100000"/>
              </a:lnSpc>
              <a:spcBef>
                <a:spcPts val="35"/>
              </a:spcBef>
            </a:pPr>
            <a:endParaRPr sz="2100">
              <a:latin typeface="Arial MT"/>
              <a:cs typeface="Arial MT"/>
            </a:endParaRPr>
          </a:p>
          <a:p>
            <a:pPr marL="12700" marR="5080">
              <a:lnSpc>
                <a:spcPct val="116599"/>
              </a:lnSpc>
            </a:pPr>
            <a:r>
              <a:rPr sz="1750" spc="-50" dirty="0">
                <a:solidFill>
                  <a:srgbClr val="FFFFFF"/>
                </a:solidFill>
                <a:latin typeface="Arial MT"/>
                <a:cs typeface="Arial MT"/>
              </a:rPr>
              <a:t>Despite</a:t>
            </a:r>
            <a:r>
              <a:rPr sz="1750" spc="-10" dirty="0">
                <a:solidFill>
                  <a:srgbClr val="FFFFFF"/>
                </a:solidFill>
                <a:latin typeface="Arial MT"/>
                <a:cs typeface="Arial MT"/>
              </a:rPr>
              <a:t> this, </a:t>
            </a:r>
            <a:r>
              <a:rPr sz="1750" spc="-15" dirty="0">
                <a:solidFill>
                  <a:srgbClr val="FFFFFF"/>
                </a:solidFill>
                <a:latin typeface="Arial MT"/>
                <a:cs typeface="Arial MT"/>
              </a:rPr>
              <a:t>the</a:t>
            </a:r>
            <a:r>
              <a:rPr sz="1750" spc="-10" dirty="0">
                <a:solidFill>
                  <a:srgbClr val="FFFFFF"/>
                </a:solidFill>
                <a:latin typeface="Arial MT"/>
                <a:cs typeface="Arial MT"/>
              </a:rPr>
              <a:t> </a:t>
            </a:r>
            <a:r>
              <a:rPr sz="1750" spc="-30" dirty="0">
                <a:solidFill>
                  <a:srgbClr val="FFFFFF"/>
                </a:solidFill>
                <a:latin typeface="Arial MT"/>
                <a:cs typeface="Arial MT"/>
              </a:rPr>
              <a:t>government</a:t>
            </a:r>
            <a:r>
              <a:rPr sz="1750" spc="-10" dirty="0">
                <a:solidFill>
                  <a:srgbClr val="FFFFFF"/>
                </a:solidFill>
                <a:latin typeface="Arial MT"/>
                <a:cs typeface="Arial MT"/>
              </a:rPr>
              <a:t> </a:t>
            </a:r>
            <a:r>
              <a:rPr sz="1750" spc="-90" dirty="0">
                <a:solidFill>
                  <a:srgbClr val="FFFFFF"/>
                </a:solidFill>
                <a:latin typeface="Arial MT"/>
                <a:cs typeface="Arial MT"/>
              </a:rPr>
              <a:t>has</a:t>
            </a:r>
            <a:r>
              <a:rPr sz="1750" spc="-10" dirty="0">
                <a:solidFill>
                  <a:srgbClr val="FFFFFF"/>
                </a:solidFill>
                <a:latin typeface="Arial MT"/>
                <a:cs typeface="Arial MT"/>
              </a:rPr>
              <a:t> </a:t>
            </a:r>
            <a:r>
              <a:rPr sz="1750" spc="-65" dirty="0">
                <a:solidFill>
                  <a:srgbClr val="FFFFFF"/>
                </a:solidFill>
                <a:latin typeface="Arial MT"/>
                <a:cs typeface="Arial MT"/>
              </a:rPr>
              <a:t>mismanaged</a:t>
            </a:r>
            <a:r>
              <a:rPr sz="1750" spc="-5" dirty="0">
                <a:solidFill>
                  <a:srgbClr val="FFFFFF"/>
                </a:solidFill>
                <a:latin typeface="Arial MT"/>
                <a:cs typeface="Arial MT"/>
              </a:rPr>
              <a:t> </a:t>
            </a:r>
            <a:r>
              <a:rPr sz="1750" spc="-15" dirty="0">
                <a:solidFill>
                  <a:srgbClr val="FFFFFF"/>
                </a:solidFill>
                <a:latin typeface="Arial MT"/>
                <a:cs typeface="Arial MT"/>
              </a:rPr>
              <a:t>the</a:t>
            </a:r>
            <a:r>
              <a:rPr sz="1750" spc="-10" dirty="0">
                <a:solidFill>
                  <a:srgbClr val="FFFFFF"/>
                </a:solidFill>
                <a:latin typeface="Arial MT"/>
                <a:cs typeface="Arial MT"/>
              </a:rPr>
              <a:t> </a:t>
            </a:r>
            <a:r>
              <a:rPr sz="1750" spc="-35" dirty="0">
                <a:solidFill>
                  <a:srgbClr val="FFFFFF"/>
                </a:solidFill>
                <a:latin typeface="Arial MT"/>
                <a:cs typeface="Arial MT"/>
              </a:rPr>
              <a:t>economy,</a:t>
            </a:r>
            <a:r>
              <a:rPr sz="1750" spc="-10" dirty="0">
                <a:solidFill>
                  <a:srgbClr val="FFFFFF"/>
                </a:solidFill>
                <a:latin typeface="Arial MT"/>
                <a:cs typeface="Arial MT"/>
              </a:rPr>
              <a:t> </a:t>
            </a:r>
            <a:r>
              <a:rPr sz="1750" spc="-125" dirty="0">
                <a:solidFill>
                  <a:srgbClr val="FFFFFF"/>
                </a:solidFill>
                <a:latin typeface="Arial MT"/>
                <a:cs typeface="Arial MT"/>
              </a:rPr>
              <a:t>as</a:t>
            </a:r>
            <a:r>
              <a:rPr sz="1750" spc="-10" dirty="0">
                <a:solidFill>
                  <a:srgbClr val="FFFFFF"/>
                </a:solidFill>
                <a:latin typeface="Arial MT"/>
                <a:cs typeface="Arial MT"/>
              </a:rPr>
              <a:t> </a:t>
            </a:r>
            <a:r>
              <a:rPr sz="1750" spc="-55" dirty="0">
                <a:solidFill>
                  <a:srgbClr val="FFFFFF"/>
                </a:solidFill>
                <a:latin typeface="Arial MT"/>
                <a:cs typeface="Arial MT"/>
              </a:rPr>
              <a:t>evidenced</a:t>
            </a:r>
            <a:r>
              <a:rPr sz="1750" spc="-10" dirty="0">
                <a:solidFill>
                  <a:srgbClr val="FFFFFF"/>
                </a:solidFill>
                <a:latin typeface="Arial MT"/>
                <a:cs typeface="Arial MT"/>
              </a:rPr>
              <a:t> </a:t>
            </a:r>
            <a:r>
              <a:rPr sz="1750" spc="-40" dirty="0">
                <a:solidFill>
                  <a:srgbClr val="FFFFFF"/>
                </a:solidFill>
                <a:latin typeface="Arial MT"/>
                <a:cs typeface="Arial MT"/>
              </a:rPr>
              <a:t>by</a:t>
            </a:r>
            <a:r>
              <a:rPr sz="1750" spc="-5" dirty="0">
                <a:solidFill>
                  <a:srgbClr val="FFFFFF"/>
                </a:solidFill>
                <a:latin typeface="Arial MT"/>
                <a:cs typeface="Arial MT"/>
              </a:rPr>
              <a:t> </a:t>
            </a:r>
            <a:r>
              <a:rPr sz="1750" spc="-15" dirty="0">
                <a:solidFill>
                  <a:srgbClr val="FFFFFF"/>
                </a:solidFill>
                <a:latin typeface="Arial MT"/>
                <a:cs typeface="Arial MT"/>
              </a:rPr>
              <a:t>the</a:t>
            </a:r>
            <a:r>
              <a:rPr sz="1750" spc="-10" dirty="0">
                <a:solidFill>
                  <a:srgbClr val="FFFFFF"/>
                </a:solidFill>
                <a:latin typeface="Arial MT"/>
                <a:cs typeface="Arial MT"/>
              </a:rPr>
              <a:t> </a:t>
            </a:r>
            <a:r>
              <a:rPr sz="1750" spc="-35" dirty="0">
                <a:solidFill>
                  <a:srgbClr val="FFFFFF"/>
                </a:solidFill>
                <a:latin typeface="Arial MT"/>
                <a:cs typeface="Arial MT"/>
              </a:rPr>
              <a:t>high</a:t>
            </a:r>
            <a:r>
              <a:rPr sz="1750" spc="-10" dirty="0">
                <a:solidFill>
                  <a:srgbClr val="FFFFFF"/>
                </a:solidFill>
                <a:latin typeface="Arial MT"/>
                <a:cs typeface="Arial MT"/>
              </a:rPr>
              <a:t> </a:t>
            </a:r>
            <a:r>
              <a:rPr sz="1750" spc="-35" dirty="0">
                <a:solidFill>
                  <a:srgbClr val="FFFFFF"/>
                </a:solidFill>
                <a:latin typeface="Arial MT"/>
                <a:cs typeface="Arial MT"/>
              </a:rPr>
              <a:t>budget</a:t>
            </a:r>
            <a:r>
              <a:rPr sz="1750" spc="-10" dirty="0">
                <a:solidFill>
                  <a:srgbClr val="FFFFFF"/>
                </a:solidFill>
                <a:latin typeface="Arial MT"/>
                <a:cs typeface="Arial MT"/>
              </a:rPr>
              <a:t> </a:t>
            </a:r>
            <a:r>
              <a:rPr sz="1750" spc="5" dirty="0">
                <a:solidFill>
                  <a:srgbClr val="FFFFFF"/>
                </a:solidFill>
                <a:latin typeface="Arial MT"/>
                <a:cs typeface="Arial MT"/>
              </a:rPr>
              <a:t>deficit,</a:t>
            </a:r>
            <a:r>
              <a:rPr sz="1750" spc="-10" dirty="0">
                <a:solidFill>
                  <a:srgbClr val="FFFFFF"/>
                </a:solidFill>
                <a:latin typeface="Arial MT"/>
                <a:cs typeface="Arial MT"/>
              </a:rPr>
              <a:t> </a:t>
            </a:r>
            <a:r>
              <a:rPr sz="1750" spc="-30" dirty="0">
                <a:solidFill>
                  <a:srgbClr val="FFFFFF"/>
                </a:solidFill>
                <a:latin typeface="Arial MT"/>
                <a:cs typeface="Arial MT"/>
              </a:rPr>
              <a:t>which</a:t>
            </a:r>
            <a:r>
              <a:rPr sz="1750" spc="-5" dirty="0">
                <a:solidFill>
                  <a:srgbClr val="FFFFFF"/>
                </a:solidFill>
                <a:latin typeface="Arial MT"/>
                <a:cs typeface="Arial MT"/>
              </a:rPr>
              <a:t> </a:t>
            </a:r>
            <a:r>
              <a:rPr sz="1750" spc="-90" dirty="0">
                <a:solidFill>
                  <a:srgbClr val="FFFFFF"/>
                </a:solidFill>
                <a:latin typeface="Arial MT"/>
                <a:cs typeface="Arial MT"/>
              </a:rPr>
              <a:t>has</a:t>
            </a:r>
            <a:r>
              <a:rPr sz="1750" spc="-10" dirty="0">
                <a:solidFill>
                  <a:srgbClr val="FFFFFF"/>
                </a:solidFill>
                <a:latin typeface="Arial MT"/>
                <a:cs typeface="Arial MT"/>
              </a:rPr>
              <a:t> </a:t>
            </a:r>
            <a:r>
              <a:rPr sz="1750" spc="-50" dirty="0">
                <a:solidFill>
                  <a:srgbClr val="FFFFFF"/>
                </a:solidFill>
                <a:latin typeface="Arial MT"/>
                <a:cs typeface="Arial MT"/>
              </a:rPr>
              <a:t>increased</a:t>
            </a:r>
            <a:r>
              <a:rPr sz="1750" spc="-10" dirty="0">
                <a:solidFill>
                  <a:srgbClr val="FFFFFF"/>
                </a:solidFill>
                <a:latin typeface="Arial MT"/>
                <a:cs typeface="Arial MT"/>
              </a:rPr>
              <a:t> </a:t>
            </a:r>
            <a:r>
              <a:rPr sz="1750" spc="35" dirty="0">
                <a:solidFill>
                  <a:srgbClr val="FFFFFF"/>
                </a:solidFill>
                <a:latin typeface="Arial MT"/>
                <a:cs typeface="Arial MT"/>
              </a:rPr>
              <a:t>from</a:t>
            </a:r>
            <a:r>
              <a:rPr sz="1750" spc="-10" dirty="0">
                <a:solidFill>
                  <a:srgbClr val="FFFFFF"/>
                </a:solidFill>
                <a:latin typeface="Arial MT"/>
                <a:cs typeface="Arial MT"/>
              </a:rPr>
              <a:t> </a:t>
            </a:r>
            <a:r>
              <a:rPr sz="1750" spc="-20" dirty="0">
                <a:solidFill>
                  <a:srgbClr val="FFFFFF"/>
                </a:solidFill>
                <a:latin typeface="Arial MT"/>
                <a:cs typeface="Arial MT"/>
              </a:rPr>
              <a:t>60.3%</a:t>
            </a:r>
            <a:r>
              <a:rPr sz="1750" spc="-10" dirty="0">
                <a:solidFill>
                  <a:srgbClr val="FFFFFF"/>
                </a:solidFill>
                <a:latin typeface="Arial MT"/>
                <a:cs typeface="Arial MT"/>
              </a:rPr>
              <a:t> </a:t>
            </a:r>
            <a:r>
              <a:rPr sz="1750" spc="35" dirty="0">
                <a:solidFill>
                  <a:srgbClr val="FFFFFF"/>
                </a:solidFill>
                <a:latin typeface="Arial MT"/>
                <a:cs typeface="Arial MT"/>
              </a:rPr>
              <a:t>of</a:t>
            </a:r>
            <a:r>
              <a:rPr sz="1750" spc="-5" dirty="0">
                <a:solidFill>
                  <a:srgbClr val="FFFFFF"/>
                </a:solidFill>
                <a:latin typeface="Arial MT"/>
                <a:cs typeface="Arial MT"/>
              </a:rPr>
              <a:t> </a:t>
            </a:r>
            <a:r>
              <a:rPr sz="1750" spc="-110" dirty="0">
                <a:solidFill>
                  <a:srgbClr val="FFFFFF"/>
                </a:solidFill>
                <a:latin typeface="Arial MT"/>
                <a:cs typeface="Arial MT"/>
              </a:rPr>
              <a:t>GDP</a:t>
            </a:r>
            <a:r>
              <a:rPr sz="1750" spc="-10" dirty="0">
                <a:solidFill>
                  <a:srgbClr val="FFFFFF"/>
                </a:solidFill>
                <a:latin typeface="Arial MT"/>
                <a:cs typeface="Arial MT"/>
              </a:rPr>
              <a:t> </a:t>
            </a:r>
            <a:r>
              <a:rPr sz="1750" spc="-5" dirty="0">
                <a:solidFill>
                  <a:srgbClr val="FFFFFF"/>
                </a:solidFill>
                <a:latin typeface="Arial MT"/>
                <a:cs typeface="Arial MT"/>
              </a:rPr>
              <a:t>in</a:t>
            </a:r>
            <a:r>
              <a:rPr sz="1750" spc="-10" dirty="0">
                <a:solidFill>
                  <a:srgbClr val="FFFFFF"/>
                </a:solidFill>
                <a:latin typeface="Arial MT"/>
                <a:cs typeface="Arial MT"/>
              </a:rPr>
              <a:t> </a:t>
            </a:r>
            <a:r>
              <a:rPr sz="1750" spc="5" dirty="0">
                <a:solidFill>
                  <a:srgbClr val="FFFFFF"/>
                </a:solidFill>
                <a:latin typeface="Arial MT"/>
                <a:cs typeface="Arial MT"/>
              </a:rPr>
              <a:t>2020</a:t>
            </a:r>
            <a:r>
              <a:rPr sz="1750" spc="-10" dirty="0">
                <a:solidFill>
                  <a:srgbClr val="FFFFFF"/>
                </a:solidFill>
                <a:latin typeface="Arial MT"/>
                <a:cs typeface="Arial MT"/>
              </a:rPr>
              <a:t> </a:t>
            </a:r>
            <a:r>
              <a:rPr sz="1750" spc="25" dirty="0">
                <a:solidFill>
                  <a:srgbClr val="FFFFFF"/>
                </a:solidFill>
                <a:latin typeface="Arial MT"/>
                <a:cs typeface="Arial MT"/>
              </a:rPr>
              <a:t>to</a:t>
            </a:r>
            <a:r>
              <a:rPr sz="1750" spc="-10" dirty="0">
                <a:solidFill>
                  <a:srgbClr val="FFFFFF"/>
                </a:solidFill>
                <a:latin typeface="Arial MT"/>
                <a:cs typeface="Arial MT"/>
              </a:rPr>
              <a:t> </a:t>
            </a:r>
            <a:r>
              <a:rPr sz="1750" spc="-20" dirty="0">
                <a:solidFill>
                  <a:srgbClr val="FFFFFF"/>
                </a:solidFill>
                <a:latin typeface="Arial MT"/>
                <a:cs typeface="Arial MT"/>
              </a:rPr>
              <a:t>64.7%</a:t>
            </a:r>
            <a:r>
              <a:rPr sz="1750" spc="-10" dirty="0">
                <a:solidFill>
                  <a:srgbClr val="FFFFFF"/>
                </a:solidFill>
                <a:latin typeface="Arial MT"/>
                <a:cs typeface="Arial MT"/>
              </a:rPr>
              <a:t> </a:t>
            </a:r>
            <a:r>
              <a:rPr sz="1750" spc="-5" dirty="0">
                <a:solidFill>
                  <a:srgbClr val="FFFFFF"/>
                </a:solidFill>
                <a:latin typeface="Arial MT"/>
                <a:cs typeface="Arial MT"/>
              </a:rPr>
              <a:t>in </a:t>
            </a:r>
            <a:r>
              <a:rPr sz="1750" spc="5" dirty="0">
                <a:solidFill>
                  <a:srgbClr val="FFFFFF"/>
                </a:solidFill>
                <a:latin typeface="Arial MT"/>
                <a:cs typeface="Arial MT"/>
              </a:rPr>
              <a:t>2021 </a:t>
            </a:r>
            <a:r>
              <a:rPr sz="1750" spc="10" dirty="0">
                <a:solidFill>
                  <a:srgbClr val="FFFFFF"/>
                </a:solidFill>
                <a:latin typeface="Arial MT"/>
                <a:cs typeface="Arial MT"/>
              </a:rPr>
              <a:t> </a:t>
            </a:r>
            <a:r>
              <a:rPr sz="1750" spc="-50" dirty="0">
                <a:solidFill>
                  <a:srgbClr val="FFFFFF"/>
                </a:solidFill>
                <a:latin typeface="Arial MT"/>
                <a:cs typeface="Arial MT"/>
              </a:rPr>
              <a:t>and</a:t>
            </a:r>
            <a:r>
              <a:rPr sz="1750" spc="-10" dirty="0">
                <a:solidFill>
                  <a:srgbClr val="FFFFFF"/>
                </a:solidFill>
                <a:latin typeface="Arial MT"/>
                <a:cs typeface="Arial MT"/>
              </a:rPr>
              <a:t> </a:t>
            </a:r>
            <a:r>
              <a:rPr sz="1750" spc="-65" dirty="0">
                <a:solidFill>
                  <a:srgbClr val="FFFFFF"/>
                </a:solidFill>
                <a:latin typeface="Arial MT"/>
                <a:cs typeface="Arial MT"/>
              </a:rPr>
              <a:t>is</a:t>
            </a:r>
            <a:r>
              <a:rPr sz="1750" spc="-5" dirty="0">
                <a:solidFill>
                  <a:srgbClr val="FFFFFF"/>
                </a:solidFill>
                <a:latin typeface="Arial MT"/>
                <a:cs typeface="Arial MT"/>
              </a:rPr>
              <a:t> </a:t>
            </a:r>
            <a:r>
              <a:rPr sz="1750" spc="-55" dirty="0">
                <a:solidFill>
                  <a:srgbClr val="FFFFFF"/>
                </a:solidFill>
                <a:latin typeface="Arial MT"/>
                <a:cs typeface="Arial MT"/>
              </a:rPr>
              <a:t>expected</a:t>
            </a:r>
            <a:r>
              <a:rPr sz="1750" spc="-10" dirty="0">
                <a:solidFill>
                  <a:srgbClr val="FFFFFF"/>
                </a:solidFill>
                <a:latin typeface="Arial MT"/>
                <a:cs typeface="Arial MT"/>
              </a:rPr>
              <a:t> </a:t>
            </a:r>
            <a:r>
              <a:rPr sz="1750" spc="25" dirty="0">
                <a:solidFill>
                  <a:srgbClr val="FFFFFF"/>
                </a:solidFill>
                <a:latin typeface="Arial MT"/>
                <a:cs typeface="Arial MT"/>
              </a:rPr>
              <a:t>to</a:t>
            </a:r>
            <a:r>
              <a:rPr sz="1750" spc="-5" dirty="0">
                <a:solidFill>
                  <a:srgbClr val="FFFFFF"/>
                </a:solidFill>
                <a:latin typeface="Arial MT"/>
                <a:cs typeface="Arial MT"/>
              </a:rPr>
              <a:t> </a:t>
            </a:r>
            <a:r>
              <a:rPr sz="1750" spc="-30" dirty="0">
                <a:solidFill>
                  <a:srgbClr val="FFFFFF"/>
                </a:solidFill>
                <a:latin typeface="Arial MT"/>
                <a:cs typeface="Arial MT"/>
              </a:rPr>
              <a:t>gradually</a:t>
            </a:r>
            <a:r>
              <a:rPr sz="1750" spc="-10" dirty="0">
                <a:solidFill>
                  <a:srgbClr val="FFFFFF"/>
                </a:solidFill>
                <a:latin typeface="Arial MT"/>
                <a:cs typeface="Arial MT"/>
              </a:rPr>
              <a:t> </a:t>
            </a:r>
            <a:r>
              <a:rPr sz="1750" spc="-35" dirty="0">
                <a:solidFill>
                  <a:srgbClr val="FFFFFF"/>
                </a:solidFill>
                <a:latin typeface="Arial MT"/>
                <a:cs typeface="Arial MT"/>
              </a:rPr>
              <a:t>reduce</a:t>
            </a:r>
            <a:r>
              <a:rPr sz="1750" spc="-5" dirty="0">
                <a:solidFill>
                  <a:srgbClr val="FFFFFF"/>
                </a:solidFill>
                <a:latin typeface="Arial MT"/>
                <a:cs typeface="Arial MT"/>
              </a:rPr>
              <a:t> </a:t>
            </a:r>
            <a:r>
              <a:rPr sz="1750" spc="25" dirty="0">
                <a:solidFill>
                  <a:srgbClr val="FFFFFF"/>
                </a:solidFill>
                <a:latin typeface="Arial MT"/>
                <a:cs typeface="Arial MT"/>
              </a:rPr>
              <a:t>to</a:t>
            </a:r>
            <a:r>
              <a:rPr sz="1750" spc="-10" dirty="0">
                <a:solidFill>
                  <a:srgbClr val="FFFFFF"/>
                </a:solidFill>
                <a:latin typeface="Arial MT"/>
                <a:cs typeface="Arial MT"/>
              </a:rPr>
              <a:t> </a:t>
            </a:r>
            <a:r>
              <a:rPr sz="1750" spc="-20" dirty="0">
                <a:solidFill>
                  <a:srgbClr val="FFFFFF"/>
                </a:solidFill>
                <a:latin typeface="Arial MT"/>
                <a:cs typeface="Arial MT"/>
              </a:rPr>
              <a:t>62.6%</a:t>
            </a:r>
            <a:r>
              <a:rPr sz="1750" spc="-5" dirty="0">
                <a:solidFill>
                  <a:srgbClr val="FFFFFF"/>
                </a:solidFill>
                <a:latin typeface="Arial MT"/>
                <a:cs typeface="Arial MT"/>
              </a:rPr>
              <a:t> </a:t>
            </a:r>
            <a:r>
              <a:rPr sz="1750" spc="-110" dirty="0">
                <a:solidFill>
                  <a:srgbClr val="FFFFFF"/>
                </a:solidFill>
                <a:latin typeface="Arial MT"/>
                <a:cs typeface="Arial MT"/>
              </a:rPr>
              <a:t>GDP</a:t>
            </a:r>
            <a:r>
              <a:rPr sz="1750" spc="-10" dirty="0">
                <a:solidFill>
                  <a:srgbClr val="FFFFFF"/>
                </a:solidFill>
                <a:latin typeface="Arial MT"/>
                <a:cs typeface="Arial MT"/>
              </a:rPr>
              <a:t> </a:t>
            </a:r>
            <a:r>
              <a:rPr sz="1750" spc="-5" dirty="0">
                <a:solidFill>
                  <a:srgbClr val="FFFFFF"/>
                </a:solidFill>
                <a:latin typeface="Arial MT"/>
                <a:cs typeface="Arial MT"/>
              </a:rPr>
              <a:t>in </a:t>
            </a:r>
            <a:r>
              <a:rPr sz="1750" spc="5" dirty="0">
                <a:solidFill>
                  <a:srgbClr val="FFFFFF"/>
                </a:solidFill>
                <a:latin typeface="Arial MT"/>
                <a:cs typeface="Arial MT"/>
              </a:rPr>
              <a:t>2022</a:t>
            </a:r>
            <a:r>
              <a:rPr sz="1750" spc="-10" dirty="0">
                <a:solidFill>
                  <a:srgbClr val="FFFFFF"/>
                </a:solidFill>
                <a:latin typeface="Arial MT"/>
                <a:cs typeface="Arial MT"/>
              </a:rPr>
              <a:t> </a:t>
            </a:r>
            <a:r>
              <a:rPr sz="1750" spc="-50" dirty="0">
                <a:solidFill>
                  <a:srgbClr val="FFFFFF"/>
                </a:solidFill>
                <a:latin typeface="Arial MT"/>
                <a:cs typeface="Arial MT"/>
              </a:rPr>
              <a:t>and</a:t>
            </a:r>
            <a:r>
              <a:rPr sz="1750" spc="-5" dirty="0">
                <a:solidFill>
                  <a:srgbClr val="FFFFFF"/>
                </a:solidFill>
                <a:latin typeface="Arial MT"/>
                <a:cs typeface="Arial MT"/>
              </a:rPr>
              <a:t> </a:t>
            </a:r>
            <a:r>
              <a:rPr sz="1750" spc="-20" dirty="0">
                <a:solidFill>
                  <a:srgbClr val="FFFFFF"/>
                </a:solidFill>
                <a:latin typeface="Arial MT"/>
                <a:cs typeface="Arial MT"/>
              </a:rPr>
              <a:t>61.6%</a:t>
            </a:r>
            <a:r>
              <a:rPr sz="1750" spc="-10" dirty="0">
                <a:solidFill>
                  <a:srgbClr val="FFFFFF"/>
                </a:solidFill>
                <a:latin typeface="Arial MT"/>
                <a:cs typeface="Arial MT"/>
              </a:rPr>
              <a:t> </a:t>
            </a:r>
            <a:r>
              <a:rPr sz="1750" spc="-110" dirty="0">
                <a:solidFill>
                  <a:srgbClr val="FFFFFF"/>
                </a:solidFill>
                <a:latin typeface="Arial MT"/>
                <a:cs typeface="Arial MT"/>
              </a:rPr>
              <a:t>GDP</a:t>
            </a:r>
            <a:r>
              <a:rPr sz="1750" spc="-5" dirty="0">
                <a:solidFill>
                  <a:srgbClr val="FFFFFF"/>
                </a:solidFill>
                <a:latin typeface="Arial MT"/>
                <a:cs typeface="Arial MT"/>
              </a:rPr>
              <a:t> in</a:t>
            </a:r>
            <a:r>
              <a:rPr sz="1750" spc="-10" dirty="0">
                <a:solidFill>
                  <a:srgbClr val="FFFFFF"/>
                </a:solidFill>
                <a:latin typeface="Arial MT"/>
                <a:cs typeface="Arial MT"/>
              </a:rPr>
              <a:t> </a:t>
            </a:r>
            <a:r>
              <a:rPr sz="1750" spc="5" dirty="0">
                <a:solidFill>
                  <a:srgbClr val="FFFFFF"/>
                </a:solidFill>
                <a:latin typeface="Arial MT"/>
                <a:cs typeface="Arial MT"/>
              </a:rPr>
              <a:t>2023</a:t>
            </a:r>
            <a:r>
              <a:rPr sz="1750" spc="-5" dirty="0">
                <a:solidFill>
                  <a:srgbClr val="FFFFFF"/>
                </a:solidFill>
                <a:latin typeface="Arial MT"/>
                <a:cs typeface="Arial MT"/>
              </a:rPr>
              <a:t> </a:t>
            </a:r>
            <a:r>
              <a:rPr sz="1750" spc="-125" dirty="0">
                <a:solidFill>
                  <a:srgbClr val="FFFFFF"/>
                </a:solidFill>
                <a:latin typeface="Arial MT"/>
                <a:cs typeface="Arial MT"/>
              </a:rPr>
              <a:t>as</a:t>
            </a:r>
            <a:r>
              <a:rPr sz="1750" spc="-10" dirty="0">
                <a:solidFill>
                  <a:srgbClr val="FFFFFF"/>
                </a:solidFill>
                <a:latin typeface="Arial MT"/>
                <a:cs typeface="Arial MT"/>
              </a:rPr>
              <a:t> </a:t>
            </a:r>
            <a:r>
              <a:rPr sz="1750" spc="-30" dirty="0">
                <a:solidFill>
                  <a:srgbClr val="FFFFFF"/>
                </a:solidFill>
                <a:latin typeface="Arial MT"/>
                <a:cs typeface="Arial MT"/>
              </a:rPr>
              <a:t>fiscal</a:t>
            </a:r>
            <a:r>
              <a:rPr sz="1750" spc="-5" dirty="0">
                <a:solidFill>
                  <a:srgbClr val="FFFFFF"/>
                </a:solidFill>
                <a:latin typeface="Arial MT"/>
                <a:cs typeface="Arial MT"/>
              </a:rPr>
              <a:t> </a:t>
            </a:r>
            <a:r>
              <a:rPr sz="1750" spc="-25" dirty="0">
                <a:solidFill>
                  <a:srgbClr val="FFFFFF"/>
                </a:solidFill>
                <a:latin typeface="Arial MT"/>
                <a:cs typeface="Arial MT"/>
              </a:rPr>
              <a:t>consolidation</a:t>
            </a:r>
            <a:r>
              <a:rPr sz="1750" spc="-10" dirty="0">
                <a:solidFill>
                  <a:srgbClr val="FFFFFF"/>
                </a:solidFill>
                <a:latin typeface="Arial MT"/>
                <a:cs typeface="Arial MT"/>
              </a:rPr>
              <a:t> </a:t>
            </a:r>
            <a:r>
              <a:rPr sz="1750" spc="10" dirty="0">
                <a:solidFill>
                  <a:srgbClr val="FFFFFF"/>
                </a:solidFill>
                <a:latin typeface="Arial MT"/>
                <a:cs typeface="Arial MT"/>
              </a:rPr>
              <a:t>efforts</a:t>
            </a:r>
            <a:r>
              <a:rPr sz="1750" spc="-5" dirty="0">
                <a:solidFill>
                  <a:srgbClr val="FFFFFF"/>
                </a:solidFill>
                <a:latin typeface="Arial MT"/>
                <a:cs typeface="Arial MT"/>
              </a:rPr>
              <a:t> </a:t>
            </a:r>
            <a:r>
              <a:rPr sz="1750" spc="-40" dirty="0">
                <a:solidFill>
                  <a:srgbClr val="FFFFFF"/>
                </a:solidFill>
                <a:latin typeface="Arial MT"/>
                <a:cs typeface="Arial MT"/>
              </a:rPr>
              <a:t>are</a:t>
            </a:r>
            <a:r>
              <a:rPr sz="1750" spc="-10" dirty="0">
                <a:solidFill>
                  <a:srgbClr val="FFFFFF"/>
                </a:solidFill>
                <a:latin typeface="Arial MT"/>
                <a:cs typeface="Arial MT"/>
              </a:rPr>
              <a:t> </a:t>
            </a:r>
            <a:r>
              <a:rPr sz="1750" spc="-45" dirty="0">
                <a:solidFill>
                  <a:srgbClr val="FFFFFF"/>
                </a:solidFill>
                <a:latin typeface="Arial MT"/>
                <a:cs typeface="Arial MT"/>
              </a:rPr>
              <a:t>resumed</a:t>
            </a:r>
            <a:r>
              <a:rPr sz="1750" spc="-5" dirty="0">
                <a:solidFill>
                  <a:srgbClr val="FFFFFF"/>
                </a:solidFill>
                <a:latin typeface="Arial MT"/>
                <a:cs typeface="Arial MT"/>
              </a:rPr>
              <a:t> </a:t>
            </a:r>
            <a:r>
              <a:rPr sz="1750" spc="-35" dirty="0">
                <a:solidFill>
                  <a:srgbClr val="FFFFFF"/>
                </a:solidFill>
                <a:latin typeface="Arial MT"/>
                <a:cs typeface="Arial MT"/>
              </a:rPr>
              <a:t>(IMF),</a:t>
            </a:r>
            <a:r>
              <a:rPr sz="1750" spc="-5" dirty="0">
                <a:solidFill>
                  <a:srgbClr val="FFFFFF"/>
                </a:solidFill>
                <a:latin typeface="Arial MT"/>
                <a:cs typeface="Arial MT"/>
              </a:rPr>
              <a:t> </a:t>
            </a:r>
            <a:r>
              <a:rPr sz="1750" spc="5" dirty="0">
                <a:solidFill>
                  <a:srgbClr val="FFFFFF"/>
                </a:solidFill>
                <a:latin typeface="Arial MT"/>
                <a:cs typeface="Arial MT"/>
              </a:rPr>
              <a:t>but</a:t>
            </a:r>
            <a:r>
              <a:rPr sz="1750" spc="-10" dirty="0">
                <a:solidFill>
                  <a:srgbClr val="FFFFFF"/>
                </a:solidFill>
                <a:latin typeface="Arial MT"/>
                <a:cs typeface="Arial MT"/>
              </a:rPr>
              <a:t> </a:t>
            </a:r>
            <a:r>
              <a:rPr sz="1750" spc="-15" dirty="0">
                <a:solidFill>
                  <a:srgbClr val="FFFFFF"/>
                </a:solidFill>
                <a:latin typeface="Arial MT"/>
                <a:cs typeface="Arial MT"/>
              </a:rPr>
              <a:t>public</a:t>
            </a:r>
            <a:r>
              <a:rPr sz="1750" spc="-5" dirty="0">
                <a:solidFill>
                  <a:srgbClr val="FFFFFF"/>
                </a:solidFill>
                <a:latin typeface="Arial MT"/>
                <a:cs typeface="Arial MT"/>
              </a:rPr>
              <a:t> </a:t>
            </a:r>
            <a:r>
              <a:rPr sz="1750" spc="-35" dirty="0">
                <a:solidFill>
                  <a:srgbClr val="FFFFFF"/>
                </a:solidFill>
                <a:latin typeface="Arial MT"/>
                <a:cs typeface="Arial MT"/>
              </a:rPr>
              <a:t>investment</a:t>
            </a:r>
            <a:r>
              <a:rPr sz="1750" spc="-10" dirty="0">
                <a:solidFill>
                  <a:srgbClr val="FFFFFF"/>
                </a:solidFill>
                <a:latin typeface="Arial MT"/>
                <a:cs typeface="Arial MT"/>
              </a:rPr>
              <a:t> </a:t>
            </a:r>
            <a:r>
              <a:rPr sz="1750" spc="-65" dirty="0">
                <a:solidFill>
                  <a:srgbClr val="FFFFFF"/>
                </a:solidFill>
                <a:latin typeface="Arial MT"/>
                <a:cs typeface="Arial MT"/>
              </a:rPr>
              <a:t>is</a:t>
            </a:r>
            <a:r>
              <a:rPr sz="1750" spc="-5" dirty="0">
                <a:solidFill>
                  <a:srgbClr val="FFFFFF"/>
                </a:solidFill>
                <a:latin typeface="Arial MT"/>
                <a:cs typeface="Arial MT"/>
              </a:rPr>
              <a:t> </a:t>
            </a:r>
            <a:r>
              <a:rPr sz="1750" spc="-55" dirty="0">
                <a:solidFill>
                  <a:srgbClr val="FFFFFF"/>
                </a:solidFill>
                <a:latin typeface="Arial MT"/>
                <a:cs typeface="Arial MT"/>
              </a:rPr>
              <a:t>expected</a:t>
            </a:r>
            <a:r>
              <a:rPr sz="1750" spc="-10" dirty="0">
                <a:solidFill>
                  <a:srgbClr val="FFFFFF"/>
                </a:solidFill>
                <a:latin typeface="Arial MT"/>
                <a:cs typeface="Arial MT"/>
              </a:rPr>
              <a:t> </a:t>
            </a:r>
            <a:r>
              <a:rPr sz="1750" spc="25" dirty="0">
                <a:solidFill>
                  <a:srgbClr val="FFFFFF"/>
                </a:solidFill>
                <a:latin typeface="Arial MT"/>
                <a:cs typeface="Arial MT"/>
              </a:rPr>
              <a:t>to </a:t>
            </a:r>
            <a:r>
              <a:rPr sz="1750" spc="30" dirty="0">
                <a:solidFill>
                  <a:srgbClr val="FFFFFF"/>
                </a:solidFill>
                <a:latin typeface="Arial MT"/>
                <a:cs typeface="Arial MT"/>
              </a:rPr>
              <a:t> </a:t>
            </a:r>
            <a:r>
              <a:rPr sz="1750" spc="-25" dirty="0">
                <a:solidFill>
                  <a:srgbClr val="FFFFFF"/>
                </a:solidFill>
                <a:latin typeface="Arial MT"/>
                <a:cs typeface="Arial MT"/>
              </a:rPr>
              <a:t>remain</a:t>
            </a:r>
            <a:r>
              <a:rPr sz="1750" spc="-15" dirty="0">
                <a:solidFill>
                  <a:srgbClr val="FFFFFF"/>
                </a:solidFill>
                <a:latin typeface="Arial MT"/>
                <a:cs typeface="Arial MT"/>
              </a:rPr>
              <a:t> </a:t>
            </a:r>
            <a:r>
              <a:rPr sz="1750" spc="-35" dirty="0">
                <a:solidFill>
                  <a:srgbClr val="FFFFFF"/>
                </a:solidFill>
                <a:latin typeface="Arial MT"/>
                <a:cs typeface="Arial MT"/>
              </a:rPr>
              <a:t>hampered</a:t>
            </a:r>
            <a:r>
              <a:rPr sz="1750" spc="-15" dirty="0">
                <a:solidFill>
                  <a:srgbClr val="FFFFFF"/>
                </a:solidFill>
                <a:latin typeface="Arial MT"/>
                <a:cs typeface="Arial MT"/>
              </a:rPr>
              <a:t> </a:t>
            </a:r>
            <a:r>
              <a:rPr sz="1750" spc="-5" dirty="0">
                <a:solidFill>
                  <a:srgbClr val="FFFFFF"/>
                </a:solidFill>
                <a:latin typeface="Arial MT"/>
                <a:cs typeface="Arial MT"/>
              </a:rPr>
              <a:t>in</a:t>
            </a:r>
            <a:r>
              <a:rPr sz="1750" spc="-15" dirty="0">
                <a:solidFill>
                  <a:srgbClr val="FFFFFF"/>
                </a:solidFill>
                <a:latin typeface="Arial MT"/>
                <a:cs typeface="Arial MT"/>
              </a:rPr>
              <a:t> </a:t>
            </a:r>
            <a:r>
              <a:rPr sz="1750" spc="5" dirty="0">
                <a:solidFill>
                  <a:srgbClr val="FFFFFF"/>
                </a:solidFill>
                <a:latin typeface="Arial MT"/>
                <a:cs typeface="Arial MT"/>
              </a:rPr>
              <a:t>2022</a:t>
            </a:r>
            <a:r>
              <a:rPr sz="1750" spc="-15" dirty="0">
                <a:solidFill>
                  <a:srgbClr val="FFFFFF"/>
                </a:solidFill>
                <a:latin typeface="Arial MT"/>
                <a:cs typeface="Arial MT"/>
              </a:rPr>
              <a:t> </a:t>
            </a:r>
            <a:r>
              <a:rPr sz="1750" dirty="0">
                <a:solidFill>
                  <a:srgbClr val="FFFFFF"/>
                </a:solidFill>
                <a:latin typeface="Arial MT"/>
                <a:cs typeface="Arial MT"/>
              </a:rPr>
              <a:t>with</a:t>
            </a:r>
            <a:r>
              <a:rPr sz="1750" spc="-15" dirty="0">
                <a:solidFill>
                  <a:srgbClr val="FFFFFF"/>
                </a:solidFill>
                <a:latin typeface="Arial MT"/>
                <a:cs typeface="Arial MT"/>
              </a:rPr>
              <a:t> </a:t>
            </a:r>
            <a:r>
              <a:rPr sz="1750" spc="-105" dirty="0">
                <a:solidFill>
                  <a:srgbClr val="FFFFFF"/>
                </a:solidFill>
                <a:latin typeface="Arial MT"/>
                <a:cs typeface="Arial MT"/>
              </a:rPr>
              <a:t>a</a:t>
            </a:r>
            <a:r>
              <a:rPr sz="1750" spc="-15" dirty="0">
                <a:solidFill>
                  <a:srgbClr val="FFFFFF"/>
                </a:solidFill>
                <a:latin typeface="Arial MT"/>
                <a:cs typeface="Arial MT"/>
              </a:rPr>
              <a:t> </a:t>
            </a:r>
            <a:r>
              <a:rPr sz="1750" spc="-110" dirty="0">
                <a:solidFill>
                  <a:srgbClr val="FFFFFF"/>
                </a:solidFill>
                <a:latin typeface="Arial MT"/>
                <a:cs typeface="Arial MT"/>
              </a:rPr>
              <a:t>GDP</a:t>
            </a:r>
            <a:r>
              <a:rPr sz="1750" spc="-15" dirty="0">
                <a:solidFill>
                  <a:srgbClr val="FFFFFF"/>
                </a:solidFill>
                <a:latin typeface="Arial MT"/>
                <a:cs typeface="Arial MT"/>
              </a:rPr>
              <a:t> </a:t>
            </a:r>
            <a:r>
              <a:rPr sz="1750" spc="-10" dirty="0">
                <a:solidFill>
                  <a:srgbClr val="FFFFFF"/>
                </a:solidFill>
                <a:latin typeface="Arial MT"/>
                <a:cs typeface="Arial MT"/>
              </a:rPr>
              <a:t>growth</a:t>
            </a:r>
            <a:r>
              <a:rPr sz="1750" spc="-15" dirty="0">
                <a:solidFill>
                  <a:srgbClr val="FFFFFF"/>
                </a:solidFill>
                <a:latin typeface="Arial MT"/>
                <a:cs typeface="Arial MT"/>
              </a:rPr>
              <a:t> </a:t>
            </a:r>
            <a:r>
              <a:rPr sz="1750" spc="35" dirty="0">
                <a:solidFill>
                  <a:srgbClr val="FFFFFF"/>
                </a:solidFill>
                <a:latin typeface="Arial MT"/>
                <a:cs typeface="Arial MT"/>
              </a:rPr>
              <a:t>of</a:t>
            </a:r>
            <a:r>
              <a:rPr sz="1750" spc="-15" dirty="0">
                <a:solidFill>
                  <a:srgbClr val="FFFFFF"/>
                </a:solidFill>
                <a:latin typeface="Arial MT"/>
                <a:cs typeface="Arial MT"/>
              </a:rPr>
              <a:t> </a:t>
            </a:r>
            <a:r>
              <a:rPr sz="1750" spc="-30" dirty="0">
                <a:solidFill>
                  <a:srgbClr val="FFFFFF"/>
                </a:solidFill>
                <a:latin typeface="Arial MT"/>
                <a:cs typeface="Arial MT"/>
              </a:rPr>
              <a:t>5.6%</a:t>
            </a:r>
            <a:r>
              <a:rPr sz="1750" spc="-15" dirty="0">
                <a:solidFill>
                  <a:srgbClr val="FFFFFF"/>
                </a:solidFill>
                <a:latin typeface="Arial MT"/>
                <a:cs typeface="Arial MT"/>
              </a:rPr>
              <a:t> </a:t>
            </a:r>
            <a:r>
              <a:rPr sz="1750" spc="-45" dirty="0">
                <a:solidFill>
                  <a:srgbClr val="FFFFFF"/>
                </a:solidFill>
                <a:latin typeface="Arial MT"/>
                <a:cs typeface="Arial MT"/>
              </a:rPr>
              <a:t>(Overview,</a:t>
            </a:r>
            <a:r>
              <a:rPr sz="1750" spc="-15" dirty="0">
                <a:solidFill>
                  <a:srgbClr val="FFFFFF"/>
                </a:solidFill>
                <a:latin typeface="Arial MT"/>
                <a:cs typeface="Arial MT"/>
              </a:rPr>
              <a:t> </a:t>
            </a:r>
            <a:r>
              <a:rPr sz="1750" spc="-5" dirty="0">
                <a:solidFill>
                  <a:srgbClr val="FFFFFF"/>
                </a:solidFill>
                <a:latin typeface="Arial MT"/>
                <a:cs typeface="Arial MT"/>
              </a:rPr>
              <a:t>2018).</a:t>
            </a:r>
            <a:endParaRPr sz="1750">
              <a:latin typeface="Arial MT"/>
              <a:cs typeface="Arial MT"/>
            </a:endParaRPr>
          </a:p>
          <a:p>
            <a:pPr>
              <a:lnSpc>
                <a:spcPct val="100000"/>
              </a:lnSpc>
              <a:spcBef>
                <a:spcPts val="35"/>
              </a:spcBef>
            </a:pPr>
            <a:endParaRPr sz="2100">
              <a:latin typeface="Arial MT"/>
              <a:cs typeface="Arial MT"/>
            </a:endParaRPr>
          </a:p>
          <a:p>
            <a:pPr marL="12700" marR="626110">
              <a:lnSpc>
                <a:spcPct val="116599"/>
              </a:lnSpc>
            </a:pPr>
            <a:r>
              <a:rPr sz="1750" spc="-40" dirty="0">
                <a:solidFill>
                  <a:srgbClr val="FFFFFF"/>
                </a:solidFill>
                <a:latin typeface="Arial MT"/>
                <a:cs typeface="Arial MT"/>
              </a:rPr>
              <a:t>Togo</a:t>
            </a:r>
            <a:r>
              <a:rPr sz="1750" spc="-10" dirty="0">
                <a:solidFill>
                  <a:srgbClr val="FFFFFF"/>
                </a:solidFill>
                <a:latin typeface="Arial MT"/>
                <a:cs typeface="Arial MT"/>
              </a:rPr>
              <a:t> </a:t>
            </a:r>
            <a:r>
              <a:rPr sz="1750" spc="-65" dirty="0">
                <a:solidFill>
                  <a:srgbClr val="FFFFFF"/>
                </a:solidFill>
                <a:latin typeface="Arial MT"/>
                <a:cs typeface="Arial MT"/>
              </a:rPr>
              <a:t>is</a:t>
            </a:r>
            <a:r>
              <a:rPr sz="1750" spc="-10" dirty="0">
                <a:solidFill>
                  <a:srgbClr val="FFFFFF"/>
                </a:solidFill>
                <a:latin typeface="Arial MT"/>
                <a:cs typeface="Arial MT"/>
              </a:rPr>
              <a:t> </a:t>
            </a:r>
            <a:r>
              <a:rPr sz="1750" spc="-65" dirty="0">
                <a:solidFill>
                  <a:srgbClr val="FFFFFF"/>
                </a:solidFill>
                <a:latin typeface="Arial MT"/>
                <a:cs typeface="Arial MT"/>
              </a:rPr>
              <a:t>an</a:t>
            </a:r>
            <a:r>
              <a:rPr sz="1750" spc="-10" dirty="0">
                <a:solidFill>
                  <a:srgbClr val="FFFFFF"/>
                </a:solidFill>
                <a:latin typeface="Arial MT"/>
                <a:cs typeface="Arial MT"/>
              </a:rPr>
              <a:t> </a:t>
            </a:r>
            <a:r>
              <a:rPr sz="1750" spc="-40" dirty="0">
                <a:solidFill>
                  <a:srgbClr val="FFFFFF"/>
                </a:solidFill>
                <a:latin typeface="Arial MT"/>
                <a:cs typeface="Arial MT"/>
              </a:rPr>
              <a:t>excellent</a:t>
            </a:r>
            <a:r>
              <a:rPr sz="1750" spc="-5" dirty="0">
                <a:solidFill>
                  <a:srgbClr val="FFFFFF"/>
                </a:solidFill>
                <a:latin typeface="Arial MT"/>
                <a:cs typeface="Arial MT"/>
              </a:rPr>
              <a:t> </a:t>
            </a:r>
            <a:r>
              <a:rPr sz="1750" spc="-25" dirty="0">
                <a:solidFill>
                  <a:srgbClr val="FFFFFF"/>
                </a:solidFill>
                <a:latin typeface="Arial MT"/>
                <a:cs typeface="Arial MT"/>
              </a:rPr>
              <a:t>destination</a:t>
            </a:r>
            <a:r>
              <a:rPr sz="1750" spc="-10" dirty="0">
                <a:solidFill>
                  <a:srgbClr val="FFFFFF"/>
                </a:solidFill>
                <a:latin typeface="Arial MT"/>
                <a:cs typeface="Arial MT"/>
              </a:rPr>
              <a:t> </a:t>
            </a:r>
            <a:r>
              <a:rPr sz="1750" spc="50" dirty="0">
                <a:solidFill>
                  <a:srgbClr val="FFFFFF"/>
                </a:solidFill>
                <a:latin typeface="Arial MT"/>
                <a:cs typeface="Arial MT"/>
              </a:rPr>
              <a:t>for</a:t>
            </a:r>
            <a:r>
              <a:rPr sz="1750" spc="-10" dirty="0">
                <a:solidFill>
                  <a:srgbClr val="FFFFFF"/>
                </a:solidFill>
                <a:latin typeface="Arial MT"/>
                <a:cs typeface="Arial MT"/>
              </a:rPr>
              <a:t> </a:t>
            </a:r>
            <a:r>
              <a:rPr sz="1750" spc="-35" dirty="0">
                <a:solidFill>
                  <a:srgbClr val="FFFFFF"/>
                </a:solidFill>
                <a:latin typeface="Arial MT"/>
                <a:cs typeface="Arial MT"/>
              </a:rPr>
              <a:t>investment</a:t>
            </a:r>
            <a:r>
              <a:rPr sz="1750" spc="-5" dirty="0">
                <a:solidFill>
                  <a:srgbClr val="FFFFFF"/>
                </a:solidFill>
                <a:latin typeface="Arial MT"/>
                <a:cs typeface="Arial MT"/>
              </a:rPr>
              <a:t> </a:t>
            </a:r>
            <a:r>
              <a:rPr sz="1750" spc="35" dirty="0">
                <a:solidFill>
                  <a:srgbClr val="FFFFFF"/>
                </a:solidFill>
                <a:latin typeface="Arial MT"/>
                <a:cs typeface="Arial MT"/>
              </a:rPr>
              <a:t>or</a:t>
            </a:r>
            <a:r>
              <a:rPr sz="1750" spc="-10" dirty="0">
                <a:solidFill>
                  <a:srgbClr val="FFFFFF"/>
                </a:solidFill>
                <a:latin typeface="Arial MT"/>
                <a:cs typeface="Arial MT"/>
              </a:rPr>
              <a:t> </a:t>
            </a:r>
            <a:r>
              <a:rPr sz="1750" spc="-75" dirty="0">
                <a:solidFill>
                  <a:srgbClr val="FFFFFF"/>
                </a:solidFill>
                <a:latin typeface="Arial MT"/>
                <a:cs typeface="Arial MT"/>
              </a:rPr>
              <a:t>business</a:t>
            </a:r>
            <a:r>
              <a:rPr sz="1750" spc="-10" dirty="0">
                <a:solidFill>
                  <a:srgbClr val="FFFFFF"/>
                </a:solidFill>
                <a:latin typeface="Arial MT"/>
                <a:cs typeface="Arial MT"/>
              </a:rPr>
              <a:t> </a:t>
            </a:r>
            <a:r>
              <a:rPr sz="1750" spc="-80" dirty="0">
                <a:solidFill>
                  <a:srgbClr val="FFFFFF"/>
                </a:solidFill>
                <a:latin typeface="Arial MT"/>
                <a:cs typeface="Arial MT"/>
              </a:rPr>
              <a:t>because</a:t>
            </a:r>
            <a:r>
              <a:rPr sz="1750" spc="-5" dirty="0">
                <a:solidFill>
                  <a:srgbClr val="FFFFFF"/>
                </a:solidFill>
                <a:latin typeface="Arial MT"/>
                <a:cs typeface="Arial MT"/>
              </a:rPr>
              <a:t> </a:t>
            </a:r>
            <a:r>
              <a:rPr sz="1750" spc="35" dirty="0">
                <a:solidFill>
                  <a:srgbClr val="FFFFFF"/>
                </a:solidFill>
                <a:latin typeface="Arial MT"/>
                <a:cs typeface="Arial MT"/>
              </a:rPr>
              <a:t>of</a:t>
            </a:r>
            <a:r>
              <a:rPr sz="1750" spc="-10" dirty="0">
                <a:solidFill>
                  <a:srgbClr val="FFFFFF"/>
                </a:solidFill>
                <a:latin typeface="Arial MT"/>
                <a:cs typeface="Arial MT"/>
              </a:rPr>
              <a:t> </a:t>
            </a:r>
            <a:r>
              <a:rPr sz="1750" spc="-15" dirty="0">
                <a:solidFill>
                  <a:srgbClr val="FFFFFF"/>
                </a:solidFill>
                <a:latin typeface="Arial MT"/>
                <a:cs typeface="Arial MT"/>
              </a:rPr>
              <a:t>the</a:t>
            </a:r>
            <a:r>
              <a:rPr sz="1750" spc="-10" dirty="0">
                <a:solidFill>
                  <a:srgbClr val="FFFFFF"/>
                </a:solidFill>
                <a:latin typeface="Arial MT"/>
                <a:cs typeface="Arial MT"/>
              </a:rPr>
              <a:t> </a:t>
            </a:r>
            <a:r>
              <a:rPr sz="1750" spc="-65" dirty="0">
                <a:solidFill>
                  <a:srgbClr val="FFFFFF"/>
                </a:solidFill>
                <a:latin typeface="Arial MT"/>
                <a:cs typeface="Arial MT"/>
              </a:rPr>
              <a:t>above</a:t>
            </a:r>
            <a:r>
              <a:rPr sz="1750" spc="-10" dirty="0">
                <a:solidFill>
                  <a:srgbClr val="FFFFFF"/>
                </a:solidFill>
                <a:latin typeface="Arial MT"/>
                <a:cs typeface="Arial MT"/>
              </a:rPr>
              <a:t> </a:t>
            </a:r>
            <a:r>
              <a:rPr sz="1750" spc="-40" dirty="0">
                <a:solidFill>
                  <a:srgbClr val="FFFFFF"/>
                </a:solidFill>
                <a:latin typeface="Arial MT"/>
                <a:cs typeface="Arial MT"/>
              </a:rPr>
              <a:t>stated</a:t>
            </a:r>
            <a:r>
              <a:rPr sz="1750" spc="-5" dirty="0">
                <a:solidFill>
                  <a:srgbClr val="FFFFFF"/>
                </a:solidFill>
                <a:latin typeface="Arial MT"/>
                <a:cs typeface="Arial MT"/>
              </a:rPr>
              <a:t> </a:t>
            </a:r>
            <a:r>
              <a:rPr sz="1750" spc="-65" dirty="0">
                <a:solidFill>
                  <a:srgbClr val="FFFFFF"/>
                </a:solidFill>
                <a:latin typeface="Arial MT"/>
                <a:cs typeface="Arial MT"/>
              </a:rPr>
              <a:t>reasons</a:t>
            </a:r>
            <a:r>
              <a:rPr sz="1750" spc="-10" dirty="0">
                <a:solidFill>
                  <a:srgbClr val="FFFFFF"/>
                </a:solidFill>
                <a:latin typeface="Arial MT"/>
                <a:cs typeface="Arial MT"/>
              </a:rPr>
              <a:t> </a:t>
            </a:r>
            <a:r>
              <a:rPr sz="1750" spc="-50" dirty="0">
                <a:solidFill>
                  <a:srgbClr val="FFFFFF"/>
                </a:solidFill>
                <a:latin typeface="Arial MT"/>
                <a:cs typeface="Arial MT"/>
              </a:rPr>
              <a:t>and</a:t>
            </a:r>
            <a:r>
              <a:rPr sz="1750" spc="-10" dirty="0">
                <a:solidFill>
                  <a:srgbClr val="FFFFFF"/>
                </a:solidFill>
                <a:latin typeface="Arial MT"/>
                <a:cs typeface="Arial MT"/>
              </a:rPr>
              <a:t> </a:t>
            </a:r>
            <a:r>
              <a:rPr sz="1750" spc="-15" dirty="0">
                <a:solidFill>
                  <a:srgbClr val="FFFFFF"/>
                </a:solidFill>
                <a:latin typeface="Arial MT"/>
                <a:cs typeface="Arial MT"/>
              </a:rPr>
              <a:t>the</a:t>
            </a:r>
            <a:r>
              <a:rPr sz="1750" spc="-5" dirty="0">
                <a:solidFill>
                  <a:srgbClr val="FFFFFF"/>
                </a:solidFill>
                <a:latin typeface="Arial MT"/>
                <a:cs typeface="Arial MT"/>
              </a:rPr>
              <a:t> </a:t>
            </a:r>
            <a:r>
              <a:rPr sz="1750" spc="-15" dirty="0">
                <a:solidFill>
                  <a:srgbClr val="FFFFFF"/>
                </a:solidFill>
                <a:latin typeface="Arial MT"/>
                <a:cs typeface="Arial MT"/>
              </a:rPr>
              <a:t>implementation</a:t>
            </a:r>
            <a:r>
              <a:rPr sz="1750" spc="-10" dirty="0">
                <a:solidFill>
                  <a:srgbClr val="FFFFFF"/>
                </a:solidFill>
                <a:latin typeface="Arial MT"/>
                <a:cs typeface="Arial MT"/>
              </a:rPr>
              <a:t> </a:t>
            </a:r>
            <a:r>
              <a:rPr sz="1750" spc="35" dirty="0">
                <a:solidFill>
                  <a:srgbClr val="FFFFFF"/>
                </a:solidFill>
                <a:latin typeface="Arial MT"/>
                <a:cs typeface="Arial MT"/>
              </a:rPr>
              <a:t>of</a:t>
            </a:r>
            <a:r>
              <a:rPr sz="1750" spc="-10" dirty="0">
                <a:solidFill>
                  <a:srgbClr val="FFFFFF"/>
                </a:solidFill>
                <a:latin typeface="Arial MT"/>
                <a:cs typeface="Arial MT"/>
              </a:rPr>
              <a:t> </a:t>
            </a:r>
            <a:r>
              <a:rPr sz="1750" spc="-15" dirty="0">
                <a:solidFill>
                  <a:srgbClr val="FFFFFF"/>
                </a:solidFill>
                <a:latin typeface="Arial MT"/>
                <a:cs typeface="Arial MT"/>
              </a:rPr>
              <a:t>the</a:t>
            </a:r>
            <a:r>
              <a:rPr sz="1750" spc="-5" dirty="0">
                <a:solidFill>
                  <a:srgbClr val="FFFFFF"/>
                </a:solidFill>
                <a:latin typeface="Arial MT"/>
                <a:cs typeface="Arial MT"/>
              </a:rPr>
              <a:t> "Togo</a:t>
            </a:r>
            <a:r>
              <a:rPr sz="1750" spc="-10" dirty="0">
                <a:solidFill>
                  <a:srgbClr val="FFFFFF"/>
                </a:solidFill>
                <a:latin typeface="Arial MT"/>
                <a:cs typeface="Arial MT"/>
              </a:rPr>
              <a:t> </a:t>
            </a:r>
            <a:r>
              <a:rPr sz="1750" spc="-75" dirty="0">
                <a:solidFill>
                  <a:srgbClr val="FFFFFF"/>
                </a:solidFill>
                <a:latin typeface="Arial MT"/>
                <a:cs typeface="Arial MT"/>
              </a:rPr>
              <a:t>Roadmap</a:t>
            </a:r>
            <a:r>
              <a:rPr sz="1750" spc="-10" dirty="0">
                <a:solidFill>
                  <a:srgbClr val="FFFFFF"/>
                </a:solidFill>
                <a:latin typeface="Arial MT"/>
                <a:cs typeface="Arial MT"/>
              </a:rPr>
              <a:t> </a:t>
            </a:r>
            <a:r>
              <a:rPr sz="1750" spc="30" dirty="0">
                <a:solidFill>
                  <a:srgbClr val="FFFFFF"/>
                </a:solidFill>
                <a:latin typeface="Arial MT"/>
                <a:cs typeface="Arial MT"/>
              </a:rPr>
              <a:t>2020-2025,"</a:t>
            </a:r>
            <a:r>
              <a:rPr sz="1750" spc="-5" dirty="0">
                <a:solidFill>
                  <a:srgbClr val="FFFFFF"/>
                </a:solidFill>
                <a:latin typeface="Arial MT"/>
                <a:cs typeface="Arial MT"/>
              </a:rPr>
              <a:t> </a:t>
            </a:r>
            <a:r>
              <a:rPr sz="1750" spc="-30" dirty="0">
                <a:solidFill>
                  <a:srgbClr val="FFFFFF"/>
                </a:solidFill>
                <a:latin typeface="Arial MT"/>
                <a:cs typeface="Arial MT"/>
              </a:rPr>
              <a:t>which </a:t>
            </a:r>
            <a:r>
              <a:rPr sz="1750" spc="-25" dirty="0">
                <a:solidFill>
                  <a:srgbClr val="FFFFFF"/>
                </a:solidFill>
                <a:latin typeface="Arial MT"/>
                <a:cs typeface="Arial MT"/>
              </a:rPr>
              <a:t> </a:t>
            </a:r>
            <a:r>
              <a:rPr sz="1750" spc="-40" dirty="0">
                <a:solidFill>
                  <a:srgbClr val="FFFFFF"/>
                </a:solidFill>
                <a:latin typeface="Arial MT"/>
                <a:cs typeface="Arial MT"/>
              </a:rPr>
              <a:t>steadily</a:t>
            </a:r>
            <a:r>
              <a:rPr sz="1750" spc="-15" dirty="0">
                <a:solidFill>
                  <a:srgbClr val="FFFFFF"/>
                </a:solidFill>
                <a:latin typeface="Arial MT"/>
                <a:cs typeface="Arial MT"/>
              </a:rPr>
              <a:t> </a:t>
            </a:r>
            <a:r>
              <a:rPr sz="1750" spc="-30" dirty="0">
                <a:solidFill>
                  <a:srgbClr val="FFFFFF"/>
                </a:solidFill>
                <a:latin typeface="Arial MT"/>
                <a:cs typeface="Arial MT"/>
              </a:rPr>
              <a:t>favors</a:t>
            </a:r>
            <a:r>
              <a:rPr sz="1750" spc="-15" dirty="0">
                <a:solidFill>
                  <a:srgbClr val="FFFFFF"/>
                </a:solidFill>
                <a:latin typeface="Arial MT"/>
                <a:cs typeface="Arial MT"/>
              </a:rPr>
              <a:t> </a:t>
            </a:r>
            <a:r>
              <a:rPr sz="1750" spc="-20" dirty="0">
                <a:solidFill>
                  <a:srgbClr val="FFFFFF"/>
                </a:solidFill>
                <a:latin typeface="Arial MT"/>
                <a:cs typeface="Arial MT"/>
              </a:rPr>
              <a:t>private</a:t>
            </a:r>
            <a:r>
              <a:rPr sz="1750" spc="-15" dirty="0">
                <a:solidFill>
                  <a:srgbClr val="FFFFFF"/>
                </a:solidFill>
                <a:latin typeface="Arial MT"/>
                <a:cs typeface="Arial MT"/>
              </a:rPr>
              <a:t> </a:t>
            </a:r>
            <a:r>
              <a:rPr sz="1750" spc="-35" dirty="0">
                <a:solidFill>
                  <a:srgbClr val="FFFFFF"/>
                </a:solidFill>
                <a:latin typeface="Arial MT"/>
                <a:cs typeface="Arial MT"/>
              </a:rPr>
              <a:t>investment</a:t>
            </a:r>
            <a:r>
              <a:rPr sz="1750" spc="-15" dirty="0">
                <a:solidFill>
                  <a:srgbClr val="FFFFFF"/>
                </a:solidFill>
                <a:latin typeface="Arial MT"/>
                <a:cs typeface="Arial MT"/>
              </a:rPr>
              <a:t> </a:t>
            </a:r>
            <a:r>
              <a:rPr sz="1750" spc="-25" dirty="0">
                <a:solidFill>
                  <a:srgbClr val="FFFFFF"/>
                </a:solidFill>
                <a:latin typeface="Arial MT"/>
                <a:cs typeface="Arial MT"/>
              </a:rPr>
              <a:t>over</a:t>
            </a:r>
            <a:r>
              <a:rPr sz="1750" spc="-15" dirty="0">
                <a:solidFill>
                  <a:srgbClr val="FFFFFF"/>
                </a:solidFill>
                <a:latin typeface="Arial MT"/>
                <a:cs typeface="Arial MT"/>
              </a:rPr>
              <a:t> the </a:t>
            </a:r>
            <a:r>
              <a:rPr sz="1750" spc="-45" dirty="0">
                <a:solidFill>
                  <a:srgbClr val="FFFFFF"/>
                </a:solidFill>
                <a:latin typeface="Arial MT"/>
                <a:cs typeface="Arial MT"/>
              </a:rPr>
              <a:t>next</a:t>
            </a:r>
            <a:r>
              <a:rPr sz="1750" spc="-15" dirty="0">
                <a:solidFill>
                  <a:srgbClr val="FFFFFF"/>
                </a:solidFill>
                <a:latin typeface="Arial MT"/>
                <a:cs typeface="Arial MT"/>
              </a:rPr>
              <a:t> </a:t>
            </a:r>
            <a:r>
              <a:rPr sz="1750" spc="-25" dirty="0">
                <a:solidFill>
                  <a:srgbClr val="FFFFFF"/>
                </a:solidFill>
                <a:latin typeface="Arial MT"/>
                <a:cs typeface="Arial MT"/>
              </a:rPr>
              <a:t>few</a:t>
            </a:r>
            <a:r>
              <a:rPr sz="1750" spc="-15" dirty="0">
                <a:solidFill>
                  <a:srgbClr val="FFFFFF"/>
                </a:solidFill>
                <a:latin typeface="Arial MT"/>
                <a:cs typeface="Arial MT"/>
              </a:rPr>
              <a:t> </a:t>
            </a:r>
            <a:r>
              <a:rPr sz="1750" spc="-40" dirty="0">
                <a:solidFill>
                  <a:srgbClr val="FFFFFF"/>
                </a:solidFill>
                <a:latin typeface="Arial MT"/>
                <a:cs typeface="Arial MT"/>
              </a:rPr>
              <a:t>years.</a:t>
            </a:r>
            <a:endParaRPr sz="1750">
              <a:latin typeface="Arial MT"/>
              <a:cs typeface="Arial MT"/>
            </a:endParaRPr>
          </a:p>
        </p:txBody>
      </p:sp>
      <p:sp>
        <p:nvSpPr>
          <p:cNvPr id="6" name="Title 5">
            <a:extLst>
              <a:ext uri="{FF2B5EF4-FFF2-40B4-BE49-F238E27FC236}">
                <a16:creationId xmlns:a16="http://schemas.microsoft.com/office/drawing/2014/main" id="{3B0D8CBA-6607-6292-ECEB-86BC002D5A6E}"/>
              </a:ext>
            </a:extLst>
          </p:cNvPr>
          <p:cNvSpPr>
            <a:spLocks noGrp="1"/>
          </p:cNvSpPr>
          <p:nvPr>
            <p:ph type="title"/>
          </p:nvPr>
        </p:nvSpPr>
        <p:spPr>
          <a:xfrm>
            <a:off x="10439400" y="972976"/>
            <a:ext cx="6096000" cy="1846659"/>
          </a:xfrm>
        </p:spPr>
        <p:txBody>
          <a:bodyPr/>
          <a:lstStyle/>
          <a:p>
            <a:pPr algn="ctr"/>
            <a:r>
              <a:rPr lang="en-GB" dirty="0"/>
              <a:t>STATEMENT OF PROBLEM</a:t>
            </a:r>
            <a:endParaRPr lang="en-NG"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6C22F"/>
          </a:solidFill>
        </p:spPr>
        <p:txBody>
          <a:bodyPr wrap="square" lIns="0" tIns="0" rIns="0" bIns="0" rtlCol="0"/>
          <a:lstStyle/>
          <a:p>
            <a:endParaRPr/>
          </a:p>
        </p:txBody>
      </p:sp>
      <p:sp>
        <p:nvSpPr>
          <p:cNvPr id="3" name="object 3"/>
          <p:cNvSpPr txBox="1">
            <a:spLocks noGrp="1"/>
          </p:cNvSpPr>
          <p:nvPr>
            <p:ph type="title"/>
          </p:nvPr>
        </p:nvSpPr>
        <p:spPr>
          <a:xfrm>
            <a:off x="6574969" y="914689"/>
            <a:ext cx="5138420" cy="863600"/>
          </a:xfrm>
          <a:prstGeom prst="rect">
            <a:avLst/>
          </a:prstGeom>
        </p:spPr>
        <p:txBody>
          <a:bodyPr vert="horz" wrap="square" lIns="0" tIns="12700" rIns="0" bIns="0" rtlCol="0">
            <a:spAutoFit/>
          </a:bodyPr>
          <a:lstStyle/>
          <a:p>
            <a:pPr marL="12700">
              <a:lnSpc>
                <a:spcPct val="100000"/>
              </a:lnSpc>
              <a:spcBef>
                <a:spcPts val="100"/>
              </a:spcBef>
            </a:pPr>
            <a:r>
              <a:rPr sz="5500" spc="-15" dirty="0"/>
              <a:t>T</a:t>
            </a:r>
            <a:r>
              <a:rPr sz="5500" spc="-20" dirty="0"/>
              <a:t>R</a:t>
            </a:r>
            <a:r>
              <a:rPr sz="5500" spc="315" dirty="0"/>
              <a:t>E</a:t>
            </a:r>
            <a:r>
              <a:rPr sz="5500" spc="80" dirty="0"/>
              <a:t>N</a:t>
            </a:r>
            <a:r>
              <a:rPr sz="5500" spc="50" dirty="0"/>
              <a:t>D</a:t>
            </a:r>
            <a:r>
              <a:rPr sz="5500" spc="-340" dirty="0"/>
              <a:t> </a:t>
            </a:r>
            <a:r>
              <a:rPr sz="5500" spc="-910" dirty="0"/>
              <a:t>I</a:t>
            </a:r>
            <a:r>
              <a:rPr sz="5500" spc="85" dirty="0"/>
              <a:t>N</a:t>
            </a:r>
            <a:r>
              <a:rPr sz="5500" spc="-340" dirty="0"/>
              <a:t> </a:t>
            </a:r>
            <a:r>
              <a:rPr sz="5500" spc="-20" dirty="0"/>
              <a:t>G</a:t>
            </a:r>
            <a:r>
              <a:rPr sz="5500" spc="45" dirty="0"/>
              <a:t>D</a:t>
            </a:r>
            <a:r>
              <a:rPr sz="5500" spc="125" dirty="0"/>
              <a:t>P</a:t>
            </a:r>
            <a:endParaRPr sz="5500"/>
          </a:p>
        </p:txBody>
      </p:sp>
      <p:sp>
        <p:nvSpPr>
          <p:cNvPr id="4" name="object 4"/>
          <p:cNvSpPr txBox="1"/>
          <p:nvPr/>
        </p:nvSpPr>
        <p:spPr>
          <a:xfrm>
            <a:off x="9040326" y="2204466"/>
            <a:ext cx="372110" cy="231775"/>
          </a:xfrm>
          <a:prstGeom prst="rect">
            <a:avLst/>
          </a:prstGeom>
        </p:spPr>
        <p:txBody>
          <a:bodyPr vert="horz" wrap="square" lIns="0" tIns="12700" rIns="0" bIns="0" rtlCol="0">
            <a:spAutoFit/>
          </a:bodyPr>
          <a:lstStyle/>
          <a:p>
            <a:pPr marL="12700">
              <a:lnSpc>
                <a:spcPct val="100000"/>
              </a:lnSpc>
              <a:spcBef>
                <a:spcPts val="100"/>
              </a:spcBef>
            </a:pPr>
            <a:r>
              <a:rPr sz="1350" spc="-70" dirty="0">
                <a:latin typeface="Microsoft Sans Serif"/>
                <a:cs typeface="Microsoft Sans Serif"/>
              </a:rPr>
              <a:t>GDP</a:t>
            </a:r>
            <a:endParaRPr sz="1350">
              <a:latin typeface="Microsoft Sans Serif"/>
              <a:cs typeface="Microsoft Sans Serif"/>
            </a:endParaRPr>
          </a:p>
        </p:txBody>
      </p:sp>
      <p:sp>
        <p:nvSpPr>
          <p:cNvPr id="5" name="object 5"/>
          <p:cNvSpPr/>
          <p:nvPr/>
        </p:nvSpPr>
        <p:spPr>
          <a:xfrm>
            <a:off x="8924118" y="2292363"/>
            <a:ext cx="64769" cy="64769"/>
          </a:xfrm>
          <a:custGeom>
            <a:avLst/>
            <a:gdLst/>
            <a:ahLst/>
            <a:cxnLst/>
            <a:rect l="l" t="t" r="r" b="b"/>
            <a:pathLst>
              <a:path w="64770" h="64769">
                <a:moveTo>
                  <a:pt x="62048" y="64453"/>
                </a:moveTo>
                <a:lnTo>
                  <a:pt x="2404" y="64453"/>
                </a:lnTo>
                <a:lnTo>
                  <a:pt x="0" y="62048"/>
                </a:lnTo>
                <a:lnTo>
                  <a:pt x="0" y="2404"/>
                </a:lnTo>
                <a:lnTo>
                  <a:pt x="2404" y="0"/>
                </a:lnTo>
                <a:lnTo>
                  <a:pt x="62048" y="0"/>
                </a:lnTo>
                <a:lnTo>
                  <a:pt x="64453" y="2404"/>
                </a:lnTo>
                <a:lnTo>
                  <a:pt x="64453" y="59082"/>
                </a:lnTo>
                <a:lnTo>
                  <a:pt x="64453" y="62048"/>
                </a:lnTo>
                <a:lnTo>
                  <a:pt x="62048" y="64453"/>
                </a:lnTo>
                <a:close/>
              </a:path>
            </a:pathLst>
          </a:custGeom>
          <a:solidFill>
            <a:srgbClr val="000000"/>
          </a:solidFill>
        </p:spPr>
        <p:txBody>
          <a:bodyPr wrap="square" lIns="0" tIns="0" rIns="0" bIns="0" rtlCol="0"/>
          <a:lstStyle/>
          <a:p>
            <a:endParaRPr/>
          </a:p>
        </p:txBody>
      </p:sp>
      <p:sp>
        <p:nvSpPr>
          <p:cNvPr id="6" name="object 6"/>
          <p:cNvSpPr/>
          <p:nvPr/>
        </p:nvSpPr>
        <p:spPr>
          <a:xfrm>
            <a:off x="2494868" y="2551797"/>
            <a:ext cx="13524865" cy="5715"/>
          </a:xfrm>
          <a:custGeom>
            <a:avLst/>
            <a:gdLst/>
            <a:ahLst/>
            <a:cxnLst/>
            <a:rect l="l" t="t" r="r" b="b"/>
            <a:pathLst>
              <a:path w="13524865" h="5714">
                <a:moveTo>
                  <a:pt x="13524497" y="5371"/>
                </a:moveTo>
                <a:lnTo>
                  <a:pt x="0" y="5371"/>
                </a:lnTo>
                <a:lnTo>
                  <a:pt x="0" y="0"/>
                </a:lnTo>
                <a:lnTo>
                  <a:pt x="13524497" y="0"/>
                </a:lnTo>
                <a:lnTo>
                  <a:pt x="13524497" y="5371"/>
                </a:lnTo>
                <a:close/>
              </a:path>
            </a:pathLst>
          </a:custGeom>
          <a:solidFill>
            <a:srgbClr val="000000">
              <a:alpha val="24708"/>
            </a:srgbClr>
          </a:solidFill>
        </p:spPr>
        <p:txBody>
          <a:bodyPr wrap="square" lIns="0" tIns="0" rIns="0" bIns="0" rtlCol="0"/>
          <a:lstStyle/>
          <a:p>
            <a:endParaRPr/>
          </a:p>
        </p:txBody>
      </p:sp>
      <p:grpSp>
        <p:nvGrpSpPr>
          <p:cNvPr id="7" name="object 7"/>
          <p:cNvGrpSpPr/>
          <p:nvPr/>
        </p:nvGrpSpPr>
        <p:grpSpPr>
          <a:xfrm>
            <a:off x="2494868" y="3639446"/>
            <a:ext cx="13524865" cy="3268345"/>
            <a:chOff x="2494868" y="3639446"/>
            <a:chExt cx="13524865" cy="3268345"/>
          </a:xfrm>
        </p:grpSpPr>
        <p:sp>
          <p:nvSpPr>
            <p:cNvPr id="8" name="object 8"/>
            <p:cNvSpPr/>
            <p:nvPr/>
          </p:nvSpPr>
          <p:spPr>
            <a:xfrm>
              <a:off x="2494864" y="3639451"/>
              <a:ext cx="13524865" cy="2181225"/>
            </a:xfrm>
            <a:custGeom>
              <a:avLst/>
              <a:gdLst/>
              <a:ahLst/>
              <a:cxnLst/>
              <a:rect l="l" t="t" r="r" b="b"/>
              <a:pathLst>
                <a:path w="13524865" h="2181225">
                  <a:moveTo>
                    <a:pt x="13524497" y="2175294"/>
                  </a:moveTo>
                  <a:lnTo>
                    <a:pt x="0" y="2175294"/>
                  </a:lnTo>
                  <a:lnTo>
                    <a:pt x="0" y="2180666"/>
                  </a:lnTo>
                  <a:lnTo>
                    <a:pt x="13524497" y="2180666"/>
                  </a:lnTo>
                  <a:lnTo>
                    <a:pt x="13524497" y="2175294"/>
                  </a:lnTo>
                  <a:close/>
                </a:path>
                <a:path w="13524865" h="2181225">
                  <a:moveTo>
                    <a:pt x="13524497" y="1087653"/>
                  </a:moveTo>
                  <a:lnTo>
                    <a:pt x="0" y="1087653"/>
                  </a:lnTo>
                  <a:lnTo>
                    <a:pt x="0" y="1093025"/>
                  </a:lnTo>
                  <a:lnTo>
                    <a:pt x="13524497" y="1093025"/>
                  </a:lnTo>
                  <a:lnTo>
                    <a:pt x="13524497" y="1087653"/>
                  </a:lnTo>
                  <a:close/>
                </a:path>
                <a:path w="13524865" h="2181225">
                  <a:moveTo>
                    <a:pt x="13524497" y="0"/>
                  </a:moveTo>
                  <a:lnTo>
                    <a:pt x="0" y="0"/>
                  </a:lnTo>
                  <a:lnTo>
                    <a:pt x="0" y="5372"/>
                  </a:lnTo>
                  <a:lnTo>
                    <a:pt x="13524497" y="5372"/>
                  </a:lnTo>
                  <a:lnTo>
                    <a:pt x="13524497" y="0"/>
                  </a:lnTo>
                  <a:close/>
                </a:path>
              </a:pathLst>
            </a:custGeom>
            <a:solidFill>
              <a:srgbClr val="000000">
                <a:alpha val="24708"/>
              </a:srgbClr>
            </a:solidFill>
          </p:spPr>
          <p:txBody>
            <a:bodyPr wrap="square" lIns="0" tIns="0" rIns="0" bIns="0" rtlCol="0"/>
            <a:lstStyle/>
            <a:p>
              <a:endParaRPr/>
            </a:p>
          </p:txBody>
        </p:sp>
        <p:sp>
          <p:nvSpPr>
            <p:cNvPr id="9" name="object 9"/>
            <p:cNvSpPr/>
            <p:nvPr/>
          </p:nvSpPr>
          <p:spPr>
            <a:xfrm>
              <a:off x="2494868" y="6902394"/>
              <a:ext cx="13524865" cy="5715"/>
            </a:xfrm>
            <a:custGeom>
              <a:avLst/>
              <a:gdLst/>
              <a:ahLst/>
              <a:cxnLst/>
              <a:rect l="l" t="t" r="r" b="b"/>
              <a:pathLst>
                <a:path w="13524865" h="5715">
                  <a:moveTo>
                    <a:pt x="13524497" y="5371"/>
                  </a:moveTo>
                  <a:lnTo>
                    <a:pt x="0" y="5371"/>
                  </a:lnTo>
                  <a:lnTo>
                    <a:pt x="0" y="0"/>
                  </a:lnTo>
                  <a:lnTo>
                    <a:pt x="13524497" y="0"/>
                  </a:lnTo>
                  <a:lnTo>
                    <a:pt x="13524497" y="5371"/>
                  </a:lnTo>
                  <a:close/>
                </a:path>
              </a:pathLst>
            </a:custGeom>
            <a:solidFill>
              <a:srgbClr val="000000">
                <a:alpha val="59999"/>
              </a:srgbClr>
            </a:solidFill>
          </p:spPr>
          <p:txBody>
            <a:bodyPr wrap="square" lIns="0" tIns="0" rIns="0" bIns="0" rtlCol="0"/>
            <a:lstStyle/>
            <a:p>
              <a:endParaRPr/>
            </a:p>
          </p:txBody>
        </p:sp>
      </p:grpSp>
      <p:sp>
        <p:nvSpPr>
          <p:cNvPr id="10" name="object 10"/>
          <p:cNvSpPr txBox="1"/>
          <p:nvPr/>
        </p:nvSpPr>
        <p:spPr>
          <a:xfrm>
            <a:off x="2253448" y="2434352"/>
            <a:ext cx="123825" cy="231775"/>
          </a:xfrm>
          <a:prstGeom prst="rect">
            <a:avLst/>
          </a:prstGeom>
        </p:spPr>
        <p:txBody>
          <a:bodyPr vert="horz" wrap="square" lIns="0" tIns="12700" rIns="0" bIns="0" rtlCol="0">
            <a:spAutoFit/>
          </a:bodyPr>
          <a:lstStyle/>
          <a:p>
            <a:pPr marL="12700">
              <a:lnSpc>
                <a:spcPct val="100000"/>
              </a:lnSpc>
              <a:spcBef>
                <a:spcPts val="100"/>
              </a:spcBef>
            </a:pPr>
            <a:r>
              <a:rPr sz="1350" spc="20" dirty="0">
                <a:latin typeface="Microsoft Sans Serif"/>
                <a:cs typeface="Microsoft Sans Serif"/>
              </a:rPr>
              <a:t>8</a:t>
            </a:r>
            <a:endParaRPr sz="1350">
              <a:latin typeface="Microsoft Sans Serif"/>
              <a:cs typeface="Microsoft Sans Serif"/>
            </a:endParaRPr>
          </a:p>
        </p:txBody>
      </p:sp>
      <p:sp>
        <p:nvSpPr>
          <p:cNvPr id="11" name="object 11"/>
          <p:cNvSpPr txBox="1"/>
          <p:nvPr/>
        </p:nvSpPr>
        <p:spPr>
          <a:xfrm>
            <a:off x="2253448" y="3522006"/>
            <a:ext cx="123825" cy="231775"/>
          </a:xfrm>
          <a:prstGeom prst="rect">
            <a:avLst/>
          </a:prstGeom>
        </p:spPr>
        <p:txBody>
          <a:bodyPr vert="horz" wrap="square" lIns="0" tIns="12700" rIns="0" bIns="0" rtlCol="0">
            <a:spAutoFit/>
          </a:bodyPr>
          <a:lstStyle/>
          <a:p>
            <a:pPr marL="12700">
              <a:lnSpc>
                <a:spcPct val="100000"/>
              </a:lnSpc>
              <a:spcBef>
                <a:spcPts val="100"/>
              </a:spcBef>
            </a:pPr>
            <a:r>
              <a:rPr sz="1350" spc="20" dirty="0">
                <a:latin typeface="Microsoft Sans Serif"/>
                <a:cs typeface="Microsoft Sans Serif"/>
              </a:rPr>
              <a:t>6</a:t>
            </a:r>
            <a:endParaRPr sz="1350">
              <a:latin typeface="Microsoft Sans Serif"/>
              <a:cs typeface="Microsoft Sans Serif"/>
            </a:endParaRPr>
          </a:p>
        </p:txBody>
      </p:sp>
      <p:sp>
        <p:nvSpPr>
          <p:cNvPr id="12" name="object 12"/>
          <p:cNvSpPr txBox="1"/>
          <p:nvPr/>
        </p:nvSpPr>
        <p:spPr>
          <a:xfrm>
            <a:off x="2253448" y="4609657"/>
            <a:ext cx="123825" cy="231775"/>
          </a:xfrm>
          <a:prstGeom prst="rect">
            <a:avLst/>
          </a:prstGeom>
        </p:spPr>
        <p:txBody>
          <a:bodyPr vert="horz" wrap="square" lIns="0" tIns="12700" rIns="0" bIns="0" rtlCol="0">
            <a:spAutoFit/>
          </a:bodyPr>
          <a:lstStyle/>
          <a:p>
            <a:pPr marL="12700">
              <a:lnSpc>
                <a:spcPct val="100000"/>
              </a:lnSpc>
              <a:spcBef>
                <a:spcPts val="100"/>
              </a:spcBef>
            </a:pPr>
            <a:r>
              <a:rPr sz="1350" spc="20" dirty="0">
                <a:latin typeface="Microsoft Sans Serif"/>
                <a:cs typeface="Microsoft Sans Serif"/>
              </a:rPr>
              <a:t>4</a:t>
            </a:r>
            <a:endParaRPr sz="1350">
              <a:latin typeface="Microsoft Sans Serif"/>
              <a:cs typeface="Microsoft Sans Serif"/>
            </a:endParaRPr>
          </a:p>
        </p:txBody>
      </p:sp>
      <p:sp>
        <p:nvSpPr>
          <p:cNvPr id="13" name="object 13"/>
          <p:cNvSpPr txBox="1"/>
          <p:nvPr/>
        </p:nvSpPr>
        <p:spPr>
          <a:xfrm>
            <a:off x="2253448" y="5697313"/>
            <a:ext cx="123825" cy="231775"/>
          </a:xfrm>
          <a:prstGeom prst="rect">
            <a:avLst/>
          </a:prstGeom>
        </p:spPr>
        <p:txBody>
          <a:bodyPr vert="horz" wrap="square" lIns="0" tIns="12700" rIns="0" bIns="0" rtlCol="0">
            <a:spAutoFit/>
          </a:bodyPr>
          <a:lstStyle/>
          <a:p>
            <a:pPr marL="12700">
              <a:lnSpc>
                <a:spcPct val="100000"/>
              </a:lnSpc>
              <a:spcBef>
                <a:spcPts val="100"/>
              </a:spcBef>
            </a:pPr>
            <a:r>
              <a:rPr sz="1350" spc="20" dirty="0">
                <a:latin typeface="Microsoft Sans Serif"/>
                <a:cs typeface="Microsoft Sans Serif"/>
              </a:rPr>
              <a:t>2</a:t>
            </a:r>
            <a:endParaRPr sz="1350">
              <a:latin typeface="Microsoft Sans Serif"/>
              <a:cs typeface="Microsoft Sans Serif"/>
            </a:endParaRPr>
          </a:p>
        </p:txBody>
      </p:sp>
      <p:sp>
        <p:nvSpPr>
          <p:cNvPr id="14" name="object 14"/>
          <p:cNvSpPr txBox="1"/>
          <p:nvPr/>
        </p:nvSpPr>
        <p:spPr>
          <a:xfrm>
            <a:off x="612973" y="6784964"/>
            <a:ext cx="16657319" cy="2101215"/>
          </a:xfrm>
          <a:prstGeom prst="rect">
            <a:avLst/>
          </a:prstGeom>
        </p:spPr>
        <p:txBody>
          <a:bodyPr vert="horz" wrap="square" lIns="0" tIns="12700" rIns="0" bIns="0" rtlCol="0">
            <a:spAutoFit/>
          </a:bodyPr>
          <a:lstStyle/>
          <a:p>
            <a:pPr marL="1652905">
              <a:lnSpc>
                <a:spcPts val="1545"/>
              </a:lnSpc>
              <a:spcBef>
                <a:spcPts val="100"/>
              </a:spcBef>
            </a:pPr>
            <a:r>
              <a:rPr sz="1350" spc="20" dirty="0">
                <a:latin typeface="Microsoft Sans Serif"/>
                <a:cs typeface="Microsoft Sans Serif"/>
              </a:rPr>
              <a:t>0</a:t>
            </a:r>
            <a:endParaRPr sz="1350">
              <a:latin typeface="Microsoft Sans Serif"/>
              <a:cs typeface="Microsoft Sans Serif"/>
            </a:endParaRPr>
          </a:p>
          <a:p>
            <a:pPr marL="1906270">
              <a:lnSpc>
                <a:spcPts val="1545"/>
              </a:lnSpc>
              <a:tabLst>
                <a:tab pos="2632710" algn="l"/>
                <a:tab pos="3359785" algn="l"/>
                <a:tab pos="4086860" algn="l"/>
                <a:tab pos="4813935" algn="l"/>
                <a:tab pos="5541010" algn="l"/>
                <a:tab pos="6268085" algn="l"/>
                <a:tab pos="6995159" algn="l"/>
                <a:tab pos="7721600" algn="l"/>
                <a:tab pos="8448675" algn="l"/>
                <a:tab pos="9175750" algn="l"/>
                <a:tab pos="9902825" algn="l"/>
                <a:tab pos="10629900" algn="l"/>
                <a:tab pos="11356975" algn="l"/>
                <a:tab pos="12083415" algn="l"/>
                <a:tab pos="12810490" algn="l"/>
                <a:tab pos="13537565" algn="l"/>
                <a:tab pos="14264640" algn="l"/>
                <a:tab pos="14991715" algn="l"/>
              </a:tabLst>
            </a:pPr>
            <a:r>
              <a:rPr sz="1350" spc="20" dirty="0">
                <a:latin typeface="Microsoft Sans Serif"/>
                <a:cs typeface="Microsoft Sans Serif"/>
              </a:rPr>
              <a:t>2002	2003	2004	2005	2006	2007	2008	2009	2010	2011	2012	2013	2014	2015	2016	2017	2018	2019	2020</a:t>
            </a:r>
            <a:endParaRPr sz="1350">
              <a:latin typeface="Microsoft Sans Serif"/>
              <a:cs typeface="Microsoft Sans Serif"/>
            </a:endParaRPr>
          </a:p>
          <a:p>
            <a:pPr>
              <a:lnSpc>
                <a:spcPct val="100000"/>
              </a:lnSpc>
            </a:pPr>
            <a:endParaRPr sz="1800">
              <a:latin typeface="Microsoft Sans Serif"/>
              <a:cs typeface="Microsoft Sans Serif"/>
            </a:endParaRPr>
          </a:p>
          <a:p>
            <a:pPr marL="12700" marR="5080" algn="ctr">
              <a:lnSpc>
                <a:spcPct val="114599"/>
              </a:lnSpc>
              <a:spcBef>
                <a:spcPts val="1310"/>
              </a:spcBef>
            </a:pPr>
            <a:r>
              <a:rPr sz="1800" dirty="0">
                <a:latin typeface="Tahoma"/>
                <a:cs typeface="Tahoma"/>
              </a:rPr>
              <a:t>Togo's</a:t>
            </a:r>
            <a:r>
              <a:rPr sz="1800" spc="-100" dirty="0">
                <a:latin typeface="Tahoma"/>
                <a:cs typeface="Tahoma"/>
              </a:rPr>
              <a:t> </a:t>
            </a:r>
            <a:r>
              <a:rPr sz="1800" spc="15" dirty="0">
                <a:latin typeface="Tahoma"/>
                <a:cs typeface="Tahoma"/>
              </a:rPr>
              <a:t>economic</a:t>
            </a:r>
            <a:r>
              <a:rPr sz="1800" spc="-100" dirty="0">
                <a:latin typeface="Tahoma"/>
                <a:cs typeface="Tahoma"/>
              </a:rPr>
              <a:t> </a:t>
            </a:r>
            <a:r>
              <a:rPr sz="1800" spc="15" dirty="0">
                <a:latin typeface="Tahoma"/>
                <a:cs typeface="Tahoma"/>
              </a:rPr>
              <a:t>growth</a:t>
            </a:r>
            <a:r>
              <a:rPr sz="1800" spc="-100" dirty="0">
                <a:latin typeface="Tahoma"/>
                <a:cs typeface="Tahoma"/>
              </a:rPr>
              <a:t> </a:t>
            </a:r>
            <a:r>
              <a:rPr sz="1800" spc="-5" dirty="0">
                <a:latin typeface="Tahoma"/>
                <a:cs typeface="Tahoma"/>
              </a:rPr>
              <a:t>is</a:t>
            </a:r>
            <a:r>
              <a:rPr sz="1800" spc="-100" dirty="0">
                <a:latin typeface="Tahoma"/>
                <a:cs typeface="Tahoma"/>
              </a:rPr>
              <a:t> </a:t>
            </a:r>
            <a:r>
              <a:rPr sz="1800" spc="-10" dirty="0">
                <a:latin typeface="Tahoma"/>
                <a:cs typeface="Tahoma"/>
              </a:rPr>
              <a:t>measured</a:t>
            </a:r>
            <a:r>
              <a:rPr sz="1800" spc="-100" dirty="0">
                <a:latin typeface="Tahoma"/>
                <a:cs typeface="Tahoma"/>
              </a:rPr>
              <a:t> </a:t>
            </a:r>
            <a:r>
              <a:rPr sz="1800" spc="-15" dirty="0">
                <a:latin typeface="Tahoma"/>
                <a:cs typeface="Tahoma"/>
              </a:rPr>
              <a:t>using</a:t>
            </a:r>
            <a:r>
              <a:rPr sz="1800" spc="-100" dirty="0">
                <a:latin typeface="Tahoma"/>
                <a:cs typeface="Tahoma"/>
              </a:rPr>
              <a:t> </a:t>
            </a:r>
            <a:r>
              <a:rPr sz="1800" spc="114" dirty="0">
                <a:latin typeface="Tahoma"/>
                <a:cs typeface="Tahoma"/>
              </a:rPr>
              <a:t>GDP</a:t>
            </a:r>
            <a:r>
              <a:rPr sz="1800" spc="-95" dirty="0">
                <a:latin typeface="Tahoma"/>
                <a:cs typeface="Tahoma"/>
              </a:rPr>
              <a:t> </a:t>
            </a:r>
            <a:r>
              <a:rPr sz="1800" spc="-15" dirty="0">
                <a:latin typeface="Tahoma"/>
                <a:cs typeface="Tahoma"/>
              </a:rPr>
              <a:t>and</a:t>
            </a:r>
            <a:r>
              <a:rPr sz="1800" spc="-100" dirty="0">
                <a:latin typeface="Tahoma"/>
                <a:cs typeface="Tahoma"/>
              </a:rPr>
              <a:t> </a:t>
            </a:r>
            <a:r>
              <a:rPr sz="1800" spc="5" dirty="0">
                <a:latin typeface="Tahoma"/>
                <a:cs typeface="Tahoma"/>
              </a:rPr>
              <a:t>unemployment</a:t>
            </a:r>
            <a:r>
              <a:rPr sz="1800" spc="-100" dirty="0">
                <a:latin typeface="Tahoma"/>
                <a:cs typeface="Tahoma"/>
              </a:rPr>
              <a:t> </a:t>
            </a:r>
            <a:r>
              <a:rPr sz="1800" spc="-130" dirty="0">
                <a:latin typeface="Tahoma"/>
                <a:cs typeface="Tahoma"/>
              </a:rPr>
              <a:t>(a</a:t>
            </a:r>
            <a:r>
              <a:rPr sz="1800" spc="-100" dirty="0">
                <a:latin typeface="Tahoma"/>
                <a:cs typeface="Tahoma"/>
              </a:rPr>
              <a:t> </a:t>
            </a:r>
            <a:r>
              <a:rPr sz="1800" spc="-30" dirty="0">
                <a:latin typeface="Tahoma"/>
                <a:cs typeface="Tahoma"/>
              </a:rPr>
              <a:t>lagging</a:t>
            </a:r>
            <a:r>
              <a:rPr sz="1800" spc="-100" dirty="0">
                <a:latin typeface="Tahoma"/>
                <a:cs typeface="Tahoma"/>
              </a:rPr>
              <a:t> </a:t>
            </a:r>
            <a:r>
              <a:rPr sz="1800" spc="-20" dirty="0">
                <a:latin typeface="Tahoma"/>
                <a:cs typeface="Tahoma"/>
              </a:rPr>
              <a:t>indicator).</a:t>
            </a:r>
            <a:r>
              <a:rPr sz="1800" spc="-100" dirty="0">
                <a:latin typeface="Tahoma"/>
                <a:cs typeface="Tahoma"/>
              </a:rPr>
              <a:t> </a:t>
            </a:r>
            <a:r>
              <a:rPr sz="1800" dirty="0">
                <a:latin typeface="Tahoma"/>
                <a:cs typeface="Tahoma"/>
              </a:rPr>
              <a:t>Togo's</a:t>
            </a:r>
            <a:r>
              <a:rPr sz="1800" spc="-100" dirty="0">
                <a:latin typeface="Tahoma"/>
                <a:cs typeface="Tahoma"/>
              </a:rPr>
              <a:t> </a:t>
            </a:r>
            <a:r>
              <a:rPr sz="1800" spc="5" dirty="0">
                <a:latin typeface="Tahoma"/>
                <a:cs typeface="Tahoma"/>
              </a:rPr>
              <a:t>unemployment</a:t>
            </a:r>
            <a:r>
              <a:rPr sz="1800" spc="-95" dirty="0">
                <a:latin typeface="Tahoma"/>
                <a:cs typeface="Tahoma"/>
              </a:rPr>
              <a:t> </a:t>
            </a:r>
            <a:r>
              <a:rPr sz="1800" dirty="0">
                <a:latin typeface="Tahoma"/>
                <a:cs typeface="Tahoma"/>
              </a:rPr>
              <a:t>rate</a:t>
            </a:r>
            <a:r>
              <a:rPr sz="1800" spc="-100" dirty="0">
                <a:latin typeface="Tahoma"/>
                <a:cs typeface="Tahoma"/>
              </a:rPr>
              <a:t> </a:t>
            </a:r>
            <a:r>
              <a:rPr sz="1800" spc="35" dirty="0">
                <a:latin typeface="Tahoma"/>
                <a:cs typeface="Tahoma"/>
              </a:rPr>
              <a:t>for</a:t>
            </a:r>
            <a:r>
              <a:rPr sz="1800" spc="-100" dirty="0">
                <a:latin typeface="Tahoma"/>
                <a:cs typeface="Tahoma"/>
              </a:rPr>
              <a:t> </a:t>
            </a:r>
            <a:r>
              <a:rPr sz="1800" spc="60" dirty="0">
                <a:latin typeface="Tahoma"/>
                <a:cs typeface="Tahoma"/>
              </a:rPr>
              <a:t>2020</a:t>
            </a:r>
            <a:r>
              <a:rPr sz="1800" spc="-100" dirty="0">
                <a:latin typeface="Tahoma"/>
                <a:cs typeface="Tahoma"/>
              </a:rPr>
              <a:t> </a:t>
            </a:r>
            <a:r>
              <a:rPr sz="1800" dirty="0">
                <a:latin typeface="Tahoma"/>
                <a:cs typeface="Tahoma"/>
              </a:rPr>
              <a:t>was</a:t>
            </a:r>
            <a:r>
              <a:rPr sz="1800" spc="-100" dirty="0">
                <a:latin typeface="Tahoma"/>
                <a:cs typeface="Tahoma"/>
              </a:rPr>
              <a:t> </a:t>
            </a:r>
            <a:r>
              <a:rPr sz="1800" spc="-65" dirty="0">
                <a:latin typeface="Tahoma"/>
                <a:cs typeface="Tahoma"/>
              </a:rPr>
              <a:t>4.05%,</a:t>
            </a:r>
            <a:r>
              <a:rPr sz="1800" spc="-100" dirty="0">
                <a:latin typeface="Tahoma"/>
                <a:cs typeface="Tahoma"/>
              </a:rPr>
              <a:t> </a:t>
            </a:r>
            <a:r>
              <a:rPr sz="1800" spc="5" dirty="0">
                <a:latin typeface="Tahoma"/>
                <a:cs typeface="Tahoma"/>
              </a:rPr>
              <a:t>up</a:t>
            </a:r>
            <a:r>
              <a:rPr sz="1800" spc="-100" dirty="0">
                <a:latin typeface="Tahoma"/>
                <a:cs typeface="Tahoma"/>
              </a:rPr>
              <a:t> </a:t>
            </a:r>
            <a:r>
              <a:rPr sz="1800" spc="-55" dirty="0">
                <a:latin typeface="Tahoma"/>
                <a:cs typeface="Tahoma"/>
              </a:rPr>
              <a:t>0.45%</a:t>
            </a:r>
            <a:r>
              <a:rPr sz="1800" spc="-100" dirty="0">
                <a:latin typeface="Tahoma"/>
                <a:cs typeface="Tahoma"/>
              </a:rPr>
              <a:t> </a:t>
            </a:r>
            <a:r>
              <a:rPr sz="1800" spc="15" dirty="0">
                <a:latin typeface="Tahoma"/>
                <a:cs typeface="Tahoma"/>
              </a:rPr>
              <a:t>from</a:t>
            </a:r>
            <a:r>
              <a:rPr sz="1800" spc="-95" dirty="0">
                <a:latin typeface="Tahoma"/>
                <a:cs typeface="Tahoma"/>
              </a:rPr>
              <a:t> </a:t>
            </a:r>
            <a:r>
              <a:rPr sz="1800" spc="20" dirty="0">
                <a:latin typeface="Tahoma"/>
                <a:cs typeface="Tahoma"/>
              </a:rPr>
              <a:t>2019,</a:t>
            </a:r>
            <a:r>
              <a:rPr sz="1800" spc="-100" dirty="0">
                <a:latin typeface="Tahoma"/>
                <a:cs typeface="Tahoma"/>
              </a:rPr>
              <a:t> </a:t>
            </a:r>
            <a:r>
              <a:rPr sz="1800" spc="-15" dirty="0">
                <a:latin typeface="Tahoma"/>
                <a:cs typeface="Tahoma"/>
              </a:rPr>
              <a:t>and </a:t>
            </a:r>
            <a:r>
              <a:rPr sz="1800" spc="-10" dirty="0">
                <a:latin typeface="Tahoma"/>
                <a:cs typeface="Tahoma"/>
              </a:rPr>
              <a:t> </a:t>
            </a:r>
            <a:r>
              <a:rPr sz="1800" spc="-55" dirty="0">
                <a:latin typeface="Tahoma"/>
                <a:cs typeface="Tahoma"/>
              </a:rPr>
              <a:t>3.60%</a:t>
            </a:r>
            <a:r>
              <a:rPr sz="1800" spc="-100" dirty="0">
                <a:latin typeface="Tahoma"/>
                <a:cs typeface="Tahoma"/>
              </a:rPr>
              <a:t> </a:t>
            </a:r>
            <a:r>
              <a:rPr sz="1800" spc="10" dirty="0">
                <a:latin typeface="Tahoma"/>
                <a:cs typeface="Tahoma"/>
              </a:rPr>
              <a:t>in</a:t>
            </a:r>
            <a:r>
              <a:rPr sz="1800" spc="-95" dirty="0">
                <a:latin typeface="Tahoma"/>
                <a:cs typeface="Tahoma"/>
              </a:rPr>
              <a:t> </a:t>
            </a:r>
            <a:r>
              <a:rPr sz="1800" spc="20" dirty="0">
                <a:latin typeface="Tahoma"/>
                <a:cs typeface="Tahoma"/>
              </a:rPr>
              <a:t>2019,</a:t>
            </a:r>
            <a:r>
              <a:rPr sz="1800" spc="-95" dirty="0">
                <a:latin typeface="Tahoma"/>
                <a:cs typeface="Tahoma"/>
              </a:rPr>
              <a:t> </a:t>
            </a:r>
            <a:r>
              <a:rPr sz="1800" spc="30" dirty="0">
                <a:latin typeface="Tahoma"/>
                <a:cs typeface="Tahoma"/>
              </a:rPr>
              <a:t>down</a:t>
            </a:r>
            <a:r>
              <a:rPr sz="1800" spc="-95" dirty="0">
                <a:latin typeface="Tahoma"/>
                <a:cs typeface="Tahoma"/>
              </a:rPr>
              <a:t> </a:t>
            </a:r>
            <a:r>
              <a:rPr sz="1800" spc="-55" dirty="0">
                <a:latin typeface="Tahoma"/>
                <a:cs typeface="Tahoma"/>
              </a:rPr>
              <a:t>0.06%</a:t>
            </a:r>
            <a:r>
              <a:rPr sz="1800" spc="-95" dirty="0">
                <a:latin typeface="Tahoma"/>
                <a:cs typeface="Tahoma"/>
              </a:rPr>
              <a:t> </a:t>
            </a:r>
            <a:r>
              <a:rPr sz="1800" spc="15" dirty="0">
                <a:latin typeface="Tahoma"/>
                <a:cs typeface="Tahoma"/>
              </a:rPr>
              <a:t>from</a:t>
            </a:r>
            <a:r>
              <a:rPr sz="1800" spc="-95" dirty="0">
                <a:latin typeface="Tahoma"/>
                <a:cs typeface="Tahoma"/>
              </a:rPr>
              <a:t> </a:t>
            </a:r>
            <a:r>
              <a:rPr sz="1800" spc="25" dirty="0">
                <a:latin typeface="Tahoma"/>
                <a:cs typeface="Tahoma"/>
              </a:rPr>
              <a:t>2018.</a:t>
            </a:r>
            <a:r>
              <a:rPr sz="1800" spc="-95" dirty="0">
                <a:latin typeface="Tahoma"/>
                <a:cs typeface="Tahoma"/>
              </a:rPr>
              <a:t> </a:t>
            </a:r>
            <a:r>
              <a:rPr sz="1800" dirty="0">
                <a:latin typeface="Tahoma"/>
                <a:cs typeface="Tahoma"/>
              </a:rPr>
              <a:t>(Unemployment</a:t>
            </a:r>
            <a:r>
              <a:rPr sz="1800" spc="-95" dirty="0">
                <a:latin typeface="Tahoma"/>
                <a:cs typeface="Tahoma"/>
              </a:rPr>
              <a:t> </a:t>
            </a:r>
            <a:r>
              <a:rPr sz="1800" dirty="0">
                <a:latin typeface="Tahoma"/>
                <a:cs typeface="Tahoma"/>
              </a:rPr>
              <a:t>Rate</a:t>
            </a:r>
            <a:r>
              <a:rPr sz="1800" spc="-95" dirty="0">
                <a:latin typeface="Tahoma"/>
                <a:cs typeface="Tahoma"/>
              </a:rPr>
              <a:t> </a:t>
            </a:r>
            <a:r>
              <a:rPr sz="1800" spc="10" dirty="0">
                <a:latin typeface="Tahoma"/>
                <a:cs typeface="Tahoma"/>
              </a:rPr>
              <a:t>in</a:t>
            </a:r>
            <a:r>
              <a:rPr sz="1800" spc="-100" dirty="0">
                <a:latin typeface="Tahoma"/>
                <a:cs typeface="Tahoma"/>
              </a:rPr>
              <a:t> </a:t>
            </a:r>
            <a:r>
              <a:rPr sz="1800" spc="-20" dirty="0">
                <a:latin typeface="Tahoma"/>
                <a:cs typeface="Tahoma"/>
              </a:rPr>
              <a:t>Togo,</a:t>
            </a:r>
            <a:r>
              <a:rPr sz="1800" spc="-95" dirty="0">
                <a:latin typeface="Tahoma"/>
                <a:cs typeface="Tahoma"/>
              </a:rPr>
              <a:t> </a:t>
            </a:r>
            <a:r>
              <a:rPr sz="1800" spc="35" dirty="0">
                <a:latin typeface="Tahoma"/>
                <a:cs typeface="Tahoma"/>
              </a:rPr>
              <a:t>1991-2022,</a:t>
            </a:r>
            <a:r>
              <a:rPr sz="1800" spc="-95" dirty="0">
                <a:latin typeface="Tahoma"/>
                <a:cs typeface="Tahoma"/>
              </a:rPr>
              <a:t> n.d.). </a:t>
            </a:r>
            <a:r>
              <a:rPr sz="1800" spc="5" dirty="0">
                <a:latin typeface="Tahoma"/>
                <a:cs typeface="Tahoma"/>
              </a:rPr>
              <a:t>The</a:t>
            </a:r>
            <a:r>
              <a:rPr sz="1800" spc="-95" dirty="0">
                <a:latin typeface="Tahoma"/>
                <a:cs typeface="Tahoma"/>
              </a:rPr>
              <a:t> </a:t>
            </a:r>
            <a:r>
              <a:rPr sz="1800" spc="65" dirty="0">
                <a:latin typeface="Tahoma"/>
                <a:cs typeface="Tahoma"/>
              </a:rPr>
              <a:t>COVID-19</a:t>
            </a:r>
            <a:r>
              <a:rPr sz="1800" spc="-95" dirty="0">
                <a:latin typeface="Tahoma"/>
                <a:cs typeface="Tahoma"/>
              </a:rPr>
              <a:t> </a:t>
            </a:r>
            <a:r>
              <a:rPr sz="1800" spc="-5" dirty="0">
                <a:latin typeface="Tahoma"/>
                <a:cs typeface="Tahoma"/>
              </a:rPr>
              <a:t>pandemic</a:t>
            </a:r>
            <a:r>
              <a:rPr sz="1800" spc="-95" dirty="0">
                <a:latin typeface="Tahoma"/>
                <a:cs typeface="Tahoma"/>
              </a:rPr>
              <a:t> </a:t>
            </a:r>
            <a:r>
              <a:rPr sz="1800" spc="20" dirty="0">
                <a:latin typeface="Tahoma"/>
                <a:cs typeface="Tahoma"/>
              </a:rPr>
              <a:t>slowed</a:t>
            </a:r>
            <a:r>
              <a:rPr sz="1800" spc="-95" dirty="0">
                <a:latin typeface="Tahoma"/>
                <a:cs typeface="Tahoma"/>
              </a:rPr>
              <a:t> </a:t>
            </a:r>
            <a:r>
              <a:rPr sz="1800" dirty="0">
                <a:latin typeface="Tahoma"/>
                <a:cs typeface="Tahoma"/>
              </a:rPr>
              <a:t>Togo's</a:t>
            </a:r>
            <a:r>
              <a:rPr sz="1800" spc="-95" dirty="0">
                <a:latin typeface="Tahoma"/>
                <a:cs typeface="Tahoma"/>
              </a:rPr>
              <a:t> </a:t>
            </a:r>
            <a:r>
              <a:rPr sz="1800" spc="114" dirty="0">
                <a:latin typeface="Tahoma"/>
                <a:cs typeface="Tahoma"/>
              </a:rPr>
              <a:t>GDP</a:t>
            </a:r>
            <a:r>
              <a:rPr sz="1800" spc="-100" dirty="0">
                <a:latin typeface="Tahoma"/>
                <a:cs typeface="Tahoma"/>
              </a:rPr>
              <a:t> </a:t>
            </a:r>
            <a:r>
              <a:rPr sz="1800" spc="20" dirty="0">
                <a:latin typeface="Tahoma"/>
                <a:cs typeface="Tahoma"/>
              </a:rPr>
              <a:t>by</a:t>
            </a:r>
            <a:r>
              <a:rPr sz="1800" spc="-95" dirty="0">
                <a:latin typeface="Tahoma"/>
                <a:cs typeface="Tahoma"/>
              </a:rPr>
              <a:t> </a:t>
            </a:r>
            <a:r>
              <a:rPr sz="1800" spc="-80" dirty="0">
                <a:latin typeface="Tahoma"/>
                <a:cs typeface="Tahoma"/>
              </a:rPr>
              <a:t>1.8%</a:t>
            </a:r>
            <a:r>
              <a:rPr sz="1800" spc="-95" dirty="0">
                <a:latin typeface="Tahoma"/>
                <a:cs typeface="Tahoma"/>
              </a:rPr>
              <a:t> </a:t>
            </a:r>
            <a:r>
              <a:rPr sz="1800" spc="10" dirty="0">
                <a:latin typeface="Tahoma"/>
                <a:cs typeface="Tahoma"/>
              </a:rPr>
              <a:t>in</a:t>
            </a:r>
            <a:r>
              <a:rPr sz="1800" spc="-95" dirty="0">
                <a:latin typeface="Tahoma"/>
                <a:cs typeface="Tahoma"/>
              </a:rPr>
              <a:t> </a:t>
            </a:r>
            <a:r>
              <a:rPr sz="1800" spc="15" dirty="0">
                <a:latin typeface="Tahoma"/>
                <a:cs typeface="Tahoma"/>
              </a:rPr>
              <a:t>2020;</a:t>
            </a:r>
            <a:r>
              <a:rPr sz="1800" spc="-95" dirty="0">
                <a:latin typeface="Tahoma"/>
                <a:cs typeface="Tahoma"/>
              </a:rPr>
              <a:t> </a:t>
            </a:r>
            <a:r>
              <a:rPr sz="1800" spc="-10" dirty="0">
                <a:latin typeface="Tahoma"/>
                <a:cs typeface="Tahoma"/>
              </a:rPr>
              <a:t>nevertheless, </a:t>
            </a:r>
            <a:r>
              <a:rPr sz="1800" spc="-545" dirty="0">
                <a:latin typeface="Tahoma"/>
                <a:cs typeface="Tahoma"/>
              </a:rPr>
              <a:t> </a:t>
            </a:r>
            <a:r>
              <a:rPr sz="1800" spc="15" dirty="0">
                <a:latin typeface="Tahoma"/>
                <a:cs typeface="Tahoma"/>
              </a:rPr>
              <a:t>the</a:t>
            </a:r>
            <a:r>
              <a:rPr sz="1800" spc="-100" dirty="0">
                <a:latin typeface="Tahoma"/>
                <a:cs typeface="Tahoma"/>
              </a:rPr>
              <a:t> </a:t>
            </a:r>
            <a:r>
              <a:rPr sz="1800" spc="15" dirty="0">
                <a:latin typeface="Tahoma"/>
                <a:cs typeface="Tahoma"/>
              </a:rPr>
              <a:t>economy</a:t>
            </a:r>
            <a:r>
              <a:rPr sz="1800" spc="-100" dirty="0">
                <a:latin typeface="Tahoma"/>
                <a:cs typeface="Tahoma"/>
              </a:rPr>
              <a:t> </a:t>
            </a:r>
            <a:r>
              <a:rPr sz="1800" spc="10" dirty="0">
                <a:latin typeface="Tahoma"/>
                <a:cs typeface="Tahoma"/>
              </a:rPr>
              <a:t>rebounded</a:t>
            </a:r>
            <a:r>
              <a:rPr sz="1800" spc="-100" dirty="0">
                <a:latin typeface="Tahoma"/>
                <a:cs typeface="Tahoma"/>
              </a:rPr>
              <a:t> </a:t>
            </a:r>
            <a:r>
              <a:rPr sz="1800" spc="40" dirty="0">
                <a:latin typeface="Tahoma"/>
                <a:cs typeface="Tahoma"/>
              </a:rPr>
              <a:t>to</a:t>
            </a:r>
            <a:r>
              <a:rPr sz="1800" spc="-100" dirty="0">
                <a:latin typeface="Tahoma"/>
                <a:cs typeface="Tahoma"/>
              </a:rPr>
              <a:t> </a:t>
            </a:r>
            <a:r>
              <a:rPr sz="1800" spc="-80" dirty="0">
                <a:latin typeface="Tahoma"/>
                <a:cs typeface="Tahoma"/>
              </a:rPr>
              <a:t>5.3%</a:t>
            </a:r>
            <a:r>
              <a:rPr sz="1800" spc="-100" dirty="0">
                <a:latin typeface="Tahoma"/>
                <a:cs typeface="Tahoma"/>
              </a:rPr>
              <a:t> </a:t>
            </a:r>
            <a:r>
              <a:rPr sz="1800" spc="10" dirty="0">
                <a:latin typeface="Tahoma"/>
                <a:cs typeface="Tahoma"/>
              </a:rPr>
              <a:t>in</a:t>
            </a:r>
            <a:r>
              <a:rPr sz="1800" spc="-95" dirty="0">
                <a:latin typeface="Tahoma"/>
                <a:cs typeface="Tahoma"/>
              </a:rPr>
              <a:t> </a:t>
            </a:r>
            <a:r>
              <a:rPr sz="1800" spc="20" dirty="0">
                <a:latin typeface="Tahoma"/>
                <a:cs typeface="Tahoma"/>
              </a:rPr>
              <a:t>2021,</a:t>
            </a:r>
            <a:r>
              <a:rPr sz="1800" spc="-100" dirty="0">
                <a:latin typeface="Tahoma"/>
                <a:cs typeface="Tahoma"/>
              </a:rPr>
              <a:t> </a:t>
            </a:r>
            <a:r>
              <a:rPr sz="1800" spc="-5" dirty="0">
                <a:latin typeface="Tahoma"/>
                <a:cs typeface="Tahoma"/>
              </a:rPr>
              <a:t>thanks</a:t>
            </a:r>
            <a:r>
              <a:rPr sz="1800" spc="-100" dirty="0">
                <a:latin typeface="Tahoma"/>
                <a:cs typeface="Tahoma"/>
              </a:rPr>
              <a:t> </a:t>
            </a:r>
            <a:r>
              <a:rPr sz="1800" spc="40" dirty="0">
                <a:latin typeface="Tahoma"/>
                <a:cs typeface="Tahoma"/>
              </a:rPr>
              <a:t>to</a:t>
            </a:r>
            <a:r>
              <a:rPr sz="1800" spc="-100" dirty="0">
                <a:latin typeface="Tahoma"/>
                <a:cs typeface="Tahoma"/>
              </a:rPr>
              <a:t> </a:t>
            </a:r>
            <a:r>
              <a:rPr sz="1800" spc="5" dirty="0">
                <a:latin typeface="Tahoma"/>
                <a:cs typeface="Tahoma"/>
              </a:rPr>
              <a:t>improvements</a:t>
            </a:r>
            <a:r>
              <a:rPr sz="1800" spc="-100" dirty="0">
                <a:latin typeface="Tahoma"/>
                <a:cs typeface="Tahoma"/>
              </a:rPr>
              <a:t> </a:t>
            </a:r>
            <a:r>
              <a:rPr sz="1800" spc="10" dirty="0">
                <a:latin typeface="Tahoma"/>
                <a:cs typeface="Tahoma"/>
              </a:rPr>
              <a:t>in</a:t>
            </a:r>
            <a:r>
              <a:rPr sz="1800" spc="-95" dirty="0">
                <a:latin typeface="Tahoma"/>
                <a:cs typeface="Tahoma"/>
              </a:rPr>
              <a:t> </a:t>
            </a:r>
            <a:r>
              <a:rPr sz="1800" spc="15" dirty="0">
                <a:latin typeface="Tahoma"/>
                <a:cs typeface="Tahoma"/>
              </a:rPr>
              <a:t>the</a:t>
            </a:r>
            <a:r>
              <a:rPr sz="1800" spc="-100" dirty="0">
                <a:latin typeface="Tahoma"/>
                <a:cs typeface="Tahoma"/>
              </a:rPr>
              <a:t> </a:t>
            </a:r>
            <a:r>
              <a:rPr sz="1800" spc="5" dirty="0">
                <a:latin typeface="Tahoma"/>
                <a:cs typeface="Tahoma"/>
              </a:rPr>
              <a:t>services</a:t>
            </a:r>
            <a:r>
              <a:rPr sz="1800" spc="-100" dirty="0">
                <a:latin typeface="Tahoma"/>
                <a:cs typeface="Tahoma"/>
              </a:rPr>
              <a:t> </a:t>
            </a:r>
            <a:r>
              <a:rPr sz="1800" spc="15" dirty="0">
                <a:latin typeface="Tahoma"/>
                <a:cs typeface="Tahoma"/>
              </a:rPr>
              <a:t>sector</a:t>
            </a:r>
            <a:r>
              <a:rPr sz="1800" spc="-100" dirty="0">
                <a:latin typeface="Tahoma"/>
                <a:cs typeface="Tahoma"/>
              </a:rPr>
              <a:t> </a:t>
            </a:r>
            <a:r>
              <a:rPr sz="1800" spc="-5" dirty="0">
                <a:latin typeface="Tahoma"/>
                <a:cs typeface="Tahoma"/>
              </a:rPr>
              <a:t>(Overview,</a:t>
            </a:r>
            <a:r>
              <a:rPr sz="1800" spc="-100" dirty="0">
                <a:latin typeface="Tahoma"/>
                <a:cs typeface="Tahoma"/>
              </a:rPr>
              <a:t> </a:t>
            </a:r>
            <a:r>
              <a:rPr sz="1800" spc="-15" dirty="0">
                <a:latin typeface="Tahoma"/>
                <a:cs typeface="Tahoma"/>
              </a:rPr>
              <a:t>2018).</a:t>
            </a:r>
            <a:r>
              <a:rPr sz="1800" spc="-95" dirty="0">
                <a:latin typeface="Tahoma"/>
                <a:cs typeface="Tahoma"/>
              </a:rPr>
              <a:t> </a:t>
            </a:r>
            <a:r>
              <a:rPr sz="1800" spc="-65" dirty="0">
                <a:latin typeface="Tahoma"/>
                <a:cs typeface="Tahoma"/>
              </a:rPr>
              <a:t>It</a:t>
            </a:r>
            <a:r>
              <a:rPr sz="1800" spc="-100" dirty="0">
                <a:latin typeface="Tahoma"/>
                <a:cs typeface="Tahoma"/>
              </a:rPr>
              <a:t> </a:t>
            </a:r>
            <a:r>
              <a:rPr sz="1800" spc="-5" dirty="0">
                <a:latin typeface="Tahoma"/>
                <a:cs typeface="Tahoma"/>
              </a:rPr>
              <a:t>is</a:t>
            </a:r>
            <a:r>
              <a:rPr sz="1800" spc="-100" dirty="0">
                <a:latin typeface="Tahoma"/>
                <a:cs typeface="Tahoma"/>
              </a:rPr>
              <a:t> </a:t>
            </a:r>
            <a:r>
              <a:rPr sz="1800" spc="15" dirty="0">
                <a:latin typeface="Tahoma"/>
                <a:cs typeface="Tahoma"/>
              </a:rPr>
              <a:t>evident</a:t>
            </a:r>
            <a:r>
              <a:rPr sz="1800" spc="-100" dirty="0">
                <a:latin typeface="Tahoma"/>
                <a:cs typeface="Tahoma"/>
              </a:rPr>
              <a:t> </a:t>
            </a:r>
            <a:r>
              <a:rPr sz="1800" spc="5" dirty="0">
                <a:latin typeface="Tahoma"/>
                <a:cs typeface="Tahoma"/>
              </a:rPr>
              <a:t>that</a:t>
            </a:r>
            <a:r>
              <a:rPr sz="1800" spc="-100" dirty="0">
                <a:latin typeface="Tahoma"/>
                <a:cs typeface="Tahoma"/>
              </a:rPr>
              <a:t> </a:t>
            </a:r>
            <a:r>
              <a:rPr sz="1800" spc="10" dirty="0">
                <a:latin typeface="Tahoma"/>
                <a:cs typeface="Tahoma"/>
              </a:rPr>
              <a:t>there</a:t>
            </a:r>
            <a:r>
              <a:rPr sz="1800" spc="-100" dirty="0">
                <a:latin typeface="Tahoma"/>
                <a:cs typeface="Tahoma"/>
              </a:rPr>
              <a:t> </a:t>
            </a:r>
            <a:r>
              <a:rPr sz="1800" spc="-5" dirty="0">
                <a:latin typeface="Tahoma"/>
                <a:cs typeface="Tahoma"/>
              </a:rPr>
              <a:t>is</a:t>
            </a:r>
            <a:r>
              <a:rPr sz="1800" spc="-95" dirty="0">
                <a:latin typeface="Tahoma"/>
                <a:cs typeface="Tahoma"/>
              </a:rPr>
              <a:t> </a:t>
            </a:r>
            <a:r>
              <a:rPr sz="1800" spc="-25" dirty="0">
                <a:latin typeface="Tahoma"/>
                <a:cs typeface="Tahoma"/>
              </a:rPr>
              <a:t>an</a:t>
            </a:r>
            <a:r>
              <a:rPr sz="1800" spc="-100" dirty="0">
                <a:latin typeface="Tahoma"/>
                <a:cs typeface="Tahoma"/>
              </a:rPr>
              <a:t> </a:t>
            </a:r>
            <a:r>
              <a:rPr sz="1800" spc="-5" dirty="0">
                <a:latin typeface="Tahoma"/>
                <a:cs typeface="Tahoma"/>
              </a:rPr>
              <a:t>increase</a:t>
            </a:r>
            <a:r>
              <a:rPr sz="1800" spc="-100" dirty="0">
                <a:latin typeface="Tahoma"/>
                <a:cs typeface="Tahoma"/>
              </a:rPr>
              <a:t> </a:t>
            </a:r>
            <a:r>
              <a:rPr sz="1800" spc="10" dirty="0">
                <a:latin typeface="Tahoma"/>
                <a:cs typeface="Tahoma"/>
              </a:rPr>
              <a:t>in</a:t>
            </a:r>
            <a:r>
              <a:rPr sz="1800" spc="-100" dirty="0">
                <a:latin typeface="Tahoma"/>
                <a:cs typeface="Tahoma"/>
              </a:rPr>
              <a:t> </a:t>
            </a:r>
            <a:r>
              <a:rPr sz="1800" spc="15" dirty="0">
                <a:latin typeface="Tahoma"/>
                <a:cs typeface="Tahoma"/>
              </a:rPr>
              <a:t>the</a:t>
            </a:r>
            <a:r>
              <a:rPr sz="1800" spc="-100" dirty="0">
                <a:latin typeface="Tahoma"/>
                <a:cs typeface="Tahoma"/>
              </a:rPr>
              <a:t> </a:t>
            </a:r>
            <a:r>
              <a:rPr sz="1800" spc="15" dirty="0">
                <a:latin typeface="Tahoma"/>
                <a:cs typeface="Tahoma"/>
              </a:rPr>
              <a:t>growth</a:t>
            </a:r>
            <a:r>
              <a:rPr sz="1800" spc="-95" dirty="0">
                <a:latin typeface="Tahoma"/>
                <a:cs typeface="Tahoma"/>
              </a:rPr>
              <a:t> </a:t>
            </a:r>
            <a:r>
              <a:rPr sz="1800" dirty="0">
                <a:latin typeface="Tahoma"/>
                <a:cs typeface="Tahoma"/>
              </a:rPr>
              <a:t>rate</a:t>
            </a:r>
            <a:r>
              <a:rPr sz="1800" spc="-100" dirty="0">
                <a:latin typeface="Tahoma"/>
                <a:cs typeface="Tahoma"/>
              </a:rPr>
              <a:t> </a:t>
            </a:r>
            <a:r>
              <a:rPr sz="1800" spc="50" dirty="0">
                <a:latin typeface="Tahoma"/>
                <a:cs typeface="Tahoma"/>
              </a:rPr>
              <a:t>of </a:t>
            </a:r>
            <a:r>
              <a:rPr sz="1800" spc="55" dirty="0">
                <a:latin typeface="Tahoma"/>
                <a:cs typeface="Tahoma"/>
              </a:rPr>
              <a:t> </a:t>
            </a:r>
            <a:r>
              <a:rPr sz="1800" spc="15" dirty="0">
                <a:latin typeface="Tahoma"/>
                <a:cs typeface="Tahoma"/>
              </a:rPr>
              <a:t>the</a:t>
            </a:r>
            <a:r>
              <a:rPr sz="1800" spc="-105" dirty="0">
                <a:latin typeface="Tahoma"/>
                <a:cs typeface="Tahoma"/>
              </a:rPr>
              <a:t> </a:t>
            </a:r>
            <a:r>
              <a:rPr sz="1800" spc="-10" dirty="0">
                <a:latin typeface="Tahoma"/>
                <a:cs typeface="Tahoma"/>
              </a:rPr>
              <a:t>real</a:t>
            </a:r>
            <a:r>
              <a:rPr sz="1800" spc="-105" dirty="0">
                <a:latin typeface="Tahoma"/>
                <a:cs typeface="Tahoma"/>
              </a:rPr>
              <a:t> </a:t>
            </a:r>
            <a:r>
              <a:rPr sz="1800" spc="114" dirty="0">
                <a:latin typeface="Tahoma"/>
                <a:cs typeface="Tahoma"/>
              </a:rPr>
              <a:t>GDP</a:t>
            </a:r>
            <a:r>
              <a:rPr sz="1800" spc="-105" dirty="0">
                <a:latin typeface="Tahoma"/>
                <a:cs typeface="Tahoma"/>
              </a:rPr>
              <a:t> </a:t>
            </a:r>
            <a:r>
              <a:rPr sz="1800" spc="15" dirty="0">
                <a:latin typeface="Tahoma"/>
                <a:cs typeface="Tahoma"/>
              </a:rPr>
              <a:t>from</a:t>
            </a:r>
            <a:r>
              <a:rPr sz="1800" spc="-105" dirty="0">
                <a:latin typeface="Tahoma"/>
                <a:cs typeface="Tahoma"/>
              </a:rPr>
              <a:t> </a:t>
            </a:r>
            <a:r>
              <a:rPr sz="1800" spc="60" dirty="0">
                <a:latin typeface="Tahoma"/>
                <a:cs typeface="Tahoma"/>
              </a:rPr>
              <a:t>2012</a:t>
            </a:r>
            <a:r>
              <a:rPr sz="1800" spc="-105" dirty="0">
                <a:latin typeface="Tahoma"/>
                <a:cs typeface="Tahoma"/>
              </a:rPr>
              <a:t> </a:t>
            </a:r>
            <a:r>
              <a:rPr sz="1800" spc="40" dirty="0">
                <a:latin typeface="Tahoma"/>
                <a:cs typeface="Tahoma"/>
              </a:rPr>
              <a:t>to</a:t>
            </a:r>
            <a:r>
              <a:rPr sz="1800" spc="-105" dirty="0">
                <a:latin typeface="Tahoma"/>
                <a:cs typeface="Tahoma"/>
              </a:rPr>
              <a:t> </a:t>
            </a:r>
            <a:r>
              <a:rPr sz="1800" spc="20" dirty="0">
                <a:latin typeface="Tahoma"/>
                <a:cs typeface="Tahoma"/>
              </a:rPr>
              <a:t>2022,</a:t>
            </a:r>
            <a:r>
              <a:rPr sz="1800" spc="-105" dirty="0">
                <a:latin typeface="Tahoma"/>
                <a:cs typeface="Tahoma"/>
              </a:rPr>
              <a:t> </a:t>
            </a:r>
            <a:r>
              <a:rPr sz="1800" spc="-15" dirty="0">
                <a:latin typeface="Tahoma"/>
                <a:cs typeface="Tahoma"/>
              </a:rPr>
              <a:t>and</a:t>
            </a:r>
            <a:r>
              <a:rPr sz="1800" spc="-105" dirty="0">
                <a:latin typeface="Tahoma"/>
                <a:cs typeface="Tahoma"/>
              </a:rPr>
              <a:t> </a:t>
            </a:r>
            <a:r>
              <a:rPr sz="1800" spc="10" dirty="0">
                <a:latin typeface="Tahoma"/>
                <a:cs typeface="Tahoma"/>
              </a:rPr>
              <a:t>this</a:t>
            </a:r>
            <a:r>
              <a:rPr sz="1800" spc="-105" dirty="0">
                <a:latin typeface="Tahoma"/>
                <a:cs typeface="Tahoma"/>
              </a:rPr>
              <a:t> </a:t>
            </a:r>
            <a:r>
              <a:rPr sz="1800" spc="-5" dirty="0">
                <a:latin typeface="Tahoma"/>
                <a:cs typeface="Tahoma"/>
              </a:rPr>
              <a:t>increase</a:t>
            </a:r>
            <a:r>
              <a:rPr sz="1800" spc="-105" dirty="0">
                <a:latin typeface="Tahoma"/>
                <a:cs typeface="Tahoma"/>
              </a:rPr>
              <a:t> </a:t>
            </a:r>
            <a:r>
              <a:rPr sz="1800" spc="30" dirty="0">
                <a:latin typeface="Tahoma"/>
                <a:cs typeface="Tahoma"/>
              </a:rPr>
              <a:t>will</a:t>
            </a:r>
            <a:r>
              <a:rPr sz="1800" spc="-105" dirty="0">
                <a:latin typeface="Tahoma"/>
                <a:cs typeface="Tahoma"/>
              </a:rPr>
              <a:t> </a:t>
            </a:r>
            <a:r>
              <a:rPr sz="1800" spc="-5" dirty="0">
                <a:latin typeface="Tahoma"/>
                <a:cs typeface="Tahoma"/>
              </a:rPr>
              <a:t>also</a:t>
            </a:r>
            <a:r>
              <a:rPr sz="1800" spc="-105" dirty="0">
                <a:latin typeface="Tahoma"/>
                <a:cs typeface="Tahoma"/>
              </a:rPr>
              <a:t> </a:t>
            </a:r>
            <a:r>
              <a:rPr sz="1800" spc="5" dirty="0">
                <a:latin typeface="Tahoma"/>
                <a:cs typeface="Tahoma"/>
              </a:rPr>
              <a:t>be</a:t>
            </a:r>
            <a:r>
              <a:rPr sz="1800" spc="-105" dirty="0">
                <a:latin typeface="Tahoma"/>
                <a:cs typeface="Tahoma"/>
              </a:rPr>
              <a:t> </a:t>
            </a:r>
            <a:r>
              <a:rPr sz="1800" spc="15" dirty="0">
                <a:latin typeface="Tahoma"/>
                <a:cs typeface="Tahoma"/>
              </a:rPr>
              <a:t>evidentin</a:t>
            </a:r>
            <a:r>
              <a:rPr sz="1800" spc="-105" dirty="0">
                <a:latin typeface="Tahoma"/>
                <a:cs typeface="Tahoma"/>
              </a:rPr>
              <a:t> </a:t>
            </a:r>
            <a:r>
              <a:rPr sz="1800" spc="15" dirty="0">
                <a:latin typeface="Tahoma"/>
                <a:cs typeface="Tahoma"/>
              </a:rPr>
              <a:t>the</a:t>
            </a:r>
            <a:r>
              <a:rPr sz="1800" spc="-105" dirty="0">
                <a:latin typeface="Tahoma"/>
                <a:cs typeface="Tahoma"/>
              </a:rPr>
              <a:t> </a:t>
            </a:r>
            <a:r>
              <a:rPr sz="1800" spc="-15" dirty="0">
                <a:latin typeface="Tahoma"/>
                <a:cs typeface="Tahoma"/>
              </a:rPr>
              <a:t>sale</a:t>
            </a:r>
            <a:r>
              <a:rPr sz="1800" spc="-100" dirty="0">
                <a:latin typeface="Tahoma"/>
                <a:cs typeface="Tahoma"/>
              </a:rPr>
              <a:t> </a:t>
            </a:r>
            <a:r>
              <a:rPr sz="1800" spc="50" dirty="0">
                <a:latin typeface="Tahoma"/>
                <a:cs typeface="Tahoma"/>
              </a:rPr>
              <a:t>of</a:t>
            </a:r>
            <a:r>
              <a:rPr sz="1800" spc="-105" dirty="0">
                <a:latin typeface="Tahoma"/>
                <a:cs typeface="Tahoma"/>
              </a:rPr>
              <a:t> </a:t>
            </a:r>
            <a:r>
              <a:rPr sz="1800" spc="-20" dirty="0">
                <a:latin typeface="Tahoma"/>
                <a:cs typeface="Tahoma"/>
              </a:rPr>
              <a:t>umbrella.</a:t>
            </a:r>
            <a:endParaRPr sz="1800">
              <a:latin typeface="Tahoma"/>
              <a:cs typeface="Tahoma"/>
            </a:endParaRPr>
          </a:p>
        </p:txBody>
      </p:sp>
      <p:sp>
        <p:nvSpPr>
          <p:cNvPr id="15" name="object 15"/>
          <p:cNvSpPr/>
          <p:nvPr/>
        </p:nvSpPr>
        <p:spPr>
          <a:xfrm>
            <a:off x="2494915" y="2785642"/>
            <a:ext cx="13524865" cy="4119879"/>
          </a:xfrm>
          <a:custGeom>
            <a:avLst/>
            <a:gdLst/>
            <a:ahLst/>
            <a:cxnLst/>
            <a:rect l="l" t="t" r="r" b="b"/>
            <a:pathLst>
              <a:path w="13524865" h="4119879">
                <a:moveTo>
                  <a:pt x="441325" y="3222294"/>
                </a:moveTo>
                <a:lnTo>
                  <a:pt x="419531" y="3189668"/>
                </a:lnTo>
                <a:lnTo>
                  <a:pt x="406019" y="3186976"/>
                </a:lnTo>
                <a:lnTo>
                  <a:pt x="35306" y="3186976"/>
                </a:lnTo>
                <a:lnTo>
                  <a:pt x="2692" y="3208782"/>
                </a:lnTo>
                <a:lnTo>
                  <a:pt x="0" y="3222294"/>
                </a:lnTo>
                <a:lnTo>
                  <a:pt x="0" y="4119651"/>
                </a:lnTo>
                <a:lnTo>
                  <a:pt x="441325" y="4119651"/>
                </a:lnTo>
                <a:lnTo>
                  <a:pt x="441325" y="3222294"/>
                </a:lnTo>
                <a:close/>
              </a:path>
              <a:path w="13524865" h="4119879">
                <a:moveTo>
                  <a:pt x="1168158" y="2999308"/>
                </a:moveTo>
                <a:lnTo>
                  <a:pt x="1146365" y="2966682"/>
                </a:lnTo>
                <a:lnTo>
                  <a:pt x="1132852" y="2964002"/>
                </a:lnTo>
                <a:lnTo>
                  <a:pt x="762152" y="2964002"/>
                </a:lnTo>
                <a:lnTo>
                  <a:pt x="729526" y="2985795"/>
                </a:lnTo>
                <a:lnTo>
                  <a:pt x="726846" y="2999308"/>
                </a:lnTo>
                <a:lnTo>
                  <a:pt x="726846" y="4119651"/>
                </a:lnTo>
                <a:lnTo>
                  <a:pt x="1168158" y="4119651"/>
                </a:lnTo>
                <a:lnTo>
                  <a:pt x="1168158" y="2999308"/>
                </a:lnTo>
                <a:close/>
              </a:path>
              <a:path w="13524865" h="4119879">
                <a:moveTo>
                  <a:pt x="1895005" y="2923171"/>
                </a:moveTo>
                <a:lnTo>
                  <a:pt x="1873211" y="2890545"/>
                </a:lnTo>
                <a:lnTo>
                  <a:pt x="1859699" y="2887853"/>
                </a:lnTo>
                <a:lnTo>
                  <a:pt x="1488986" y="2887853"/>
                </a:lnTo>
                <a:lnTo>
                  <a:pt x="1456372" y="2909659"/>
                </a:lnTo>
                <a:lnTo>
                  <a:pt x="1453680" y="2923171"/>
                </a:lnTo>
                <a:lnTo>
                  <a:pt x="1453680" y="4119651"/>
                </a:lnTo>
                <a:lnTo>
                  <a:pt x="1895005" y="4119651"/>
                </a:lnTo>
                <a:lnTo>
                  <a:pt x="1895005" y="2923171"/>
                </a:lnTo>
                <a:close/>
              </a:path>
              <a:path w="13524865" h="4119879">
                <a:moveTo>
                  <a:pt x="2621838" y="2912300"/>
                </a:moveTo>
                <a:lnTo>
                  <a:pt x="2600045" y="2879674"/>
                </a:lnTo>
                <a:lnTo>
                  <a:pt x="2586532" y="2876981"/>
                </a:lnTo>
                <a:lnTo>
                  <a:pt x="2215819" y="2876981"/>
                </a:lnTo>
                <a:lnTo>
                  <a:pt x="2183206" y="2898775"/>
                </a:lnTo>
                <a:lnTo>
                  <a:pt x="2180513" y="2912300"/>
                </a:lnTo>
                <a:lnTo>
                  <a:pt x="2180513" y="4119651"/>
                </a:lnTo>
                <a:lnTo>
                  <a:pt x="2621838" y="4119651"/>
                </a:lnTo>
                <a:lnTo>
                  <a:pt x="2621838" y="2912300"/>
                </a:lnTo>
                <a:close/>
              </a:path>
              <a:path w="13524865" h="4119879">
                <a:moveTo>
                  <a:pt x="3348672" y="2874226"/>
                </a:moveTo>
                <a:lnTo>
                  <a:pt x="3326879" y="2841599"/>
                </a:lnTo>
                <a:lnTo>
                  <a:pt x="3313366" y="2838907"/>
                </a:lnTo>
                <a:lnTo>
                  <a:pt x="2942653" y="2838907"/>
                </a:lnTo>
                <a:lnTo>
                  <a:pt x="2910040" y="2860713"/>
                </a:lnTo>
                <a:lnTo>
                  <a:pt x="2907347" y="2874226"/>
                </a:lnTo>
                <a:lnTo>
                  <a:pt x="2907347" y="4119651"/>
                </a:lnTo>
                <a:lnTo>
                  <a:pt x="3348672" y="4119651"/>
                </a:lnTo>
                <a:lnTo>
                  <a:pt x="3348672" y="2874226"/>
                </a:lnTo>
                <a:close/>
              </a:path>
              <a:path w="13524865" h="4119879">
                <a:moveTo>
                  <a:pt x="4075506" y="2705633"/>
                </a:moveTo>
                <a:lnTo>
                  <a:pt x="4053713" y="2673007"/>
                </a:lnTo>
                <a:lnTo>
                  <a:pt x="4040200" y="2670314"/>
                </a:lnTo>
                <a:lnTo>
                  <a:pt x="3669500" y="2670314"/>
                </a:lnTo>
                <a:lnTo>
                  <a:pt x="3636873" y="2692120"/>
                </a:lnTo>
                <a:lnTo>
                  <a:pt x="3634194" y="2705633"/>
                </a:lnTo>
                <a:lnTo>
                  <a:pt x="3634194" y="4119651"/>
                </a:lnTo>
                <a:lnTo>
                  <a:pt x="4075506" y="4119651"/>
                </a:lnTo>
                <a:lnTo>
                  <a:pt x="4075506" y="2705633"/>
                </a:lnTo>
                <a:close/>
              </a:path>
              <a:path w="13524865" h="4119879">
                <a:moveTo>
                  <a:pt x="4802352" y="2346693"/>
                </a:moveTo>
                <a:lnTo>
                  <a:pt x="4799571" y="2332939"/>
                </a:lnTo>
                <a:lnTo>
                  <a:pt x="4792002" y="2321712"/>
                </a:lnTo>
                <a:lnTo>
                  <a:pt x="4780788" y="2314143"/>
                </a:lnTo>
                <a:lnTo>
                  <a:pt x="4767046" y="2311374"/>
                </a:lnTo>
                <a:lnTo>
                  <a:pt x="4396333" y="2311374"/>
                </a:lnTo>
                <a:lnTo>
                  <a:pt x="4382592" y="2314143"/>
                </a:lnTo>
                <a:lnTo>
                  <a:pt x="4371365" y="2321712"/>
                </a:lnTo>
                <a:lnTo>
                  <a:pt x="4363796" y="2332939"/>
                </a:lnTo>
                <a:lnTo>
                  <a:pt x="4361027" y="2346693"/>
                </a:lnTo>
                <a:lnTo>
                  <a:pt x="4361027" y="4119651"/>
                </a:lnTo>
                <a:lnTo>
                  <a:pt x="4802352" y="4119651"/>
                </a:lnTo>
                <a:lnTo>
                  <a:pt x="4802352" y="2346693"/>
                </a:lnTo>
                <a:close/>
              </a:path>
              <a:path w="13524865" h="4119879">
                <a:moveTo>
                  <a:pt x="5529186" y="2314054"/>
                </a:moveTo>
                <a:lnTo>
                  <a:pt x="5526405" y="2300313"/>
                </a:lnTo>
                <a:lnTo>
                  <a:pt x="5518848" y="2289086"/>
                </a:lnTo>
                <a:lnTo>
                  <a:pt x="5507621" y="2281517"/>
                </a:lnTo>
                <a:lnTo>
                  <a:pt x="5493880" y="2278735"/>
                </a:lnTo>
                <a:lnTo>
                  <a:pt x="5123167" y="2278735"/>
                </a:lnTo>
                <a:lnTo>
                  <a:pt x="5109426" y="2281517"/>
                </a:lnTo>
                <a:lnTo>
                  <a:pt x="5098199" y="2289086"/>
                </a:lnTo>
                <a:lnTo>
                  <a:pt x="5090642" y="2300313"/>
                </a:lnTo>
                <a:lnTo>
                  <a:pt x="5087861" y="2314054"/>
                </a:lnTo>
                <a:lnTo>
                  <a:pt x="5087861" y="4119651"/>
                </a:lnTo>
                <a:lnTo>
                  <a:pt x="5529186" y="4119651"/>
                </a:lnTo>
                <a:lnTo>
                  <a:pt x="5529186" y="2314054"/>
                </a:lnTo>
                <a:close/>
              </a:path>
              <a:path w="13524865" h="4119879">
                <a:moveTo>
                  <a:pt x="6256020" y="2286863"/>
                </a:moveTo>
                <a:lnTo>
                  <a:pt x="6253251" y="2273122"/>
                </a:lnTo>
                <a:lnTo>
                  <a:pt x="6245682" y="2261895"/>
                </a:lnTo>
                <a:lnTo>
                  <a:pt x="6234455" y="2254326"/>
                </a:lnTo>
                <a:lnTo>
                  <a:pt x="6220714" y="2251545"/>
                </a:lnTo>
                <a:lnTo>
                  <a:pt x="5850001" y="2251545"/>
                </a:lnTo>
                <a:lnTo>
                  <a:pt x="5836259" y="2254326"/>
                </a:lnTo>
                <a:lnTo>
                  <a:pt x="5825033" y="2261895"/>
                </a:lnTo>
                <a:lnTo>
                  <a:pt x="5817476" y="2273122"/>
                </a:lnTo>
                <a:lnTo>
                  <a:pt x="5814695" y="2286863"/>
                </a:lnTo>
                <a:lnTo>
                  <a:pt x="5814695" y="4119651"/>
                </a:lnTo>
                <a:lnTo>
                  <a:pt x="6256020" y="4119651"/>
                </a:lnTo>
                <a:lnTo>
                  <a:pt x="6256020" y="2286863"/>
                </a:lnTo>
                <a:close/>
              </a:path>
              <a:path w="13524865" h="4119879">
                <a:moveTo>
                  <a:pt x="6982854" y="2047570"/>
                </a:moveTo>
                <a:lnTo>
                  <a:pt x="6980085" y="2033816"/>
                </a:lnTo>
                <a:lnTo>
                  <a:pt x="6972516" y="2022602"/>
                </a:lnTo>
                <a:lnTo>
                  <a:pt x="6961289" y="2015032"/>
                </a:lnTo>
                <a:lnTo>
                  <a:pt x="6947548" y="2012251"/>
                </a:lnTo>
                <a:lnTo>
                  <a:pt x="6576835" y="2012251"/>
                </a:lnTo>
                <a:lnTo>
                  <a:pt x="6563093" y="2015032"/>
                </a:lnTo>
                <a:lnTo>
                  <a:pt x="6551879" y="2022602"/>
                </a:lnTo>
                <a:lnTo>
                  <a:pt x="6544310" y="2033816"/>
                </a:lnTo>
                <a:lnTo>
                  <a:pt x="6541529" y="2047570"/>
                </a:lnTo>
                <a:lnTo>
                  <a:pt x="6541529" y="4119651"/>
                </a:lnTo>
                <a:lnTo>
                  <a:pt x="6982854" y="4119651"/>
                </a:lnTo>
                <a:lnTo>
                  <a:pt x="6982854" y="2047570"/>
                </a:lnTo>
                <a:close/>
              </a:path>
              <a:path w="13524865" h="4119879">
                <a:moveTo>
                  <a:pt x="7709687" y="2047570"/>
                </a:moveTo>
                <a:lnTo>
                  <a:pt x="7706919" y="2033816"/>
                </a:lnTo>
                <a:lnTo>
                  <a:pt x="7699349" y="2022602"/>
                </a:lnTo>
                <a:lnTo>
                  <a:pt x="7688135" y="2015032"/>
                </a:lnTo>
                <a:lnTo>
                  <a:pt x="7674381" y="2012251"/>
                </a:lnTo>
                <a:lnTo>
                  <a:pt x="7303681" y="2012251"/>
                </a:lnTo>
                <a:lnTo>
                  <a:pt x="7289940" y="2015032"/>
                </a:lnTo>
                <a:lnTo>
                  <a:pt x="7278713" y="2022602"/>
                </a:lnTo>
                <a:lnTo>
                  <a:pt x="7271144" y="2033816"/>
                </a:lnTo>
                <a:lnTo>
                  <a:pt x="7268375" y="2047570"/>
                </a:lnTo>
                <a:lnTo>
                  <a:pt x="7268375" y="4119651"/>
                </a:lnTo>
                <a:lnTo>
                  <a:pt x="7709687" y="4119651"/>
                </a:lnTo>
                <a:lnTo>
                  <a:pt x="7709687" y="2047570"/>
                </a:lnTo>
                <a:close/>
              </a:path>
              <a:path w="13524865" h="4119879">
                <a:moveTo>
                  <a:pt x="8436534" y="1802828"/>
                </a:moveTo>
                <a:lnTo>
                  <a:pt x="8433752" y="1789087"/>
                </a:lnTo>
                <a:lnTo>
                  <a:pt x="8426183" y="1777860"/>
                </a:lnTo>
                <a:lnTo>
                  <a:pt x="8414969" y="1770291"/>
                </a:lnTo>
                <a:lnTo>
                  <a:pt x="8401228" y="1767522"/>
                </a:lnTo>
                <a:lnTo>
                  <a:pt x="8030515" y="1767522"/>
                </a:lnTo>
                <a:lnTo>
                  <a:pt x="8016773" y="1770291"/>
                </a:lnTo>
                <a:lnTo>
                  <a:pt x="8005546" y="1777860"/>
                </a:lnTo>
                <a:lnTo>
                  <a:pt x="7997977" y="1789087"/>
                </a:lnTo>
                <a:lnTo>
                  <a:pt x="7995209" y="1802828"/>
                </a:lnTo>
                <a:lnTo>
                  <a:pt x="7995209" y="4119651"/>
                </a:lnTo>
                <a:lnTo>
                  <a:pt x="8436534" y="4119651"/>
                </a:lnTo>
                <a:lnTo>
                  <a:pt x="8436534" y="1802828"/>
                </a:lnTo>
                <a:close/>
              </a:path>
              <a:path w="13524865" h="4119879">
                <a:moveTo>
                  <a:pt x="9163367" y="1666875"/>
                </a:moveTo>
                <a:lnTo>
                  <a:pt x="9160586" y="1653120"/>
                </a:lnTo>
                <a:lnTo>
                  <a:pt x="9153030" y="1641894"/>
                </a:lnTo>
                <a:lnTo>
                  <a:pt x="9141803" y="1634337"/>
                </a:lnTo>
                <a:lnTo>
                  <a:pt x="9128061" y="1631556"/>
                </a:lnTo>
                <a:lnTo>
                  <a:pt x="8757348" y="1631556"/>
                </a:lnTo>
                <a:lnTo>
                  <a:pt x="8743607" y="1634337"/>
                </a:lnTo>
                <a:lnTo>
                  <a:pt x="8732380" y="1641894"/>
                </a:lnTo>
                <a:lnTo>
                  <a:pt x="8724824" y="1653120"/>
                </a:lnTo>
                <a:lnTo>
                  <a:pt x="8722042" y="1666875"/>
                </a:lnTo>
                <a:lnTo>
                  <a:pt x="8722042" y="4119651"/>
                </a:lnTo>
                <a:lnTo>
                  <a:pt x="9163367" y="4119651"/>
                </a:lnTo>
                <a:lnTo>
                  <a:pt x="9163367" y="1666875"/>
                </a:lnTo>
                <a:close/>
              </a:path>
              <a:path w="13524865" h="4119879">
                <a:moveTo>
                  <a:pt x="9890201" y="1878977"/>
                </a:moveTo>
                <a:lnTo>
                  <a:pt x="9887433" y="1865223"/>
                </a:lnTo>
                <a:lnTo>
                  <a:pt x="9879863" y="1853996"/>
                </a:lnTo>
                <a:lnTo>
                  <a:pt x="9868637" y="1846440"/>
                </a:lnTo>
                <a:lnTo>
                  <a:pt x="9854895" y="1843659"/>
                </a:lnTo>
                <a:lnTo>
                  <a:pt x="9484182" y="1843659"/>
                </a:lnTo>
                <a:lnTo>
                  <a:pt x="9470441" y="1846440"/>
                </a:lnTo>
                <a:lnTo>
                  <a:pt x="9459227" y="1853996"/>
                </a:lnTo>
                <a:lnTo>
                  <a:pt x="9451657" y="1865223"/>
                </a:lnTo>
                <a:lnTo>
                  <a:pt x="9448876" y="1878977"/>
                </a:lnTo>
                <a:lnTo>
                  <a:pt x="9448876" y="4119651"/>
                </a:lnTo>
                <a:lnTo>
                  <a:pt x="9890201" y="4119651"/>
                </a:lnTo>
                <a:lnTo>
                  <a:pt x="9890201" y="1878977"/>
                </a:lnTo>
                <a:close/>
              </a:path>
              <a:path w="13524865" h="4119879">
                <a:moveTo>
                  <a:pt x="10617035" y="872845"/>
                </a:moveTo>
                <a:lnTo>
                  <a:pt x="10595242" y="840219"/>
                </a:lnTo>
                <a:lnTo>
                  <a:pt x="10581729" y="837526"/>
                </a:lnTo>
                <a:lnTo>
                  <a:pt x="10211029" y="837526"/>
                </a:lnTo>
                <a:lnTo>
                  <a:pt x="10178402" y="859332"/>
                </a:lnTo>
                <a:lnTo>
                  <a:pt x="10175723" y="872845"/>
                </a:lnTo>
                <a:lnTo>
                  <a:pt x="10175723" y="4119651"/>
                </a:lnTo>
                <a:lnTo>
                  <a:pt x="10617035" y="4119651"/>
                </a:lnTo>
                <a:lnTo>
                  <a:pt x="10617035" y="872845"/>
                </a:lnTo>
                <a:close/>
              </a:path>
              <a:path w="13524865" h="4119879">
                <a:moveTo>
                  <a:pt x="11343881" y="671614"/>
                </a:moveTo>
                <a:lnTo>
                  <a:pt x="11322088" y="638987"/>
                </a:lnTo>
                <a:lnTo>
                  <a:pt x="11308575" y="636308"/>
                </a:lnTo>
                <a:lnTo>
                  <a:pt x="10937862" y="636308"/>
                </a:lnTo>
                <a:lnTo>
                  <a:pt x="10905236" y="658101"/>
                </a:lnTo>
                <a:lnTo>
                  <a:pt x="10902556" y="671614"/>
                </a:lnTo>
                <a:lnTo>
                  <a:pt x="10902556" y="4119651"/>
                </a:lnTo>
                <a:lnTo>
                  <a:pt x="11343881" y="4119651"/>
                </a:lnTo>
                <a:lnTo>
                  <a:pt x="11343881" y="671614"/>
                </a:lnTo>
                <a:close/>
              </a:path>
              <a:path w="13524865" h="4119879">
                <a:moveTo>
                  <a:pt x="12070715" y="285483"/>
                </a:moveTo>
                <a:lnTo>
                  <a:pt x="12048922" y="252857"/>
                </a:lnTo>
                <a:lnTo>
                  <a:pt x="12035409" y="250164"/>
                </a:lnTo>
                <a:lnTo>
                  <a:pt x="11664696" y="250164"/>
                </a:lnTo>
                <a:lnTo>
                  <a:pt x="11632082" y="271970"/>
                </a:lnTo>
                <a:lnTo>
                  <a:pt x="11629390" y="285483"/>
                </a:lnTo>
                <a:lnTo>
                  <a:pt x="11629390" y="4119651"/>
                </a:lnTo>
                <a:lnTo>
                  <a:pt x="12070715" y="4119651"/>
                </a:lnTo>
                <a:lnTo>
                  <a:pt x="12070715" y="285483"/>
                </a:lnTo>
                <a:close/>
              </a:path>
              <a:path w="13524865" h="4119879">
                <a:moveTo>
                  <a:pt x="12797549" y="225653"/>
                </a:moveTo>
                <a:lnTo>
                  <a:pt x="12775756" y="193040"/>
                </a:lnTo>
                <a:lnTo>
                  <a:pt x="12762243" y="190347"/>
                </a:lnTo>
                <a:lnTo>
                  <a:pt x="12391530" y="190347"/>
                </a:lnTo>
                <a:lnTo>
                  <a:pt x="12358916" y="212140"/>
                </a:lnTo>
                <a:lnTo>
                  <a:pt x="12356224" y="225653"/>
                </a:lnTo>
                <a:lnTo>
                  <a:pt x="12356224" y="4119651"/>
                </a:lnTo>
                <a:lnTo>
                  <a:pt x="12797549" y="4119651"/>
                </a:lnTo>
                <a:lnTo>
                  <a:pt x="12797549" y="225653"/>
                </a:lnTo>
                <a:close/>
              </a:path>
              <a:path w="13524865" h="4119879">
                <a:moveTo>
                  <a:pt x="13524383" y="35306"/>
                </a:moveTo>
                <a:lnTo>
                  <a:pt x="13521614" y="21564"/>
                </a:lnTo>
                <a:lnTo>
                  <a:pt x="13514045" y="10337"/>
                </a:lnTo>
                <a:lnTo>
                  <a:pt x="13502818" y="2768"/>
                </a:lnTo>
                <a:lnTo>
                  <a:pt x="13489077" y="0"/>
                </a:lnTo>
                <a:lnTo>
                  <a:pt x="13118376" y="0"/>
                </a:lnTo>
                <a:lnTo>
                  <a:pt x="13104622" y="2768"/>
                </a:lnTo>
                <a:lnTo>
                  <a:pt x="13093408" y="10337"/>
                </a:lnTo>
                <a:lnTo>
                  <a:pt x="13085839" y="21564"/>
                </a:lnTo>
                <a:lnTo>
                  <a:pt x="13083070" y="35306"/>
                </a:lnTo>
                <a:lnTo>
                  <a:pt x="13083070" y="4119651"/>
                </a:lnTo>
                <a:lnTo>
                  <a:pt x="13524383" y="4119651"/>
                </a:lnTo>
                <a:lnTo>
                  <a:pt x="13524383" y="35306"/>
                </a:lnTo>
                <a:close/>
              </a:path>
            </a:pathLst>
          </a:custGeom>
          <a:solidFill>
            <a:srgbClr val="000000"/>
          </a:solidFill>
        </p:spPr>
        <p:txBody>
          <a:bodyPr wrap="square" lIns="0" tIns="0" rIns="0" bIns="0" rtlCol="0"/>
          <a:lstStyle/>
          <a:p>
            <a:endParaRPr/>
          </a:p>
        </p:txBody>
      </p:sp>
      <p:sp>
        <p:nvSpPr>
          <p:cNvPr id="16" name="object 16"/>
          <p:cNvSpPr/>
          <p:nvPr/>
        </p:nvSpPr>
        <p:spPr>
          <a:xfrm>
            <a:off x="1042987" y="9548812"/>
            <a:ext cx="16202025" cy="0"/>
          </a:xfrm>
          <a:custGeom>
            <a:avLst/>
            <a:gdLst/>
            <a:ahLst/>
            <a:cxnLst/>
            <a:rect l="l" t="t" r="r" b="b"/>
            <a:pathLst>
              <a:path w="16202025">
                <a:moveTo>
                  <a:pt x="0" y="0"/>
                </a:moveTo>
                <a:lnTo>
                  <a:pt x="16202025" y="0"/>
                </a:lnTo>
              </a:path>
            </a:pathLst>
          </a:custGeom>
          <a:ln w="28575">
            <a:solidFill>
              <a:srgbClr val="000000"/>
            </a:solidFill>
          </a:ln>
        </p:spPr>
        <p:txBody>
          <a:bodyPr wrap="square" lIns="0" tIns="0" rIns="0" bIns="0" rtlCol="0"/>
          <a:lstStyle/>
          <a:p>
            <a:endParaRPr/>
          </a:p>
        </p:txBody>
      </p:sp>
      <p:grpSp>
        <p:nvGrpSpPr>
          <p:cNvPr id="17" name="object 17"/>
          <p:cNvGrpSpPr/>
          <p:nvPr/>
        </p:nvGrpSpPr>
        <p:grpSpPr>
          <a:xfrm>
            <a:off x="16192394" y="2357"/>
            <a:ext cx="2095500" cy="1885950"/>
            <a:chOff x="16192394" y="2357"/>
            <a:chExt cx="2095500" cy="1885950"/>
          </a:xfrm>
        </p:grpSpPr>
        <p:sp>
          <p:nvSpPr>
            <p:cNvPr id="18" name="object 18"/>
            <p:cNvSpPr/>
            <p:nvPr/>
          </p:nvSpPr>
          <p:spPr>
            <a:xfrm>
              <a:off x="16192386" y="2361"/>
              <a:ext cx="1257300" cy="1885950"/>
            </a:xfrm>
            <a:custGeom>
              <a:avLst/>
              <a:gdLst/>
              <a:ahLst/>
              <a:cxnLst/>
              <a:rect l="l" t="t" r="r" b="b"/>
              <a:pathLst>
                <a:path w="1257300" h="1885950">
                  <a:moveTo>
                    <a:pt x="1257274" y="851065"/>
                  </a:moveTo>
                  <a:lnTo>
                    <a:pt x="709244" y="0"/>
                  </a:lnTo>
                  <a:lnTo>
                    <a:pt x="244830" y="0"/>
                  </a:lnTo>
                  <a:lnTo>
                    <a:pt x="565035" y="476021"/>
                  </a:lnTo>
                  <a:lnTo>
                    <a:pt x="0" y="1201686"/>
                  </a:lnTo>
                  <a:lnTo>
                    <a:pt x="0" y="1237754"/>
                  </a:lnTo>
                  <a:lnTo>
                    <a:pt x="204393" y="1885721"/>
                  </a:lnTo>
                  <a:lnTo>
                    <a:pt x="214172" y="1885721"/>
                  </a:lnTo>
                  <a:lnTo>
                    <a:pt x="227647" y="1885721"/>
                  </a:lnTo>
                  <a:lnTo>
                    <a:pt x="930414" y="1550123"/>
                  </a:lnTo>
                  <a:lnTo>
                    <a:pt x="890663" y="1333766"/>
                  </a:lnTo>
                  <a:lnTo>
                    <a:pt x="1257274" y="851065"/>
                  </a:lnTo>
                  <a:close/>
                </a:path>
              </a:pathLst>
            </a:custGeom>
            <a:solidFill>
              <a:srgbClr val="F5F5F5"/>
            </a:solidFill>
          </p:spPr>
          <p:txBody>
            <a:bodyPr wrap="square" lIns="0" tIns="0" rIns="0" bIns="0" rtlCol="0"/>
            <a:lstStyle/>
            <a:p>
              <a:endParaRPr/>
            </a:p>
          </p:txBody>
        </p:sp>
        <p:sp>
          <p:nvSpPr>
            <p:cNvPr id="19" name="object 19"/>
            <p:cNvSpPr/>
            <p:nvPr/>
          </p:nvSpPr>
          <p:spPr>
            <a:xfrm>
              <a:off x="16192394" y="478376"/>
              <a:ext cx="875665" cy="1409700"/>
            </a:xfrm>
            <a:custGeom>
              <a:avLst/>
              <a:gdLst/>
              <a:ahLst/>
              <a:cxnLst/>
              <a:rect l="l" t="t" r="r" b="b"/>
              <a:pathLst>
                <a:path w="875665" h="1409700">
                  <a:moveTo>
                    <a:pt x="565034" y="0"/>
                  </a:moveTo>
                  <a:lnTo>
                    <a:pt x="875652" y="461749"/>
                  </a:lnTo>
                  <a:lnTo>
                    <a:pt x="214171" y="1409699"/>
                  </a:lnTo>
                  <a:lnTo>
                    <a:pt x="204396" y="1409699"/>
                  </a:lnTo>
                  <a:lnTo>
                    <a:pt x="0" y="761728"/>
                  </a:lnTo>
                  <a:lnTo>
                    <a:pt x="0" y="725662"/>
                  </a:lnTo>
                  <a:lnTo>
                    <a:pt x="565034" y="0"/>
                  </a:lnTo>
                  <a:close/>
                </a:path>
              </a:pathLst>
            </a:custGeom>
            <a:solidFill>
              <a:srgbClr val="000000"/>
            </a:solidFill>
          </p:spPr>
          <p:txBody>
            <a:bodyPr wrap="square" lIns="0" tIns="0" rIns="0" bIns="0" rtlCol="0"/>
            <a:lstStyle/>
            <a:p>
              <a:endParaRPr/>
            </a:p>
          </p:txBody>
        </p:sp>
        <p:sp>
          <p:nvSpPr>
            <p:cNvPr id="20" name="object 20"/>
            <p:cNvSpPr/>
            <p:nvPr/>
          </p:nvSpPr>
          <p:spPr>
            <a:xfrm>
              <a:off x="17246693" y="2357"/>
              <a:ext cx="685800" cy="622300"/>
            </a:xfrm>
            <a:custGeom>
              <a:avLst/>
              <a:gdLst/>
              <a:ahLst/>
              <a:cxnLst/>
              <a:rect l="l" t="t" r="r" b="b"/>
              <a:pathLst>
                <a:path w="685800" h="622300">
                  <a:moveTo>
                    <a:pt x="0" y="0"/>
                  </a:moveTo>
                  <a:lnTo>
                    <a:pt x="566726" y="0"/>
                  </a:lnTo>
                  <a:lnTo>
                    <a:pt x="685695" y="215483"/>
                  </a:lnTo>
                  <a:lnTo>
                    <a:pt x="377084" y="621801"/>
                  </a:lnTo>
                  <a:lnTo>
                    <a:pt x="0" y="0"/>
                  </a:lnTo>
                  <a:close/>
                </a:path>
              </a:pathLst>
            </a:custGeom>
            <a:solidFill>
              <a:srgbClr val="F5F5F5"/>
            </a:solidFill>
          </p:spPr>
          <p:txBody>
            <a:bodyPr wrap="square" lIns="0" tIns="0" rIns="0" bIns="0" rtlCol="0"/>
            <a:lstStyle/>
            <a:p>
              <a:endParaRPr/>
            </a:p>
          </p:txBody>
        </p:sp>
        <p:sp>
          <p:nvSpPr>
            <p:cNvPr id="21" name="object 21"/>
            <p:cNvSpPr/>
            <p:nvPr/>
          </p:nvSpPr>
          <p:spPr>
            <a:xfrm>
              <a:off x="18283607" y="848507"/>
              <a:ext cx="4445" cy="13335"/>
            </a:xfrm>
            <a:custGeom>
              <a:avLst/>
              <a:gdLst/>
              <a:ahLst/>
              <a:cxnLst/>
              <a:rect l="l" t="t" r="r" b="b"/>
              <a:pathLst>
                <a:path w="4444" h="13334">
                  <a:moveTo>
                    <a:pt x="4286" y="0"/>
                  </a:moveTo>
                  <a:lnTo>
                    <a:pt x="4286" y="13277"/>
                  </a:lnTo>
                  <a:lnTo>
                    <a:pt x="0" y="5513"/>
                  </a:lnTo>
                  <a:lnTo>
                    <a:pt x="4286" y="0"/>
                  </a:lnTo>
                  <a:close/>
                </a:path>
              </a:pathLst>
            </a:custGeom>
            <a:solidFill>
              <a:srgbClr val="000000"/>
            </a:solidFill>
          </p:spPr>
          <p:txBody>
            <a:bodyPr wrap="square" lIns="0" tIns="0" rIns="0" bIns="0" rtlCol="0"/>
            <a:lstStyle/>
            <a:p>
              <a:endParaRPr/>
            </a:p>
          </p:txBody>
        </p:sp>
        <p:sp>
          <p:nvSpPr>
            <p:cNvPr id="22" name="object 22"/>
            <p:cNvSpPr/>
            <p:nvPr/>
          </p:nvSpPr>
          <p:spPr>
            <a:xfrm>
              <a:off x="17173080" y="309201"/>
              <a:ext cx="1115060" cy="1517650"/>
            </a:xfrm>
            <a:custGeom>
              <a:avLst/>
              <a:gdLst/>
              <a:ahLst/>
              <a:cxnLst/>
              <a:rect l="l" t="t" r="r" b="b"/>
              <a:pathLst>
                <a:path w="1115059" h="1517650">
                  <a:moveTo>
                    <a:pt x="438108" y="920846"/>
                  </a:moveTo>
                  <a:lnTo>
                    <a:pt x="818134" y="920846"/>
                  </a:lnTo>
                  <a:lnTo>
                    <a:pt x="523377" y="1299968"/>
                  </a:lnTo>
                  <a:lnTo>
                    <a:pt x="0" y="1517040"/>
                  </a:lnTo>
                  <a:lnTo>
                    <a:pt x="438108" y="920846"/>
                  </a:lnTo>
                  <a:close/>
                </a:path>
                <a:path w="1115059" h="1517650">
                  <a:moveTo>
                    <a:pt x="1114814" y="0"/>
                  </a:moveTo>
                  <a:lnTo>
                    <a:pt x="1114814" y="539305"/>
                  </a:lnTo>
                  <a:lnTo>
                    <a:pt x="1110527" y="544818"/>
                  </a:lnTo>
                  <a:lnTo>
                    <a:pt x="1114814" y="552582"/>
                  </a:lnTo>
                  <a:lnTo>
                    <a:pt x="1114814" y="1097750"/>
                  </a:lnTo>
                  <a:lnTo>
                    <a:pt x="845320" y="965679"/>
                  </a:lnTo>
                  <a:lnTo>
                    <a:pt x="818134" y="920846"/>
                  </a:lnTo>
                  <a:lnTo>
                    <a:pt x="438108" y="920846"/>
                  </a:lnTo>
                  <a:lnTo>
                    <a:pt x="1114814" y="0"/>
                  </a:lnTo>
                  <a:close/>
                </a:path>
              </a:pathLst>
            </a:custGeom>
            <a:solidFill>
              <a:srgbClr val="F5F5F5"/>
            </a:solidFill>
          </p:spPr>
          <p:txBody>
            <a:bodyPr wrap="square" lIns="0" tIns="0" rIns="0" bIns="0" rtlCol="0"/>
            <a:lstStyle/>
            <a:p>
              <a:endParaRPr/>
            </a:p>
          </p:txBody>
        </p:sp>
        <p:sp>
          <p:nvSpPr>
            <p:cNvPr id="23" name="object 23"/>
            <p:cNvSpPr/>
            <p:nvPr/>
          </p:nvSpPr>
          <p:spPr>
            <a:xfrm>
              <a:off x="16901633" y="2357"/>
              <a:ext cx="1386840" cy="1824355"/>
            </a:xfrm>
            <a:custGeom>
              <a:avLst/>
              <a:gdLst/>
              <a:ahLst/>
              <a:cxnLst/>
              <a:rect l="l" t="t" r="r" b="b"/>
              <a:pathLst>
                <a:path w="1386840" h="1824355">
                  <a:moveTo>
                    <a:pt x="911787" y="0"/>
                  </a:moveTo>
                  <a:lnTo>
                    <a:pt x="1386261" y="0"/>
                  </a:lnTo>
                  <a:lnTo>
                    <a:pt x="1386261" y="306844"/>
                  </a:lnTo>
                  <a:lnTo>
                    <a:pt x="271447" y="1823884"/>
                  </a:lnTo>
                  <a:lnTo>
                    <a:pt x="181422" y="1333761"/>
                  </a:lnTo>
                  <a:lnTo>
                    <a:pt x="548034" y="851060"/>
                  </a:lnTo>
                  <a:lnTo>
                    <a:pt x="400424" y="621801"/>
                  </a:lnTo>
                  <a:lnTo>
                    <a:pt x="722145" y="621801"/>
                  </a:lnTo>
                  <a:lnTo>
                    <a:pt x="1030756" y="215483"/>
                  </a:lnTo>
                  <a:lnTo>
                    <a:pt x="911787" y="0"/>
                  </a:lnTo>
                  <a:close/>
                </a:path>
                <a:path w="1386840" h="1824355">
                  <a:moveTo>
                    <a:pt x="0" y="0"/>
                  </a:moveTo>
                  <a:lnTo>
                    <a:pt x="345060" y="0"/>
                  </a:lnTo>
                  <a:lnTo>
                    <a:pt x="722145" y="621801"/>
                  </a:lnTo>
                  <a:lnTo>
                    <a:pt x="400424" y="621801"/>
                  </a:lnTo>
                  <a:lnTo>
                    <a:pt x="0" y="0"/>
                  </a:lnTo>
                  <a:close/>
                </a:path>
              </a:pathLst>
            </a:custGeom>
            <a:solidFill>
              <a:srgbClr val="000000"/>
            </a:solidFill>
          </p:spPr>
          <p:txBody>
            <a:bodyPr wrap="square" lIns="0" tIns="0" rIns="0" bIns="0" rtlCol="0"/>
            <a:lstStyle/>
            <a:p>
              <a:endParaRPr/>
            </a:p>
          </p:txBody>
        </p:sp>
      </p:grpSp>
      <p:grpSp>
        <p:nvGrpSpPr>
          <p:cNvPr id="24" name="object 24"/>
          <p:cNvGrpSpPr/>
          <p:nvPr/>
        </p:nvGrpSpPr>
        <p:grpSpPr>
          <a:xfrm>
            <a:off x="4167" y="4101"/>
            <a:ext cx="2095500" cy="1885950"/>
            <a:chOff x="4167" y="4101"/>
            <a:chExt cx="2095500" cy="1885950"/>
          </a:xfrm>
        </p:grpSpPr>
        <p:sp>
          <p:nvSpPr>
            <p:cNvPr id="25" name="object 25"/>
            <p:cNvSpPr/>
            <p:nvPr/>
          </p:nvSpPr>
          <p:spPr>
            <a:xfrm>
              <a:off x="838225" y="4114"/>
              <a:ext cx="1261745" cy="1885950"/>
            </a:xfrm>
            <a:custGeom>
              <a:avLst/>
              <a:gdLst/>
              <a:ahLst/>
              <a:cxnLst/>
              <a:rect l="l" t="t" r="r" b="b"/>
              <a:pathLst>
                <a:path w="1261745" h="1885950">
                  <a:moveTo>
                    <a:pt x="1261440" y="1207020"/>
                  </a:moveTo>
                  <a:lnTo>
                    <a:pt x="692238" y="476008"/>
                  </a:lnTo>
                  <a:lnTo>
                    <a:pt x="1012444" y="0"/>
                  </a:lnTo>
                  <a:lnTo>
                    <a:pt x="548030" y="0"/>
                  </a:lnTo>
                  <a:lnTo>
                    <a:pt x="0" y="851052"/>
                  </a:lnTo>
                  <a:lnTo>
                    <a:pt x="366610" y="1333754"/>
                  </a:lnTo>
                  <a:lnTo>
                    <a:pt x="326859" y="1550111"/>
                  </a:lnTo>
                  <a:lnTo>
                    <a:pt x="1029627" y="1885708"/>
                  </a:lnTo>
                  <a:lnTo>
                    <a:pt x="1043101" y="1885708"/>
                  </a:lnTo>
                  <a:lnTo>
                    <a:pt x="1052868" y="1885708"/>
                  </a:lnTo>
                  <a:lnTo>
                    <a:pt x="1261440" y="1224534"/>
                  </a:lnTo>
                  <a:lnTo>
                    <a:pt x="1261440" y="1207020"/>
                  </a:lnTo>
                  <a:close/>
                </a:path>
              </a:pathLst>
            </a:custGeom>
            <a:solidFill>
              <a:srgbClr val="F5F5F5"/>
            </a:solidFill>
          </p:spPr>
          <p:txBody>
            <a:bodyPr wrap="square" lIns="0" tIns="0" rIns="0" bIns="0" rtlCol="0"/>
            <a:lstStyle/>
            <a:p>
              <a:endParaRPr/>
            </a:p>
          </p:txBody>
        </p:sp>
        <p:sp>
          <p:nvSpPr>
            <p:cNvPr id="26" name="object 26"/>
            <p:cNvSpPr/>
            <p:nvPr/>
          </p:nvSpPr>
          <p:spPr>
            <a:xfrm>
              <a:off x="1219847" y="480120"/>
              <a:ext cx="880110" cy="1409700"/>
            </a:xfrm>
            <a:custGeom>
              <a:avLst/>
              <a:gdLst/>
              <a:ahLst/>
              <a:cxnLst/>
              <a:rect l="l" t="t" r="r" b="b"/>
              <a:pathLst>
                <a:path w="880110" h="1409700">
                  <a:moveTo>
                    <a:pt x="310617" y="0"/>
                  </a:moveTo>
                  <a:lnTo>
                    <a:pt x="0" y="461749"/>
                  </a:lnTo>
                  <a:lnTo>
                    <a:pt x="661481" y="1409698"/>
                  </a:lnTo>
                  <a:lnTo>
                    <a:pt x="671256" y="1409698"/>
                  </a:lnTo>
                  <a:lnTo>
                    <a:pt x="879819" y="748518"/>
                  </a:lnTo>
                  <a:lnTo>
                    <a:pt x="879819" y="731014"/>
                  </a:lnTo>
                  <a:lnTo>
                    <a:pt x="310617" y="0"/>
                  </a:lnTo>
                  <a:close/>
                </a:path>
              </a:pathLst>
            </a:custGeom>
            <a:solidFill>
              <a:srgbClr val="000000"/>
            </a:solidFill>
          </p:spPr>
          <p:txBody>
            <a:bodyPr wrap="square" lIns="0" tIns="0" rIns="0" bIns="0" rtlCol="0"/>
            <a:lstStyle/>
            <a:p>
              <a:endParaRPr/>
            </a:p>
          </p:txBody>
        </p:sp>
        <p:sp>
          <p:nvSpPr>
            <p:cNvPr id="27" name="object 27"/>
            <p:cNvSpPr/>
            <p:nvPr/>
          </p:nvSpPr>
          <p:spPr>
            <a:xfrm>
              <a:off x="4165" y="4114"/>
              <a:ext cx="1111250" cy="1824355"/>
            </a:xfrm>
            <a:custGeom>
              <a:avLst/>
              <a:gdLst/>
              <a:ahLst/>
              <a:cxnLst/>
              <a:rect l="l" t="t" r="r" b="b"/>
              <a:pathLst>
                <a:path w="1111250" h="1824355">
                  <a:moveTo>
                    <a:pt x="1037031" y="0"/>
                  </a:moveTo>
                  <a:lnTo>
                    <a:pt x="470306" y="0"/>
                  </a:lnTo>
                  <a:lnTo>
                    <a:pt x="351332" y="215480"/>
                  </a:lnTo>
                  <a:lnTo>
                    <a:pt x="659942" y="621792"/>
                  </a:lnTo>
                  <a:lnTo>
                    <a:pt x="1037031" y="0"/>
                  </a:lnTo>
                  <a:close/>
                </a:path>
                <a:path w="1111250" h="1824355">
                  <a:moveTo>
                    <a:pt x="1110640" y="1823872"/>
                  </a:moveTo>
                  <a:lnTo>
                    <a:pt x="672528" y="1227683"/>
                  </a:lnTo>
                  <a:lnTo>
                    <a:pt x="0" y="312508"/>
                  </a:lnTo>
                  <a:lnTo>
                    <a:pt x="0" y="1402549"/>
                  </a:lnTo>
                  <a:lnTo>
                    <a:pt x="265328" y="1272514"/>
                  </a:lnTo>
                  <a:lnTo>
                    <a:pt x="292506" y="1227683"/>
                  </a:lnTo>
                  <a:lnTo>
                    <a:pt x="587260" y="1606804"/>
                  </a:lnTo>
                  <a:lnTo>
                    <a:pt x="1110640" y="1823872"/>
                  </a:lnTo>
                  <a:close/>
                </a:path>
              </a:pathLst>
            </a:custGeom>
            <a:solidFill>
              <a:srgbClr val="F5F5F5"/>
            </a:solidFill>
          </p:spPr>
          <p:txBody>
            <a:bodyPr wrap="square" lIns="0" tIns="0" rIns="0" bIns="0" rtlCol="0"/>
            <a:lstStyle/>
            <a:p>
              <a:endParaRPr/>
            </a:p>
          </p:txBody>
        </p:sp>
        <p:sp>
          <p:nvSpPr>
            <p:cNvPr id="28" name="object 28"/>
            <p:cNvSpPr/>
            <p:nvPr/>
          </p:nvSpPr>
          <p:spPr>
            <a:xfrm>
              <a:off x="4167" y="4101"/>
              <a:ext cx="1382395" cy="1824355"/>
            </a:xfrm>
            <a:custGeom>
              <a:avLst/>
              <a:gdLst/>
              <a:ahLst/>
              <a:cxnLst/>
              <a:rect l="l" t="t" r="r" b="b"/>
              <a:pathLst>
                <a:path w="1382395" h="1824355">
                  <a:moveTo>
                    <a:pt x="470307" y="0"/>
                  </a:moveTo>
                  <a:lnTo>
                    <a:pt x="0" y="0"/>
                  </a:lnTo>
                  <a:lnTo>
                    <a:pt x="0" y="312514"/>
                  </a:lnTo>
                  <a:lnTo>
                    <a:pt x="1110647" y="1823884"/>
                  </a:lnTo>
                  <a:lnTo>
                    <a:pt x="1200671" y="1333761"/>
                  </a:lnTo>
                  <a:lnTo>
                    <a:pt x="834060" y="851060"/>
                  </a:lnTo>
                  <a:lnTo>
                    <a:pt x="981670" y="621801"/>
                  </a:lnTo>
                  <a:lnTo>
                    <a:pt x="659949" y="621801"/>
                  </a:lnTo>
                  <a:lnTo>
                    <a:pt x="351337" y="215483"/>
                  </a:lnTo>
                  <a:lnTo>
                    <a:pt x="470307" y="0"/>
                  </a:lnTo>
                  <a:close/>
                </a:path>
                <a:path w="1382395" h="1824355">
                  <a:moveTo>
                    <a:pt x="1382094" y="0"/>
                  </a:moveTo>
                  <a:lnTo>
                    <a:pt x="1037033" y="0"/>
                  </a:lnTo>
                  <a:lnTo>
                    <a:pt x="659949" y="621801"/>
                  </a:lnTo>
                  <a:lnTo>
                    <a:pt x="981670" y="621801"/>
                  </a:lnTo>
                  <a:lnTo>
                    <a:pt x="1382094"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6C22F"/>
          </a:solidFill>
        </p:spPr>
        <p:txBody>
          <a:bodyPr wrap="square" lIns="0" tIns="0" rIns="0" bIns="0" rtlCol="0"/>
          <a:lstStyle/>
          <a:p>
            <a:endParaRPr/>
          </a:p>
        </p:txBody>
      </p:sp>
      <p:grpSp>
        <p:nvGrpSpPr>
          <p:cNvPr id="3" name="object 3"/>
          <p:cNvGrpSpPr/>
          <p:nvPr/>
        </p:nvGrpSpPr>
        <p:grpSpPr>
          <a:xfrm>
            <a:off x="13973137" y="1028679"/>
            <a:ext cx="4314825" cy="1038225"/>
            <a:chOff x="13973137" y="1028679"/>
            <a:chExt cx="4314825" cy="1038225"/>
          </a:xfrm>
        </p:grpSpPr>
        <p:sp>
          <p:nvSpPr>
            <p:cNvPr id="4" name="object 4"/>
            <p:cNvSpPr/>
            <p:nvPr/>
          </p:nvSpPr>
          <p:spPr>
            <a:xfrm>
              <a:off x="13973137" y="1028679"/>
              <a:ext cx="4314825" cy="1038225"/>
            </a:xfrm>
            <a:custGeom>
              <a:avLst/>
              <a:gdLst/>
              <a:ahLst/>
              <a:cxnLst/>
              <a:rect l="l" t="t" r="r" b="b"/>
              <a:pathLst>
                <a:path w="4314825" h="1038225">
                  <a:moveTo>
                    <a:pt x="0" y="519112"/>
                  </a:moveTo>
                  <a:lnTo>
                    <a:pt x="2116" y="474514"/>
                  </a:lnTo>
                  <a:lnTo>
                    <a:pt x="8116" y="430283"/>
                  </a:lnTo>
                  <a:lnTo>
                    <a:pt x="17475" y="387208"/>
                  </a:lnTo>
                  <a:lnTo>
                    <a:pt x="29668" y="346075"/>
                  </a:lnTo>
                  <a:lnTo>
                    <a:pt x="47899" y="300982"/>
                  </a:lnTo>
                  <a:lnTo>
                    <a:pt x="70161" y="258127"/>
                  </a:lnTo>
                  <a:lnTo>
                    <a:pt x="96252" y="217739"/>
                  </a:lnTo>
                  <a:lnTo>
                    <a:pt x="125971" y="180047"/>
                  </a:lnTo>
                  <a:lnTo>
                    <a:pt x="159115" y="145280"/>
                  </a:lnTo>
                  <a:lnTo>
                    <a:pt x="195484" y="113669"/>
                  </a:lnTo>
                  <a:lnTo>
                    <a:pt x="234874" y="85442"/>
                  </a:lnTo>
                  <a:lnTo>
                    <a:pt x="277085" y="60829"/>
                  </a:lnTo>
                  <a:lnTo>
                    <a:pt x="321914" y="40059"/>
                  </a:lnTo>
                  <a:lnTo>
                    <a:pt x="369159" y="23362"/>
                  </a:lnTo>
                  <a:lnTo>
                    <a:pt x="418619" y="10966"/>
                  </a:lnTo>
                  <a:lnTo>
                    <a:pt x="470092" y="3103"/>
                  </a:lnTo>
                  <a:lnTo>
                    <a:pt x="523375" y="0"/>
                  </a:lnTo>
                  <a:lnTo>
                    <a:pt x="4314806" y="0"/>
                  </a:lnTo>
                  <a:lnTo>
                    <a:pt x="4314806" y="1037665"/>
                  </a:lnTo>
                  <a:lnTo>
                    <a:pt x="520469" y="1037665"/>
                  </a:lnTo>
                  <a:lnTo>
                    <a:pt x="468044" y="1034525"/>
                  </a:lnTo>
                  <a:lnTo>
                    <a:pt x="417294" y="1026563"/>
                  </a:lnTo>
                  <a:lnTo>
                    <a:pt x="368426" y="1014027"/>
                  </a:lnTo>
                  <a:lnTo>
                    <a:pt x="321649" y="997165"/>
                  </a:lnTo>
                  <a:lnTo>
                    <a:pt x="277171" y="976223"/>
                  </a:lnTo>
                  <a:lnTo>
                    <a:pt x="235200" y="951451"/>
                  </a:lnTo>
                  <a:lnTo>
                    <a:pt x="195946" y="923096"/>
                  </a:lnTo>
                  <a:lnTo>
                    <a:pt x="159615" y="891405"/>
                  </a:lnTo>
                  <a:lnTo>
                    <a:pt x="126416" y="856626"/>
                  </a:lnTo>
                  <a:lnTo>
                    <a:pt x="96558" y="819008"/>
                  </a:lnTo>
                  <a:lnTo>
                    <a:pt x="70248" y="778797"/>
                  </a:lnTo>
                  <a:lnTo>
                    <a:pt x="47695" y="736242"/>
                  </a:lnTo>
                  <a:lnTo>
                    <a:pt x="29108" y="691590"/>
                  </a:lnTo>
                  <a:lnTo>
                    <a:pt x="28548" y="690470"/>
                  </a:lnTo>
                  <a:lnTo>
                    <a:pt x="28548" y="689350"/>
                  </a:lnTo>
                  <a:lnTo>
                    <a:pt x="27989" y="688230"/>
                  </a:lnTo>
                  <a:lnTo>
                    <a:pt x="16058" y="647945"/>
                  </a:lnTo>
                  <a:lnTo>
                    <a:pt x="7277" y="606191"/>
                  </a:lnTo>
                  <a:lnTo>
                    <a:pt x="1854" y="563176"/>
                  </a:lnTo>
                  <a:lnTo>
                    <a:pt x="0" y="519112"/>
                  </a:lnTo>
                  <a:close/>
                </a:path>
              </a:pathLst>
            </a:custGeom>
            <a:solidFill>
              <a:srgbClr val="F5F5F5"/>
            </a:solidFill>
          </p:spPr>
          <p:txBody>
            <a:bodyPr wrap="square" lIns="0" tIns="0" rIns="0" bIns="0" rtlCol="0"/>
            <a:lstStyle/>
            <a:p>
              <a:endParaRPr/>
            </a:p>
          </p:txBody>
        </p:sp>
        <p:sp>
          <p:nvSpPr>
            <p:cNvPr id="5" name="object 5"/>
            <p:cNvSpPr/>
            <p:nvPr/>
          </p:nvSpPr>
          <p:spPr>
            <a:xfrm>
              <a:off x="14564513" y="1466722"/>
              <a:ext cx="675640" cy="374650"/>
            </a:xfrm>
            <a:custGeom>
              <a:avLst/>
              <a:gdLst/>
              <a:ahLst/>
              <a:cxnLst/>
              <a:rect l="l" t="t" r="r" b="b"/>
              <a:pathLst>
                <a:path w="675640" h="374650">
                  <a:moveTo>
                    <a:pt x="318604" y="186182"/>
                  </a:moveTo>
                  <a:lnTo>
                    <a:pt x="520" y="0"/>
                  </a:lnTo>
                  <a:lnTo>
                    <a:pt x="469" y="19469"/>
                  </a:lnTo>
                  <a:lnTo>
                    <a:pt x="306514" y="199402"/>
                  </a:lnTo>
                  <a:lnTo>
                    <a:pt x="306514" y="223812"/>
                  </a:lnTo>
                  <a:lnTo>
                    <a:pt x="393" y="42430"/>
                  </a:lnTo>
                  <a:lnTo>
                    <a:pt x="355" y="61658"/>
                  </a:lnTo>
                  <a:lnTo>
                    <a:pt x="306514" y="241655"/>
                  </a:lnTo>
                  <a:lnTo>
                    <a:pt x="306514" y="266077"/>
                  </a:lnTo>
                  <a:lnTo>
                    <a:pt x="292" y="84607"/>
                  </a:lnTo>
                  <a:lnTo>
                    <a:pt x="228" y="103860"/>
                  </a:lnTo>
                  <a:lnTo>
                    <a:pt x="306514" y="283921"/>
                  </a:lnTo>
                  <a:lnTo>
                    <a:pt x="306514" y="308343"/>
                  </a:lnTo>
                  <a:lnTo>
                    <a:pt x="177" y="126822"/>
                  </a:lnTo>
                  <a:lnTo>
                    <a:pt x="114" y="146050"/>
                  </a:lnTo>
                  <a:lnTo>
                    <a:pt x="306514" y="326174"/>
                  </a:lnTo>
                  <a:lnTo>
                    <a:pt x="306514" y="350596"/>
                  </a:lnTo>
                  <a:lnTo>
                    <a:pt x="50" y="168998"/>
                  </a:lnTo>
                  <a:lnTo>
                    <a:pt x="0" y="187896"/>
                  </a:lnTo>
                  <a:lnTo>
                    <a:pt x="318084" y="374078"/>
                  </a:lnTo>
                  <a:lnTo>
                    <a:pt x="318604" y="186182"/>
                  </a:lnTo>
                  <a:close/>
                </a:path>
                <a:path w="675640" h="374650">
                  <a:moveTo>
                    <a:pt x="675576" y="0"/>
                  </a:moveTo>
                  <a:lnTo>
                    <a:pt x="359575" y="186182"/>
                  </a:lnTo>
                  <a:lnTo>
                    <a:pt x="359041" y="374078"/>
                  </a:lnTo>
                  <a:lnTo>
                    <a:pt x="675055" y="187896"/>
                  </a:lnTo>
                  <a:lnTo>
                    <a:pt x="675119" y="171183"/>
                  </a:lnTo>
                  <a:lnTo>
                    <a:pt x="372338" y="350596"/>
                  </a:lnTo>
                  <a:lnTo>
                    <a:pt x="372338" y="326174"/>
                  </a:lnTo>
                  <a:lnTo>
                    <a:pt x="675170" y="148145"/>
                  </a:lnTo>
                  <a:lnTo>
                    <a:pt x="675220" y="128866"/>
                  </a:lnTo>
                  <a:lnTo>
                    <a:pt x="372338" y="308343"/>
                  </a:lnTo>
                  <a:lnTo>
                    <a:pt x="372338" y="283921"/>
                  </a:lnTo>
                  <a:lnTo>
                    <a:pt x="675284" y="105816"/>
                  </a:lnTo>
                  <a:lnTo>
                    <a:pt x="675347" y="86525"/>
                  </a:lnTo>
                  <a:lnTo>
                    <a:pt x="372338" y="266077"/>
                  </a:lnTo>
                  <a:lnTo>
                    <a:pt x="372338" y="241655"/>
                  </a:lnTo>
                  <a:lnTo>
                    <a:pt x="675411" y="63500"/>
                  </a:lnTo>
                  <a:lnTo>
                    <a:pt x="675462" y="44208"/>
                  </a:lnTo>
                  <a:lnTo>
                    <a:pt x="372338" y="223812"/>
                  </a:lnTo>
                  <a:lnTo>
                    <a:pt x="372338" y="199402"/>
                  </a:lnTo>
                  <a:lnTo>
                    <a:pt x="675525" y="21145"/>
                  </a:lnTo>
                  <a:lnTo>
                    <a:pt x="675576" y="0"/>
                  </a:lnTo>
                  <a:close/>
                </a:path>
              </a:pathLst>
            </a:custGeom>
            <a:solidFill>
              <a:srgbClr val="000000"/>
            </a:solidFill>
          </p:spPr>
          <p:txBody>
            <a:bodyPr wrap="square" lIns="0" tIns="0" rIns="0" bIns="0" rtlCol="0"/>
            <a:lstStyle/>
            <a:p>
              <a:endParaRPr/>
            </a:p>
          </p:txBody>
        </p:sp>
        <p:sp>
          <p:nvSpPr>
            <p:cNvPr id="6" name="object 6"/>
            <p:cNvSpPr/>
            <p:nvPr/>
          </p:nvSpPr>
          <p:spPr>
            <a:xfrm>
              <a:off x="14585527" y="1259773"/>
              <a:ext cx="634365" cy="372745"/>
            </a:xfrm>
            <a:custGeom>
              <a:avLst/>
              <a:gdLst/>
              <a:ahLst/>
              <a:cxnLst/>
              <a:rect l="l" t="t" r="r" b="b"/>
              <a:pathLst>
                <a:path w="634365" h="372744">
                  <a:moveTo>
                    <a:pt x="318079" y="372362"/>
                  </a:moveTo>
                  <a:lnTo>
                    <a:pt x="0" y="186184"/>
                  </a:lnTo>
                  <a:lnTo>
                    <a:pt x="316011" y="0"/>
                  </a:lnTo>
                  <a:lnTo>
                    <a:pt x="634090" y="186177"/>
                  </a:lnTo>
                  <a:lnTo>
                    <a:pt x="318079" y="372362"/>
                  </a:lnTo>
                  <a:close/>
                </a:path>
              </a:pathLst>
            </a:custGeom>
            <a:solidFill>
              <a:srgbClr val="E6C22F"/>
            </a:solidFill>
          </p:spPr>
          <p:txBody>
            <a:bodyPr wrap="square" lIns="0" tIns="0" rIns="0" bIns="0" rtlCol="0"/>
            <a:lstStyle/>
            <a:p>
              <a:endParaRPr/>
            </a:p>
          </p:txBody>
        </p:sp>
      </p:grpSp>
      <p:sp>
        <p:nvSpPr>
          <p:cNvPr id="7" name="object 7"/>
          <p:cNvSpPr txBox="1">
            <a:spLocks noGrp="1"/>
          </p:cNvSpPr>
          <p:nvPr>
            <p:ph type="title"/>
          </p:nvPr>
        </p:nvSpPr>
        <p:spPr>
          <a:xfrm>
            <a:off x="1016000" y="1019208"/>
            <a:ext cx="7299959" cy="863600"/>
          </a:xfrm>
          <a:prstGeom prst="rect">
            <a:avLst/>
          </a:prstGeom>
        </p:spPr>
        <p:txBody>
          <a:bodyPr vert="horz" wrap="square" lIns="0" tIns="12700" rIns="0" bIns="0" rtlCol="0">
            <a:spAutoFit/>
          </a:bodyPr>
          <a:lstStyle/>
          <a:p>
            <a:pPr marL="12700">
              <a:lnSpc>
                <a:spcPct val="100000"/>
              </a:lnSpc>
              <a:spcBef>
                <a:spcPts val="100"/>
              </a:spcBef>
              <a:tabLst>
                <a:tab pos="5345430" algn="l"/>
              </a:tabLst>
            </a:pPr>
            <a:r>
              <a:rPr sz="5500" spc="-20" dirty="0"/>
              <a:t>G</a:t>
            </a:r>
            <a:r>
              <a:rPr sz="5500" spc="45" dirty="0"/>
              <a:t>D</a:t>
            </a:r>
            <a:r>
              <a:rPr sz="5500" spc="125" dirty="0"/>
              <a:t>P</a:t>
            </a:r>
            <a:r>
              <a:rPr sz="5500" spc="-340" dirty="0"/>
              <a:t> </a:t>
            </a:r>
            <a:r>
              <a:rPr sz="5500" spc="-20" dirty="0"/>
              <a:t>GR</a:t>
            </a:r>
            <a:r>
              <a:rPr sz="5500" spc="185" dirty="0"/>
              <a:t>O</a:t>
            </a:r>
            <a:r>
              <a:rPr sz="5500" spc="285" dirty="0"/>
              <a:t>W</a:t>
            </a:r>
            <a:r>
              <a:rPr sz="5500" spc="-15" dirty="0"/>
              <a:t>T</a:t>
            </a:r>
            <a:r>
              <a:rPr sz="5500" spc="120" dirty="0"/>
              <a:t>H</a:t>
            </a:r>
            <a:r>
              <a:rPr sz="5500" dirty="0"/>
              <a:t>	</a:t>
            </a:r>
            <a:r>
              <a:rPr sz="5500" spc="-20" dirty="0"/>
              <a:t>R</a:t>
            </a:r>
            <a:r>
              <a:rPr sz="5500" spc="459" dirty="0"/>
              <a:t>A</a:t>
            </a:r>
            <a:r>
              <a:rPr sz="5500" spc="-15" dirty="0"/>
              <a:t>T</a:t>
            </a:r>
            <a:r>
              <a:rPr sz="5500" spc="320" dirty="0"/>
              <a:t>E</a:t>
            </a:r>
            <a:endParaRPr sz="5500"/>
          </a:p>
        </p:txBody>
      </p:sp>
      <p:sp>
        <p:nvSpPr>
          <p:cNvPr id="8" name="object 8"/>
          <p:cNvSpPr txBox="1"/>
          <p:nvPr/>
        </p:nvSpPr>
        <p:spPr>
          <a:xfrm>
            <a:off x="1016000" y="2210376"/>
            <a:ext cx="9462135" cy="768350"/>
          </a:xfrm>
          <a:prstGeom prst="rect">
            <a:avLst/>
          </a:prstGeom>
        </p:spPr>
        <p:txBody>
          <a:bodyPr vert="horz" wrap="square" lIns="0" tIns="12700" rIns="0" bIns="0" rtlCol="0">
            <a:spAutoFit/>
          </a:bodyPr>
          <a:lstStyle/>
          <a:p>
            <a:pPr marL="12700" marR="5080">
              <a:lnSpc>
                <a:spcPct val="116100"/>
              </a:lnSpc>
              <a:spcBef>
                <a:spcPts val="100"/>
              </a:spcBef>
            </a:pPr>
            <a:r>
              <a:rPr sz="2100" b="1" spc="-125" dirty="0">
                <a:latin typeface="Tahoma"/>
                <a:cs typeface="Tahoma"/>
              </a:rPr>
              <a:t>Togo:</a:t>
            </a:r>
            <a:r>
              <a:rPr sz="2100" b="1" spc="-114" dirty="0">
                <a:latin typeface="Tahoma"/>
                <a:cs typeface="Tahoma"/>
              </a:rPr>
              <a:t> </a:t>
            </a:r>
            <a:r>
              <a:rPr sz="2100" b="1" spc="-110" dirty="0">
                <a:latin typeface="Tahoma"/>
                <a:cs typeface="Tahoma"/>
              </a:rPr>
              <a:t>Growth</a:t>
            </a:r>
            <a:r>
              <a:rPr sz="2100" b="1" spc="-114" dirty="0">
                <a:latin typeface="Tahoma"/>
                <a:cs typeface="Tahoma"/>
              </a:rPr>
              <a:t> </a:t>
            </a:r>
            <a:r>
              <a:rPr sz="2100" b="1" spc="-130" dirty="0">
                <a:latin typeface="Tahoma"/>
                <a:cs typeface="Tahoma"/>
              </a:rPr>
              <a:t>rate</a:t>
            </a:r>
            <a:r>
              <a:rPr sz="2100" b="1" spc="-114" dirty="0">
                <a:latin typeface="Tahoma"/>
                <a:cs typeface="Tahoma"/>
              </a:rPr>
              <a:t> </a:t>
            </a:r>
            <a:r>
              <a:rPr sz="2100" b="1" spc="-65" dirty="0">
                <a:latin typeface="Tahoma"/>
                <a:cs typeface="Tahoma"/>
              </a:rPr>
              <a:t>of</a:t>
            </a:r>
            <a:r>
              <a:rPr sz="2100" b="1" spc="-110" dirty="0">
                <a:latin typeface="Tahoma"/>
                <a:cs typeface="Tahoma"/>
              </a:rPr>
              <a:t> </a:t>
            </a:r>
            <a:r>
              <a:rPr sz="2100" b="1" spc="-120" dirty="0">
                <a:latin typeface="Tahoma"/>
                <a:cs typeface="Tahoma"/>
              </a:rPr>
              <a:t>the</a:t>
            </a:r>
            <a:r>
              <a:rPr sz="2100" b="1" spc="-114" dirty="0">
                <a:latin typeface="Tahoma"/>
                <a:cs typeface="Tahoma"/>
              </a:rPr>
              <a:t> </a:t>
            </a:r>
            <a:r>
              <a:rPr sz="2100" b="1" spc="-135" dirty="0">
                <a:latin typeface="Tahoma"/>
                <a:cs typeface="Tahoma"/>
              </a:rPr>
              <a:t>real</a:t>
            </a:r>
            <a:r>
              <a:rPr sz="2100" b="1" spc="-114" dirty="0">
                <a:latin typeface="Tahoma"/>
                <a:cs typeface="Tahoma"/>
              </a:rPr>
              <a:t> </a:t>
            </a:r>
            <a:r>
              <a:rPr sz="2100" b="1" spc="-145" dirty="0">
                <a:latin typeface="Tahoma"/>
                <a:cs typeface="Tahoma"/>
              </a:rPr>
              <a:t>gross</a:t>
            </a:r>
            <a:r>
              <a:rPr sz="2100" b="1" spc="-114" dirty="0">
                <a:latin typeface="Tahoma"/>
                <a:cs typeface="Tahoma"/>
              </a:rPr>
              <a:t> </a:t>
            </a:r>
            <a:r>
              <a:rPr sz="2100" b="1" spc="-125" dirty="0">
                <a:latin typeface="Tahoma"/>
                <a:cs typeface="Tahoma"/>
              </a:rPr>
              <a:t>domestic</a:t>
            </a:r>
            <a:r>
              <a:rPr sz="2100" b="1" spc="-110" dirty="0">
                <a:latin typeface="Tahoma"/>
                <a:cs typeface="Tahoma"/>
              </a:rPr>
              <a:t> </a:t>
            </a:r>
            <a:r>
              <a:rPr sz="2100" b="1" spc="-114" dirty="0">
                <a:latin typeface="Tahoma"/>
                <a:cs typeface="Tahoma"/>
              </a:rPr>
              <a:t>product </a:t>
            </a:r>
            <a:r>
              <a:rPr sz="2100" b="1" spc="-170" dirty="0">
                <a:latin typeface="Tahoma"/>
                <a:cs typeface="Tahoma"/>
              </a:rPr>
              <a:t>(GDP)</a:t>
            </a:r>
            <a:r>
              <a:rPr sz="2100" b="1" spc="-114" dirty="0">
                <a:latin typeface="Tahoma"/>
                <a:cs typeface="Tahoma"/>
              </a:rPr>
              <a:t> </a:t>
            </a:r>
            <a:r>
              <a:rPr sz="2100" b="1" spc="-120" dirty="0">
                <a:latin typeface="Tahoma"/>
                <a:cs typeface="Tahoma"/>
              </a:rPr>
              <a:t>from</a:t>
            </a:r>
            <a:r>
              <a:rPr sz="2100" b="1" spc="-114" dirty="0">
                <a:latin typeface="Tahoma"/>
                <a:cs typeface="Tahoma"/>
              </a:rPr>
              <a:t> </a:t>
            </a:r>
            <a:r>
              <a:rPr sz="2100" b="1" spc="-120" dirty="0">
                <a:latin typeface="Tahoma"/>
                <a:cs typeface="Tahoma"/>
              </a:rPr>
              <a:t>2021</a:t>
            </a:r>
            <a:r>
              <a:rPr sz="2100" b="1" spc="-110" dirty="0">
                <a:latin typeface="Tahoma"/>
                <a:cs typeface="Tahoma"/>
              </a:rPr>
              <a:t> </a:t>
            </a:r>
            <a:r>
              <a:rPr sz="2100" b="1" spc="-85" dirty="0">
                <a:latin typeface="Tahoma"/>
                <a:cs typeface="Tahoma"/>
              </a:rPr>
              <a:t>to</a:t>
            </a:r>
            <a:r>
              <a:rPr sz="2100" b="1" spc="-114" dirty="0">
                <a:latin typeface="Tahoma"/>
                <a:cs typeface="Tahoma"/>
              </a:rPr>
              <a:t> </a:t>
            </a:r>
            <a:r>
              <a:rPr sz="2100" b="1" spc="-120" dirty="0">
                <a:latin typeface="Tahoma"/>
                <a:cs typeface="Tahoma"/>
              </a:rPr>
              <a:t>2027 </a:t>
            </a:r>
            <a:r>
              <a:rPr sz="2100" b="1" spc="-600" dirty="0">
                <a:latin typeface="Tahoma"/>
                <a:cs typeface="Tahoma"/>
              </a:rPr>
              <a:t> </a:t>
            </a:r>
            <a:r>
              <a:rPr sz="2100" b="1" spc="-375" dirty="0">
                <a:latin typeface="Tahoma"/>
                <a:cs typeface="Tahoma"/>
              </a:rPr>
              <a:t>(</a:t>
            </a:r>
            <a:r>
              <a:rPr sz="2100" b="1" spc="-95" dirty="0">
                <a:latin typeface="Tahoma"/>
                <a:cs typeface="Tahoma"/>
              </a:rPr>
              <a:t>c</a:t>
            </a:r>
            <a:r>
              <a:rPr sz="2100" b="1" spc="-85" dirty="0">
                <a:latin typeface="Tahoma"/>
                <a:cs typeface="Tahoma"/>
              </a:rPr>
              <a:t>o</a:t>
            </a:r>
            <a:r>
              <a:rPr sz="2100" b="1" spc="-235" dirty="0">
                <a:latin typeface="Tahoma"/>
                <a:cs typeface="Tahoma"/>
              </a:rPr>
              <a:t>m</a:t>
            </a:r>
            <a:r>
              <a:rPr sz="2100" b="1" spc="-125" dirty="0">
                <a:latin typeface="Tahoma"/>
                <a:cs typeface="Tahoma"/>
              </a:rPr>
              <a:t>p</a:t>
            </a:r>
            <a:r>
              <a:rPr sz="2100" b="1" spc="-185" dirty="0">
                <a:latin typeface="Tahoma"/>
                <a:cs typeface="Tahoma"/>
              </a:rPr>
              <a:t>a</a:t>
            </a:r>
            <a:r>
              <a:rPr sz="2100" b="1" spc="-120" dirty="0">
                <a:latin typeface="Tahoma"/>
                <a:cs typeface="Tahoma"/>
              </a:rPr>
              <a:t>r</a:t>
            </a:r>
            <a:r>
              <a:rPr sz="2100" b="1" spc="-125" dirty="0">
                <a:latin typeface="Tahoma"/>
                <a:cs typeface="Tahoma"/>
              </a:rPr>
              <a:t>ed</a:t>
            </a:r>
            <a:r>
              <a:rPr sz="2100" b="1" spc="-120" dirty="0">
                <a:latin typeface="Tahoma"/>
                <a:cs typeface="Tahoma"/>
              </a:rPr>
              <a:t> </a:t>
            </a:r>
            <a:r>
              <a:rPr sz="2100" b="1" spc="-80" dirty="0">
                <a:latin typeface="Tahoma"/>
                <a:cs typeface="Tahoma"/>
              </a:rPr>
              <a:t>t</a:t>
            </a:r>
            <a:r>
              <a:rPr sz="2100" b="1" spc="-85" dirty="0">
                <a:latin typeface="Tahoma"/>
                <a:cs typeface="Tahoma"/>
              </a:rPr>
              <a:t>o</a:t>
            </a:r>
            <a:r>
              <a:rPr sz="2100" b="1" spc="-120" dirty="0">
                <a:latin typeface="Tahoma"/>
                <a:cs typeface="Tahoma"/>
              </a:rPr>
              <a:t> </a:t>
            </a:r>
            <a:r>
              <a:rPr sz="2100" b="1" spc="-80" dirty="0">
                <a:latin typeface="Tahoma"/>
                <a:cs typeface="Tahoma"/>
              </a:rPr>
              <a:t>t</a:t>
            </a:r>
            <a:r>
              <a:rPr sz="2100" b="1" spc="-155" dirty="0">
                <a:latin typeface="Tahoma"/>
                <a:cs typeface="Tahoma"/>
              </a:rPr>
              <a:t>h</a:t>
            </a:r>
            <a:r>
              <a:rPr sz="2100" b="1" spc="-125" dirty="0">
                <a:latin typeface="Tahoma"/>
                <a:cs typeface="Tahoma"/>
              </a:rPr>
              <a:t>e</a:t>
            </a:r>
            <a:r>
              <a:rPr sz="2100" b="1" spc="-120" dirty="0">
                <a:latin typeface="Tahoma"/>
                <a:cs typeface="Tahoma"/>
              </a:rPr>
              <a:t> </a:t>
            </a:r>
            <a:r>
              <a:rPr sz="2100" b="1" spc="-125" dirty="0">
                <a:latin typeface="Tahoma"/>
                <a:cs typeface="Tahoma"/>
              </a:rPr>
              <a:t>p</a:t>
            </a:r>
            <a:r>
              <a:rPr sz="2100" b="1" spc="-120" dirty="0">
                <a:latin typeface="Tahoma"/>
                <a:cs typeface="Tahoma"/>
              </a:rPr>
              <a:t>r</a:t>
            </a:r>
            <a:r>
              <a:rPr sz="2100" b="1" spc="-125" dirty="0">
                <a:latin typeface="Tahoma"/>
                <a:cs typeface="Tahoma"/>
              </a:rPr>
              <a:t>e</a:t>
            </a:r>
            <a:r>
              <a:rPr sz="2100" b="1" spc="-100" dirty="0">
                <a:latin typeface="Tahoma"/>
                <a:cs typeface="Tahoma"/>
              </a:rPr>
              <a:t>v</a:t>
            </a:r>
            <a:r>
              <a:rPr sz="2100" b="1" spc="-90" dirty="0">
                <a:latin typeface="Tahoma"/>
                <a:cs typeface="Tahoma"/>
              </a:rPr>
              <a:t>i</a:t>
            </a:r>
            <a:r>
              <a:rPr sz="2100" b="1" spc="-85" dirty="0">
                <a:latin typeface="Tahoma"/>
                <a:cs typeface="Tahoma"/>
              </a:rPr>
              <a:t>o</a:t>
            </a:r>
            <a:r>
              <a:rPr sz="2100" b="1" spc="-155" dirty="0">
                <a:latin typeface="Tahoma"/>
                <a:cs typeface="Tahoma"/>
              </a:rPr>
              <a:t>us</a:t>
            </a:r>
            <a:r>
              <a:rPr sz="2100" b="1" spc="-120" dirty="0">
                <a:latin typeface="Tahoma"/>
                <a:cs typeface="Tahoma"/>
              </a:rPr>
              <a:t> </a:t>
            </a:r>
            <a:r>
              <a:rPr sz="2100" b="1" spc="-95" dirty="0">
                <a:latin typeface="Tahoma"/>
                <a:cs typeface="Tahoma"/>
              </a:rPr>
              <a:t>y</a:t>
            </a:r>
            <a:r>
              <a:rPr sz="2100" b="1" spc="-125" dirty="0">
                <a:latin typeface="Tahoma"/>
                <a:cs typeface="Tahoma"/>
              </a:rPr>
              <a:t>e</a:t>
            </a:r>
            <a:r>
              <a:rPr sz="2100" b="1" spc="-185" dirty="0">
                <a:latin typeface="Tahoma"/>
                <a:cs typeface="Tahoma"/>
              </a:rPr>
              <a:t>a</a:t>
            </a:r>
            <a:r>
              <a:rPr sz="2100" b="1" spc="-120" dirty="0">
                <a:latin typeface="Tahoma"/>
                <a:cs typeface="Tahoma"/>
              </a:rPr>
              <a:t>r</a:t>
            </a:r>
            <a:r>
              <a:rPr sz="2100" b="1" spc="-375" dirty="0">
                <a:latin typeface="Tahoma"/>
                <a:cs typeface="Tahoma"/>
              </a:rPr>
              <a:t>)</a:t>
            </a:r>
            <a:endParaRPr sz="2100">
              <a:latin typeface="Tahoma"/>
              <a:cs typeface="Tahoma"/>
            </a:endParaRPr>
          </a:p>
        </p:txBody>
      </p:sp>
      <p:sp>
        <p:nvSpPr>
          <p:cNvPr id="9" name="object 9"/>
          <p:cNvSpPr txBox="1"/>
          <p:nvPr/>
        </p:nvSpPr>
        <p:spPr>
          <a:xfrm>
            <a:off x="15490722" y="1381429"/>
            <a:ext cx="808990" cy="330200"/>
          </a:xfrm>
          <a:prstGeom prst="rect">
            <a:avLst/>
          </a:prstGeom>
        </p:spPr>
        <p:txBody>
          <a:bodyPr vert="horz" wrap="square" lIns="0" tIns="12700" rIns="0" bIns="0" rtlCol="0">
            <a:spAutoFit/>
          </a:bodyPr>
          <a:lstStyle/>
          <a:p>
            <a:pPr marL="12700">
              <a:lnSpc>
                <a:spcPct val="100000"/>
              </a:lnSpc>
              <a:spcBef>
                <a:spcPts val="100"/>
              </a:spcBef>
            </a:pPr>
            <a:r>
              <a:rPr sz="2000" b="1" spc="70" dirty="0">
                <a:latin typeface="Tahoma"/>
                <a:cs typeface="Tahoma"/>
              </a:rPr>
              <a:t>T</a:t>
            </a:r>
            <a:r>
              <a:rPr sz="2000" b="1" spc="145" dirty="0">
                <a:latin typeface="Tahoma"/>
                <a:cs typeface="Tahoma"/>
              </a:rPr>
              <a:t>O</a:t>
            </a:r>
            <a:r>
              <a:rPr sz="2000" b="1" spc="70" dirty="0">
                <a:latin typeface="Tahoma"/>
                <a:cs typeface="Tahoma"/>
              </a:rPr>
              <a:t>GO</a:t>
            </a:r>
            <a:endParaRPr sz="2000">
              <a:latin typeface="Tahoma"/>
              <a:cs typeface="Tahoma"/>
            </a:endParaRPr>
          </a:p>
        </p:txBody>
      </p:sp>
      <p:sp>
        <p:nvSpPr>
          <p:cNvPr id="10" name="object 10"/>
          <p:cNvSpPr txBox="1"/>
          <p:nvPr/>
        </p:nvSpPr>
        <p:spPr>
          <a:xfrm>
            <a:off x="4084865" y="6102451"/>
            <a:ext cx="898525" cy="496570"/>
          </a:xfrm>
          <a:prstGeom prst="rect">
            <a:avLst/>
          </a:prstGeom>
        </p:spPr>
        <p:txBody>
          <a:bodyPr vert="horz" wrap="square" lIns="0" tIns="17780" rIns="0" bIns="0" rtlCol="0">
            <a:spAutoFit/>
          </a:bodyPr>
          <a:lstStyle/>
          <a:p>
            <a:pPr marL="12700">
              <a:lnSpc>
                <a:spcPct val="100000"/>
              </a:lnSpc>
              <a:spcBef>
                <a:spcPts val="140"/>
              </a:spcBef>
            </a:pPr>
            <a:r>
              <a:rPr sz="3050" b="1" spc="-160" dirty="0">
                <a:latin typeface="Tahoma"/>
                <a:cs typeface="Tahoma"/>
              </a:rPr>
              <a:t>5</a:t>
            </a:r>
            <a:r>
              <a:rPr sz="3050" b="1" spc="-220" dirty="0">
                <a:latin typeface="Tahoma"/>
                <a:cs typeface="Tahoma"/>
              </a:rPr>
              <a:t>.</a:t>
            </a:r>
            <a:r>
              <a:rPr sz="3050" b="1" spc="-160" dirty="0">
                <a:latin typeface="Tahoma"/>
                <a:cs typeface="Tahoma"/>
              </a:rPr>
              <a:t>6</a:t>
            </a:r>
            <a:r>
              <a:rPr sz="3050" b="1" spc="-1105" dirty="0">
                <a:latin typeface="Tahoma"/>
                <a:cs typeface="Tahoma"/>
              </a:rPr>
              <a:t>%</a:t>
            </a:r>
            <a:endParaRPr sz="3050">
              <a:latin typeface="Tahoma"/>
              <a:cs typeface="Tahoma"/>
            </a:endParaRPr>
          </a:p>
        </p:txBody>
      </p:sp>
      <p:sp>
        <p:nvSpPr>
          <p:cNvPr id="11" name="object 11"/>
          <p:cNvSpPr txBox="1"/>
          <p:nvPr/>
        </p:nvSpPr>
        <p:spPr>
          <a:xfrm>
            <a:off x="1527350" y="6102451"/>
            <a:ext cx="898525" cy="496570"/>
          </a:xfrm>
          <a:prstGeom prst="rect">
            <a:avLst/>
          </a:prstGeom>
        </p:spPr>
        <p:txBody>
          <a:bodyPr vert="horz" wrap="square" lIns="0" tIns="17780" rIns="0" bIns="0" rtlCol="0">
            <a:spAutoFit/>
          </a:bodyPr>
          <a:lstStyle/>
          <a:p>
            <a:pPr marL="12700">
              <a:lnSpc>
                <a:spcPct val="100000"/>
              </a:lnSpc>
              <a:spcBef>
                <a:spcPts val="140"/>
              </a:spcBef>
            </a:pPr>
            <a:r>
              <a:rPr sz="3050" b="1" spc="-160" dirty="0">
                <a:latin typeface="Tahoma"/>
                <a:cs typeface="Tahoma"/>
              </a:rPr>
              <a:t>5</a:t>
            </a:r>
            <a:r>
              <a:rPr sz="3050" b="1" spc="-220" dirty="0">
                <a:latin typeface="Tahoma"/>
                <a:cs typeface="Tahoma"/>
              </a:rPr>
              <a:t>.</a:t>
            </a:r>
            <a:r>
              <a:rPr sz="3050" b="1" spc="-160" dirty="0">
                <a:latin typeface="Tahoma"/>
                <a:cs typeface="Tahoma"/>
              </a:rPr>
              <a:t>1</a:t>
            </a:r>
            <a:r>
              <a:rPr sz="3050" b="1" spc="-1105" dirty="0">
                <a:latin typeface="Tahoma"/>
                <a:cs typeface="Tahoma"/>
              </a:rPr>
              <a:t>%</a:t>
            </a:r>
            <a:endParaRPr sz="3050">
              <a:latin typeface="Tahoma"/>
              <a:cs typeface="Tahoma"/>
            </a:endParaRPr>
          </a:p>
        </p:txBody>
      </p:sp>
      <p:grpSp>
        <p:nvGrpSpPr>
          <p:cNvPr id="12" name="object 12"/>
          <p:cNvGrpSpPr/>
          <p:nvPr/>
        </p:nvGrpSpPr>
        <p:grpSpPr>
          <a:xfrm>
            <a:off x="801532" y="4042416"/>
            <a:ext cx="15692119" cy="1937385"/>
            <a:chOff x="801532" y="4042416"/>
            <a:chExt cx="15692119" cy="1937385"/>
          </a:xfrm>
        </p:grpSpPr>
        <p:sp>
          <p:nvSpPr>
            <p:cNvPr id="13" name="object 13"/>
            <p:cNvSpPr/>
            <p:nvPr/>
          </p:nvSpPr>
          <p:spPr>
            <a:xfrm>
              <a:off x="1414927" y="5063171"/>
              <a:ext cx="15059660" cy="0"/>
            </a:xfrm>
            <a:custGeom>
              <a:avLst/>
              <a:gdLst/>
              <a:ahLst/>
              <a:cxnLst/>
              <a:rect l="l" t="t" r="r" b="b"/>
              <a:pathLst>
                <a:path w="15059660">
                  <a:moveTo>
                    <a:pt x="0" y="0"/>
                  </a:moveTo>
                  <a:lnTo>
                    <a:pt x="15059164" y="0"/>
                  </a:lnTo>
                </a:path>
              </a:pathLst>
            </a:custGeom>
            <a:ln w="38099">
              <a:solidFill>
                <a:srgbClr val="F5F5F5"/>
              </a:solidFill>
            </a:ln>
          </p:spPr>
          <p:txBody>
            <a:bodyPr wrap="square" lIns="0" tIns="0" rIns="0" bIns="0" rtlCol="0"/>
            <a:lstStyle/>
            <a:p>
              <a:endParaRPr/>
            </a:p>
          </p:txBody>
        </p:sp>
        <p:sp>
          <p:nvSpPr>
            <p:cNvPr id="14" name="object 14"/>
            <p:cNvSpPr/>
            <p:nvPr/>
          </p:nvSpPr>
          <p:spPr>
            <a:xfrm>
              <a:off x="801522" y="4042422"/>
              <a:ext cx="4522470" cy="1937385"/>
            </a:xfrm>
            <a:custGeom>
              <a:avLst/>
              <a:gdLst/>
              <a:ahLst/>
              <a:cxnLst/>
              <a:rect l="l" t="t" r="r" b="b"/>
              <a:pathLst>
                <a:path w="4522470" h="1937385">
                  <a:moveTo>
                    <a:pt x="1933422" y="968413"/>
                  </a:moveTo>
                  <a:lnTo>
                    <a:pt x="1932254" y="920889"/>
                  </a:lnTo>
                  <a:lnTo>
                    <a:pt x="1928761" y="873493"/>
                  </a:lnTo>
                  <a:lnTo>
                    <a:pt x="1922957" y="826312"/>
                  </a:lnTo>
                  <a:lnTo>
                    <a:pt x="1914842" y="779487"/>
                  </a:lnTo>
                  <a:lnTo>
                    <a:pt x="1904453" y="733107"/>
                  </a:lnTo>
                  <a:lnTo>
                    <a:pt x="1891792" y="687298"/>
                  </a:lnTo>
                  <a:lnTo>
                    <a:pt x="1876907" y="642162"/>
                  </a:lnTo>
                  <a:lnTo>
                    <a:pt x="1859838" y="597814"/>
                  </a:lnTo>
                  <a:lnTo>
                    <a:pt x="1840611" y="554367"/>
                  </a:lnTo>
                  <a:lnTo>
                    <a:pt x="1819275" y="511911"/>
                  </a:lnTo>
                  <a:lnTo>
                    <a:pt x="1795881" y="470547"/>
                  </a:lnTo>
                  <a:lnTo>
                    <a:pt x="1770507" y="430390"/>
                  </a:lnTo>
                  <a:lnTo>
                    <a:pt x="1743176" y="391528"/>
                  </a:lnTo>
                  <a:lnTo>
                    <a:pt x="1713992" y="354063"/>
                  </a:lnTo>
                  <a:lnTo>
                    <a:pt x="1682991" y="318071"/>
                  </a:lnTo>
                  <a:lnTo>
                    <a:pt x="1650276" y="283641"/>
                  </a:lnTo>
                  <a:lnTo>
                    <a:pt x="1615909" y="250863"/>
                  </a:lnTo>
                  <a:lnTo>
                    <a:pt x="1579981" y="219824"/>
                  </a:lnTo>
                  <a:lnTo>
                    <a:pt x="1542580" y="190576"/>
                  </a:lnTo>
                  <a:lnTo>
                    <a:pt x="1503781" y="163207"/>
                  </a:lnTo>
                  <a:lnTo>
                    <a:pt x="1463700" y="137782"/>
                  </a:lnTo>
                  <a:lnTo>
                    <a:pt x="1422412" y="114350"/>
                  </a:lnTo>
                  <a:lnTo>
                    <a:pt x="1380032" y="92976"/>
                  </a:lnTo>
                  <a:lnTo>
                    <a:pt x="1336662" y="73710"/>
                  </a:lnTo>
                  <a:lnTo>
                    <a:pt x="1292390" y="56603"/>
                  </a:lnTo>
                  <a:lnTo>
                    <a:pt x="1247330" y="41694"/>
                  </a:lnTo>
                  <a:lnTo>
                    <a:pt x="1201597" y="29019"/>
                  </a:lnTo>
                  <a:lnTo>
                    <a:pt x="1155306" y="18605"/>
                  </a:lnTo>
                  <a:lnTo>
                    <a:pt x="1108557" y="10477"/>
                  </a:lnTo>
                  <a:lnTo>
                    <a:pt x="1061466" y="4660"/>
                  </a:lnTo>
                  <a:lnTo>
                    <a:pt x="1014145" y="1168"/>
                  </a:lnTo>
                  <a:lnTo>
                    <a:pt x="966711" y="0"/>
                  </a:lnTo>
                  <a:lnTo>
                    <a:pt x="954849" y="76"/>
                  </a:lnTo>
                  <a:lnTo>
                    <a:pt x="907427" y="1816"/>
                  </a:lnTo>
                  <a:lnTo>
                    <a:pt x="860158" y="5905"/>
                  </a:lnTo>
                  <a:lnTo>
                    <a:pt x="813142" y="12293"/>
                  </a:lnTo>
                  <a:lnTo>
                    <a:pt x="766495" y="20993"/>
                  </a:lnTo>
                  <a:lnTo>
                    <a:pt x="720331" y="31978"/>
                  </a:lnTo>
                  <a:lnTo>
                    <a:pt x="674763" y="45224"/>
                  </a:lnTo>
                  <a:lnTo>
                    <a:pt x="629894" y="60680"/>
                  </a:lnTo>
                  <a:lnTo>
                    <a:pt x="585838" y="78333"/>
                  </a:lnTo>
                  <a:lnTo>
                    <a:pt x="542696" y="98120"/>
                  </a:lnTo>
                  <a:lnTo>
                    <a:pt x="500583" y="120015"/>
                  </a:lnTo>
                  <a:lnTo>
                    <a:pt x="459587" y="143954"/>
                  </a:lnTo>
                  <a:lnTo>
                    <a:pt x="419811" y="169875"/>
                  </a:lnTo>
                  <a:lnTo>
                    <a:pt x="381355" y="197713"/>
                  </a:lnTo>
                  <a:lnTo>
                    <a:pt x="344309" y="227418"/>
                  </a:lnTo>
                  <a:lnTo>
                    <a:pt x="308775" y="258902"/>
                  </a:lnTo>
                  <a:lnTo>
                    <a:pt x="274802" y="292100"/>
                  </a:lnTo>
                  <a:lnTo>
                    <a:pt x="242519" y="326923"/>
                  </a:lnTo>
                  <a:lnTo>
                    <a:pt x="211963" y="363296"/>
                  </a:lnTo>
                  <a:lnTo>
                    <a:pt x="183235" y="401116"/>
                  </a:lnTo>
                  <a:lnTo>
                    <a:pt x="156387" y="440309"/>
                  </a:lnTo>
                  <a:lnTo>
                    <a:pt x="131508" y="480783"/>
                  </a:lnTo>
                  <a:lnTo>
                    <a:pt x="108623" y="522427"/>
                  </a:lnTo>
                  <a:lnTo>
                    <a:pt x="87807" y="565137"/>
                  </a:lnTo>
                  <a:lnTo>
                    <a:pt x="69113" y="608825"/>
                  </a:lnTo>
                  <a:lnTo>
                    <a:pt x="52590" y="653376"/>
                  </a:lnTo>
                  <a:lnTo>
                    <a:pt x="38252" y="698690"/>
                  </a:lnTo>
                  <a:lnTo>
                    <a:pt x="26162" y="744651"/>
                  </a:lnTo>
                  <a:lnTo>
                    <a:pt x="16332" y="791159"/>
                  </a:lnTo>
                  <a:lnTo>
                    <a:pt x="8801" y="838085"/>
                  </a:lnTo>
                  <a:lnTo>
                    <a:pt x="3568" y="885329"/>
                  </a:lnTo>
                  <a:lnTo>
                    <a:pt x="660" y="932764"/>
                  </a:lnTo>
                  <a:lnTo>
                    <a:pt x="0" y="968413"/>
                  </a:lnTo>
                  <a:lnTo>
                    <a:pt x="76" y="980300"/>
                  </a:lnTo>
                  <a:lnTo>
                    <a:pt x="1828" y="1027798"/>
                  </a:lnTo>
                  <a:lnTo>
                    <a:pt x="5892" y="1075156"/>
                  </a:lnTo>
                  <a:lnTo>
                    <a:pt x="12280" y="1122248"/>
                  </a:lnTo>
                  <a:lnTo>
                    <a:pt x="20967" y="1168984"/>
                  </a:lnTo>
                  <a:lnTo>
                    <a:pt x="31927" y="1215224"/>
                  </a:lnTo>
                  <a:lnTo>
                    <a:pt x="45148" y="1260881"/>
                  </a:lnTo>
                  <a:lnTo>
                    <a:pt x="60579" y="1305826"/>
                  </a:lnTo>
                  <a:lnTo>
                    <a:pt x="78193" y="1349959"/>
                  </a:lnTo>
                  <a:lnTo>
                    <a:pt x="97955" y="1393177"/>
                  </a:lnTo>
                  <a:lnTo>
                    <a:pt x="119811" y="1435366"/>
                  </a:lnTo>
                  <a:lnTo>
                    <a:pt x="143700" y="1476438"/>
                  </a:lnTo>
                  <a:lnTo>
                    <a:pt x="169570" y="1516278"/>
                  </a:lnTo>
                  <a:lnTo>
                    <a:pt x="197370" y="1554797"/>
                  </a:lnTo>
                  <a:lnTo>
                    <a:pt x="227025" y="1591906"/>
                  </a:lnTo>
                  <a:lnTo>
                    <a:pt x="258445" y="1627517"/>
                  </a:lnTo>
                  <a:lnTo>
                    <a:pt x="291592" y="1661541"/>
                  </a:lnTo>
                  <a:lnTo>
                    <a:pt x="326351" y="1693887"/>
                  </a:lnTo>
                  <a:lnTo>
                    <a:pt x="362661" y="1724494"/>
                  </a:lnTo>
                  <a:lnTo>
                    <a:pt x="400418" y="1753273"/>
                  </a:lnTo>
                  <a:lnTo>
                    <a:pt x="439547" y="1780159"/>
                  </a:lnTo>
                  <a:lnTo>
                    <a:pt x="479933" y="1805101"/>
                  </a:lnTo>
                  <a:lnTo>
                    <a:pt x="521512" y="1828012"/>
                  </a:lnTo>
                  <a:lnTo>
                    <a:pt x="564146" y="1848866"/>
                  </a:lnTo>
                  <a:lnTo>
                    <a:pt x="607758" y="1867585"/>
                  </a:lnTo>
                  <a:lnTo>
                    <a:pt x="652233" y="1884146"/>
                  </a:lnTo>
                  <a:lnTo>
                    <a:pt x="697471" y="1898510"/>
                  </a:lnTo>
                  <a:lnTo>
                    <a:pt x="743343" y="1910626"/>
                  </a:lnTo>
                  <a:lnTo>
                    <a:pt x="789762" y="1920468"/>
                  </a:lnTo>
                  <a:lnTo>
                    <a:pt x="836612" y="1928012"/>
                  </a:lnTo>
                  <a:lnTo>
                    <a:pt x="883767" y="1933257"/>
                  </a:lnTo>
                  <a:lnTo>
                    <a:pt x="931125" y="1936165"/>
                  </a:lnTo>
                  <a:lnTo>
                    <a:pt x="966711" y="1936826"/>
                  </a:lnTo>
                  <a:lnTo>
                    <a:pt x="978573" y="1936750"/>
                  </a:lnTo>
                  <a:lnTo>
                    <a:pt x="1025994" y="1934997"/>
                  </a:lnTo>
                  <a:lnTo>
                    <a:pt x="1073264" y="1930920"/>
                  </a:lnTo>
                  <a:lnTo>
                    <a:pt x="1120279" y="1924532"/>
                  </a:lnTo>
                  <a:lnTo>
                    <a:pt x="1166926" y="1915833"/>
                  </a:lnTo>
                  <a:lnTo>
                    <a:pt x="1213091" y="1904847"/>
                  </a:lnTo>
                  <a:lnTo>
                    <a:pt x="1258671" y="1891601"/>
                  </a:lnTo>
                  <a:lnTo>
                    <a:pt x="1303528" y="1876145"/>
                  </a:lnTo>
                  <a:lnTo>
                    <a:pt x="1347584" y="1858492"/>
                  </a:lnTo>
                  <a:lnTo>
                    <a:pt x="1390726" y="1838706"/>
                  </a:lnTo>
                  <a:lnTo>
                    <a:pt x="1432839" y="1816811"/>
                  </a:lnTo>
                  <a:lnTo>
                    <a:pt x="1473835" y="1792871"/>
                  </a:lnTo>
                  <a:lnTo>
                    <a:pt x="1513611" y="1766951"/>
                  </a:lnTo>
                  <a:lnTo>
                    <a:pt x="1552067" y="1739112"/>
                  </a:lnTo>
                  <a:lnTo>
                    <a:pt x="1589112" y="1709407"/>
                  </a:lnTo>
                  <a:lnTo>
                    <a:pt x="1624660" y="1677924"/>
                  </a:lnTo>
                  <a:lnTo>
                    <a:pt x="1658620" y="1644726"/>
                  </a:lnTo>
                  <a:lnTo>
                    <a:pt x="1690916" y="1609902"/>
                  </a:lnTo>
                  <a:lnTo>
                    <a:pt x="1721459" y="1573530"/>
                  </a:lnTo>
                  <a:lnTo>
                    <a:pt x="1750187" y="1535709"/>
                  </a:lnTo>
                  <a:lnTo>
                    <a:pt x="1777034" y="1496517"/>
                  </a:lnTo>
                  <a:lnTo>
                    <a:pt x="1801926" y="1456042"/>
                  </a:lnTo>
                  <a:lnTo>
                    <a:pt x="1824799" y="1414399"/>
                  </a:lnTo>
                  <a:lnTo>
                    <a:pt x="1845614" y="1371688"/>
                  </a:lnTo>
                  <a:lnTo>
                    <a:pt x="1864309" y="1328000"/>
                  </a:lnTo>
                  <a:lnTo>
                    <a:pt x="1880844" y="1283449"/>
                  </a:lnTo>
                  <a:lnTo>
                    <a:pt x="1895170" y="1238135"/>
                  </a:lnTo>
                  <a:lnTo>
                    <a:pt x="1907260" y="1192174"/>
                  </a:lnTo>
                  <a:lnTo>
                    <a:pt x="1917090" y="1145667"/>
                  </a:lnTo>
                  <a:lnTo>
                    <a:pt x="1924621" y="1098740"/>
                  </a:lnTo>
                  <a:lnTo>
                    <a:pt x="1929853" y="1051496"/>
                  </a:lnTo>
                  <a:lnTo>
                    <a:pt x="1932762" y="1004062"/>
                  </a:lnTo>
                  <a:lnTo>
                    <a:pt x="1933422" y="968413"/>
                  </a:lnTo>
                  <a:close/>
                </a:path>
                <a:path w="4522470" h="1937385">
                  <a:moveTo>
                    <a:pt x="4521949" y="968413"/>
                  </a:moveTo>
                  <a:lnTo>
                    <a:pt x="4520781" y="920889"/>
                  </a:lnTo>
                  <a:lnTo>
                    <a:pt x="4517301" y="873493"/>
                  </a:lnTo>
                  <a:lnTo>
                    <a:pt x="4511484" y="826312"/>
                  </a:lnTo>
                  <a:lnTo>
                    <a:pt x="4503382" y="779487"/>
                  </a:lnTo>
                  <a:lnTo>
                    <a:pt x="4492980" y="733107"/>
                  </a:lnTo>
                  <a:lnTo>
                    <a:pt x="4480331" y="687298"/>
                  </a:lnTo>
                  <a:lnTo>
                    <a:pt x="4465447" y="642162"/>
                  </a:lnTo>
                  <a:lnTo>
                    <a:pt x="4448365" y="597814"/>
                  </a:lnTo>
                  <a:lnTo>
                    <a:pt x="4429137" y="554367"/>
                  </a:lnTo>
                  <a:lnTo>
                    <a:pt x="4407801" y="511911"/>
                  </a:lnTo>
                  <a:lnTo>
                    <a:pt x="4384421" y="470547"/>
                  </a:lnTo>
                  <a:lnTo>
                    <a:pt x="4359033" y="430390"/>
                  </a:lnTo>
                  <a:lnTo>
                    <a:pt x="4331716" y="391528"/>
                  </a:lnTo>
                  <a:lnTo>
                    <a:pt x="4302518" y="354063"/>
                  </a:lnTo>
                  <a:lnTo>
                    <a:pt x="4271530" y="318071"/>
                  </a:lnTo>
                  <a:lnTo>
                    <a:pt x="4238803" y="283641"/>
                  </a:lnTo>
                  <a:lnTo>
                    <a:pt x="4204449" y="250863"/>
                  </a:lnTo>
                  <a:lnTo>
                    <a:pt x="4168521" y="219824"/>
                  </a:lnTo>
                  <a:lnTo>
                    <a:pt x="4131106" y="190576"/>
                  </a:lnTo>
                  <a:lnTo>
                    <a:pt x="4092321" y="163207"/>
                  </a:lnTo>
                  <a:lnTo>
                    <a:pt x="4052227" y="137782"/>
                  </a:lnTo>
                  <a:lnTo>
                    <a:pt x="4010952" y="114350"/>
                  </a:lnTo>
                  <a:lnTo>
                    <a:pt x="3968559" y="92976"/>
                  </a:lnTo>
                  <a:lnTo>
                    <a:pt x="3925189" y="73710"/>
                  </a:lnTo>
                  <a:lnTo>
                    <a:pt x="3880916" y="56603"/>
                  </a:lnTo>
                  <a:lnTo>
                    <a:pt x="3835857" y="41694"/>
                  </a:lnTo>
                  <a:lnTo>
                    <a:pt x="3790137" y="29019"/>
                  </a:lnTo>
                  <a:lnTo>
                    <a:pt x="3743833" y="18605"/>
                  </a:lnTo>
                  <a:lnTo>
                    <a:pt x="3697084" y="10477"/>
                  </a:lnTo>
                  <a:lnTo>
                    <a:pt x="3649992" y="4660"/>
                  </a:lnTo>
                  <a:lnTo>
                    <a:pt x="3602672" y="1168"/>
                  </a:lnTo>
                  <a:lnTo>
                    <a:pt x="3555238" y="0"/>
                  </a:lnTo>
                  <a:lnTo>
                    <a:pt x="3543376" y="76"/>
                  </a:lnTo>
                  <a:lnTo>
                    <a:pt x="3495967" y="1816"/>
                  </a:lnTo>
                  <a:lnTo>
                    <a:pt x="3448685" y="5905"/>
                  </a:lnTo>
                  <a:lnTo>
                    <a:pt x="3401669" y="12293"/>
                  </a:lnTo>
                  <a:lnTo>
                    <a:pt x="3355022" y="20993"/>
                  </a:lnTo>
                  <a:lnTo>
                    <a:pt x="3308858" y="31978"/>
                  </a:lnTo>
                  <a:lnTo>
                    <a:pt x="3263290" y="45224"/>
                  </a:lnTo>
                  <a:lnTo>
                    <a:pt x="3218421" y="60680"/>
                  </a:lnTo>
                  <a:lnTo>
                    <a:pt x="3174365" y="78333"/>
                  </a:lnTo>
                  <a:lnTo>
                    <a:pt x="3131223" y="98120"/>
                  </a:lnTo>
                  <a:lnTo>
                    <a:pt x="3089110" y="120015"/>
                  </a:lnTo>
                  <a:lnTo>
                    <a:pt x="3048114" y="143954"/>
                  </a:lnTo>
                  <a:lnTo>
                    <a:pt x="3008338" y="169875"/>
                  </a:lnTo>
                  <a:lnTo>
                    <a:pt x="2969895" y="197713"/>
                  </a:lnTo>
                  <a:lnTo>
                    <a:pt x="2932849" y="227418"/>
                  </a:lnTo>
                  <a:lnTo>
                    <a:pt x="2897301" y="258902"/>
                  </a:lnTo>
                  <a:lnTo>
                    <a:pt x="2863342" y="292100"/>
                  </a:lnTo>
                  <a:lnTo>
                    <a:pt x="2831046" y="326923"/>
                  </a:lnTo>
                  <a:lnTo>
                    <a:pt x="2800502" y="363296"/>
                  </a:lnTo>
                  <a:lnTo>
                    <a:pt x="2771762" y="401116"/>
                  </a:lnTo>
                  <a:lnTo>
                    <a:pt x="2744927" y="440309"/>
                  </a:lnTo>
                  <a:lnTo>
                    <a:pt x="2720035" y="480783"/>
                  </a:lnTo>
                  <a:lnTo>
                    <a:pt x="2697149" y="522427"/>
                  </a:lnTo>
                  <a:lnTo>
                    <a:pt x="2676347" y="565137"/>
                  </a:lnTo>
                  <a:lnTo>
                    <a:pt x="2657652" y="608825"/>
                  </a:lnTo>
                  <a:lnTo>
                    <a:pt x="2641117" y="653376"/>
                  </a:lnTo>
                  <a:lnTo>
                    <a:pt x="2626791" y="698690"/>
                  </a:lnTo>
                  <a:lnTo>
                    <a:pt x="2614688" y="744651"/>
                  </a:lnTo>
                  <a:lnTo>
                    <a:pt x="2604871" y="791159"/>
                  </a:lnTo>
                  <a:lnTo>
                    <a:pt x="2597327" y="838085"/>
                  </a:lnTo>
                  <a:lnTo>
                    <a:pt x="2592095" y="885329"/>
                  </a:lnTo>
                  <a:lnTo>
                    <a:pt x="2589187" y="932764"/>
                  </a:lnTo>
                  <a:lnTo>
                    <a:pt x="2588539" y="968413"/>
                  </a:lnTo>
                  <a:lnTo>
                    <a:pt x="2588603" y="980300"/>
                  </a:lnTo>
                  <a:lnTo>
                    <a:pt x="2590355" y="1027798"/>
                  </a:lnTo>
                  <a:lnTo>
                    <a:pt x="2594419" y="1075156"/>
                  </a:lnTo>
                  <a:lnTo>
                    <a:pt x="2600807" y="1122248"/>
                  </a:lnTo>
                  <a:lnTo>
                    <a:pt x="2609494" y="1168984"/>
                  </a:lnTo>
                  <a:lnTo>
                    <a:pt x="2620454" y="1215224"/>
                  </a:lnTo>
                  <a:lnTo>
                    <a:pt x="2633675" y="1260881"/>
                  </a:lnTo>
                  <a:lnTo>
                    <a:pt x="2649105" y="1305826"/>
                  </a:lnTo>
                  <a:lnTo>
                    <a:pt x="2666733" y="1349959"/>
                  </a:lnTo>
                  <a:lnTo>
                    <a:pt x="2686481" y="1393177"/>
                  </a:lnTo>
                  <a:lnTo>
                    <a:pt x="2708338" y="1435366"/>
                  </a:lnTo>
                  <a:lnTo>
                    <a:pt x="2732227" y="1476438"/>
                  </a:lnTo>
                  <a:lnTo>
                    <a:pt x="2758109" y="1516278"/>
                  </a:lnTo>
                  <a:lnTo>
                    <a:pt x="2785897" y="1554797"/>
                  </a:lnTo>
                  <a:lnTo>
                    <a:pt x="2815552" y="1591906"/>
                  </a:lnTo>
                  <a:lnTo>
                    <a:pt x="2846984" y="1627517"/>
                  </a:lnTo>
                  <a:lnTo>
                    <a:pt x="2880118" y="1661541"/>
                  </a:lnTo>
                  <a:lnTo>
                    <a:pt x="2914878" y="1693887"/>
                  </a:lnTo>
                  <a:lnTo>
                    <a:pt x="2951188" y="1724494"/>
                  </a:lnTo>
                  <a:lnTo>
                    <a:pt x="2988945" y="1753273"/>
                  </a:lnTo>
                  <a:lnTo>
                    <a:pt x="3028073" y="1780159"/>
                  </a:lnTo>
                  <a:lnTo>
                    <a:pt x="3068472" y="1805101"/>
                  </a:lnTo>
                  <a:lnTo>
                    <a:pt x="3110039" y="1828012"/>
                  </a:lnTo>
                  <a:lnTo>
                    <a:pt x="3152673" y="1848866"/>
                  </a:lnTo>
                  <a:lnTo>
                    <a:pt x="3196285" y="1867585"/>
                  </a:lnTo>
                  <a:lnTo>
                    <a:pt x="3240760" y="1884146"/>
                  </a:lnTo>
                  <a:lnTo>
                    <a:pt x="3285998" y="1898510"/>
                  </a:lnTo>
                  <a:lnTo>
                    <a:pt x="3331883" y="1910626"/>
                  </a:lnTo>
                  <a:lnTo>
                    <a:pt x="3378301" y="1920468"/>
                  </a:lnTo>
                  <a:lnTo>
                    <a:pt x="3425139" y="1928012"/>
                  </a:lnTo>
                  <a:lnTo>
                    <a:pt x="3472307" y="1933257"/>
                  </a:lnTo>
                  <a:lnTo>
                    <a:pt x="3519665" y="1936165"/>
                  </a:lnTo>
                  <a:lnTo>
                    <a:pt x="3555238" y="1936826"/>
                  </a:lnTo>
                  <a:lnTo>
                    <a:pt x="3567112" y="1936750"/>
                  </a:lnTo>
                  <a:lnTo>
                    <a:pt x="3614521" y="1934997"/>
                  </a:lnTo>
                  <a:lnTo>
                    <a:pt x="3661791" y="1930920"/>
                  </a:lnTo>
                  <a:lnTo>
                    <a:pt x="3708819" y="1924532"/>
                  </a:lnTo>
                  <a:lnTo>
                    <a:pt x="3755453" y="1915833"/>
                  </a:lnTo>
                  <a:lnTo>
                    <a:pt x="3801618" y="1904847"/>
                  </a:lnTo>
                  <a:lnTo>
                    <a:pt x="3847198" y="1891601"/>
                  </a:lnTo>
                  <a:lnTo>
                    <a:pt x="3892067" y="1876145"/>
                  </a:lnTo>
                  <a:lnTo>
                    <a:pt x="3936123" y="1858492"/>
                  </a:lnTo>
                  <a:lnTo>
                    <a:pt x="3979253" y="1838706"/>
                  </a:lnTo>
                  <a:lnTo>
                    <a:pt x="4021378" y="1816811"/>
                  </a:lnTo>
                  <a:lnTo>
                    <a:pt x="4062374" y="1792871"/>
                  </a:lnTo>
                  <a:lnTo>
                    <a:pt x="4102138" y="1766951"/>
                  </a:lnTo>
                  <a:lnTo>
                    <a:pt x="4140593" y="1739112"/>
                  </a:lnTo>
                  <a:lnTo>
                    <a:pt x="4177639" y="1709407"/>
                  </a:lnTo>
                  <a:lnTo>
                    <a:pt x="4213187" y="1677924"/>
                  </a:lnTo>
                  <a:lnTo>
                    <a:pt x="4247146" y="1644726"/>
                  </a:lnTo>
                  <a:lnTo>
                    <a:pt x="4279443" y="1609902"/>
                  </a:lnTo>
                  <a:lnTo>
                    <a:pt x="4309986" y="1573530"/>
                  </a:lnTo>
                  <a:lnTo>
                    <a:pt x="4338713" y="1535709"/>
                  </a:lnTo>
                  <a:lnTo>
                    <a:pt x="4365561" y="1496517"/>
                  </a:lnTo>
                  <a:lnTo>
                    <a:pt x="4390453" y="1456042"/>
                  </a:lnTo>
                  <a:lnTo>
                    <a:pt x="4413326" y="1414399"/>
                  </a:lnTo>
                  <a:lnTo>
                    <a:pt x="4434141" y="1371688"/>
                  </a:lnTo>
                  <a:lnTo>
                    <a:pt x="4452836" y="1328000"/>
                  </a:lnTo>
                  <a:lnTo>
                    <a:pt x="4469371" y="1283449"/>
                  </a:lnTo>
                  <a:lnTo>
                    <a:pt x="4483697" y="1238135"/>
                  </a:lnTo>
                  <a:lnTo>
                    <a:pt x="4495787" y="1192174"/>
                  </a:lnTo>
                  <a:lnTo>
                    <a:pt x="4505617" y="1145667"/>
                  </a:lnTo>
                  <a:lnTo>
                    <a:pt x="4513161" y="1098740"/>
                  </a:lnTo>
                  <a:lnTo>
                    <a:pt x="4518393" y="1051496"/>
                  </a:lnTo>
                  <a:lnTo>
                    <a:pt x="4521301" y="1004062"/>
                  </a:lnTo>
                  <a:lnTo>
                    <a:pt x="4521949" y="968413"/>
                  </a:lnTo>
                  <a:close/>
                </a:path>
              </a:pathLst>
            </a:custGeom>
            <a:solidFill>
              <a:srgbClr val="000000"/>
            </a:solidFill>
          </p:spPr>
          <p:txBody>
            <a:bodyPr wrap="square" lIns="0" tIns="0" rIns="0" bIns="0" rtlCol="0"/>
            <a:lstStyle/>
            <a:p>
              <a:endParaRPr/>
            </a:p>
          </p:txBody>
        </p:sp>
      </p:grpSp>
      <p:sp>
        <p:nvSpPr>
          <p:cNvPr id="15" name="object 15"/>
          <p:cNvSpPr txBox="1"/>
          <p:nvPr/>
        </p:nvSpPr>
        <p:spPr>
          <a:xfrm>
            <a:off x="1294145" y="4779759"/>
            <a:ext cx="961390" cy="510540"/>
          </a:xfrm>
          <a:prstGeom prst="rect">
            <a:avLst/>
          </a:prstGeom>
        </p:spPr>
        <p:txBody>
          <a:bodyPr vert="horz" wrap="square" lIns="0" tIns="16510" rIns="0" bIns="0" rtlCol="0">
            <a:spAutoFit/>
          </a:bodyPr>
          <a:lstStyle/>
          <a:p>
            <a:pPr marL="12700">
              <a:lnSpc>
                <a:spcPct val="100000"/>
              </a:lnSpc>
              <a:spcBef>
                <a:spcPts val="130"/>
              </a:spcBef>
            </a:pPr>
            <a:r>
              <a:rPr sz="3150" b="1" spc="-100" dirty="0">
                <a:solidFill>
                  <a:srgbClr val="F5F5F5"/>
                </a:solidFill>
                <a:latin typeface="Tahoma"/>
                <a:cs typeface="Tahoma"/>
              </a:rPr>
              <a:t>2</a:t>
            </a:r>
            <a:r>
              <a:rPr sz="3150" b="1" spc="229" dirty="0">
                <a:solidFill>
                  <a:srgbClr val="F5F5F5"/>
                </a:solidFill>
                <a:latin typeface="Tahoma"/>
                <a:cs typeface="Tahoma"/>
              </a:rPr>
              <a:t>0</a:t>
            </a:r>
            <a:r>
              <a:rPr sz="3150" b="1" spc="-100" dirty="0">
                <a:solidFill>
                  <a:srgbClr val="F5F5F5"/>
                </a:solidFill>
                <a:latin typeface="Tahoma"/>
                <a:cs typeface="Tahoma"/>
              </a:rPr>
              <a:t>2</a:t>
            </a:r>
            <a:r>
              <a:rPr sz="3150" b="1" spc="-695" dirty="0">
                <a:solidFill>
                  <a:srgbClr val="F5F5F5"/>
                </a:solidFill>
                <a:latin typeface="Tahoma"/>
                <a:cs typeface="Tahoma"/>
              </a:rPr>
              <a:t>1</a:t>
            </a:r>
            <a:endParaRPr sz="3150">
              <a:latin typeface="Tahoma"/>
              <a:cs typeface="Tahoma"/>
            </a:endParaRPr>
          </a:p>
        </p:txBody>
      </p:sp>
      <p:sp>
        <p:nvSpPr>
          <p:cNvPr id="16" name="object 16"/>
          <p:cNvSpPr txBox="1"/>
          <p:nvPr/>
        </p:nvSpPr>
        <p:spPr>
          <a:xfrm>
            <a:off x="3844663" y="4761712"/>
            <a:ext cx="1037590" cy="510540"/>
          </a:xfrm>
          <a:prstGeom prst="rect">
            <a:avLst/>
          </a:prstGeom>
        </p:spPr>
        <p:txBody>
          <a:bodyPr vert="horz" wrap="square" lIns="0" tIns="16510" rIns="0" bIns="0" rtlCol="0">
            <a:spAutoFit/>
          </a:bodyPr>
          <a:lstStyle/>
          <a:p>
            <a:pPr marL="12700">
              <a:lnSpc>
                <a:spcPct val="100000"/>
              </a:lnSpc>
              <a:spcBef>
                <a:spcPts val="130"/>
              </a:spcBef>
            </a:pPr>
            <a:r>
              <a:rPr sz="3150" b="1" spc="-100" dirty="0">
                <a:solidFill>
                  <a:srgbClr val="F5F5F5"/>
                </a:solidFill>
                <a:latin typeface="Tahoma"/>
                <a:cs typeface="Tahoma"/>
              </a:rPr>
              <a:t>2</a:t>
            </a:r>
            <a:r>
              <a:rPr sz="3150" b="1" spc="229" dirty="0">
                <a:solidFill>
                  <a:srgbClr val="F5F5F5"/>
                </a:solidFill>
                <a:latin typeface="Tahoma"/>
                <a:cs typeface="Tahoma"/>
              </a:rPr>
              <a:t>0</a:t>
            </a:r>
            <a:r>
              <a:rPr sz="3150" b="1" spc="-100" dirty="0">
                <a:solidFill>
                  <a:srgbClr val="F5F5F5"/>
                </a:solidFill>
                <a:latin typeface="Tahoma"/>
                <a:cs typeface="Tahoma"/>
              </a:rPr>
              <a:t>22</a:t>
            </a:r>
            <a:endParaRPr sz="3150">
              <a:latin typeface="Tahoma"/>
              <a:cs typeface="Tahoma"/>
            </a:endParaRPr>
          </a:p>
        </p:txBody>
      </p:sp>
      <p:sp>
        <p:nvSpPr>
          <p:cNvPr id="17" name="object 17"/>
          <p:cNvSpPr/>
          <p:nvPr/>
        </p:nvSpPr>
        <p:spPr>
          <a:xfrm>
            <a:off x="5936856" y="4135690"/>
            <a:ext cx="11450320" cy="1801495"/>
          </a:xfrm>
          <a:custGeom>
            <a:avLst/>
            <a:gdLst/>
            <a:ahLst/>
            <a:cxnLst/>
            <a:rect l="l" t="t" r="r" b="b"/>
            <a:pathLst>
              <a:path w="11450319" h="1801495">
                <a:moveTo>
                  <a:pt x="1803273" y="900722"/>
                </a:moveTo>
                <a:lnTo>
                  <a:pt x="1802180" y="856526"/>
                </a:lnTo>
                <a:lnTo>
                  <a:pt x="1798929" y="812431"/>
                </a:lnTo>
                <a:lnTo>
                  <a:pt x="1793506" y="768553"/>
                </a:lnTo>
                <a:lnTo>
                  <a:pt x="1785937" y="724992"/>
                </a:lnTo>
                <a:lnTo>
                  <a:pt x="1776247" y="681863"/>
                </a:lnTo>
                <a:lnTo>
                  <a:pt x="1764449" y="639254"/>
                </a:lnTo>
                <a:lnTo>
                  <a:pt x="1750568" y="597281"/>
                </a:lnTo>
                <a:lnTo>
                  <a:pt x="1734629" y="556031"/>
                </a:lnTo>
                <a:lnTo>
                  <a:pt x="1716697" y="515607"/>
                </a:lnTo>
                <a:lnTo>
                  <a:pt x="1696808" y="476123"/>
                </a:lnTo>
                <a:lnTo>
                  <a:pt x="1674990" y="437654"/>
                </a:lnTo>
                <a:lnTo>
                  <a:pt x="1651317" y="400304"/>
                </a:lnTo>
                <a:lnTo>
                  <a:pt x="1625828" y="364159"/>
                </a:lnTo>
                <a:lnTo>
                  <a:pt x="1598612" y="329311"/>
                </a:lnTo>
                <a:lnTo>
                  <a:pt x="1569707" y="295833"/>
                </a:lnTo>
                <a:lnTo>
                  <a:pt x="1539189" y="263817"/>
                </a:lnTo>
                <a:lnTo>
                  <a:pt x="1507134" y="233337"/>
                </a:lnTo>
                <a:lnTo>
                  <a:pt x="1473619" y="204457"/>
                </a:lnTo>
                <a:lnTo>
                  <a:pt x="1438732" y="177253"/>
                </a:lnTo>
                <a:lnTo>
                  <a:pt x="1402549" y="151803"/>
                </a:lnTo>
                <a:lnTo>
                  <a:pt x="1365161" y="128155"/>
                </a:lnTo>
                <a:lnTo>
                  <a:pt x="1326667" y="106362"/>
                </a:lnTo>
                <a:lnTo>
                  <a:pt x="1287132" y="86487"/>
                </a:lnTo>
                <a:lnTo>
                  <a:pt x="1246670" y="68567"/>
                </a:lnTo>
                <a:lnTo>
                  <a:pt x="1205382" y="52654"/>
                </a:lnTo>
                <a:lnTo>
                  <a:pt x="1163370" y="38785"/>
                </a:lnTo>
                <a:lnTo>
                  <a:pt x="1120711" y="27000"/>
                </a:lnTo>
                <a:lnTo>
                  <a:pt x="1077531" y="17310"/>
                </a:lnTo>
                <a:lnTo>
                  <a:pt x="1033932" y="9753"/>
                </a:lnTo>
                <a:lnTo>
                  <a:pt x="990015" y="4343"/>
                </a:lnTo>
                <a:lnTo>
                  <a:pt x="945870" y="1092"/>
                </a:lnTo>
                <a:lnTo>
                  <a:pt x="901636" y="0"/>
                </a:lnTo>
                <a:lnTo>
                  <a:pt x="890574" y="76"/>
                </a:lnTo>
                <a:lnTo>
                  <a:pt x="846340" y="1701"/>
                </a:lnTo>
                <a:lnTo>
                  <a:pt x="802259" y="5499"/>
                </a:lnTo>
                <a:lnTo>
                  <a:pt x="758405" y="11442"/>
                </a:lnTo>
                <a:lnTo>
                  <a:pt x="714895" y="19532"/>
                </a:lnTo>
                <a:lnTo>
                  <a:pt x="671842" y="29743"/>
                </a:lnTo>
                <a:lnTo>
                  <a:pt x="629335" y="42062"/>
                </a:lnTo>
                <a:lnTo>
                  <a:pt x="587489" y="56438"/>
                </a:lnTo>
                <a:lnTo>
                  <a:pt x="546392" y="72859"/>
                </a:lnTo>
                <a:lnTo>
                  <a:pt x="506158" y="91274"/>
                </a:lnTo>
                <a:lnTo>
                  <a:pt x="466877" y="111633"/>
                </a:lnTo>
                <a:lnTo>
                  <a:pt x="428650" y="133896"/>
                </a:lnTo>
                <a:lnTo>
                  <a:pt x="391553" y="158000"/>
                </a:lnTo>
                <a:lnTo>
                  <a:pt x="355688" y="183896"/>
                </a:lnTo>
                <a:lnTo>
                  <a:pt x="321132" y="211518"/>
                </a:lnTo>
                <a:lnTo>
                  <a:pt x="287985" y="240804"/>
                </a:lnTo>
                <a:lnTo>
                  <a:pt x="256311" y="271678"/>
                </a:lnTo>
                <a:lnTo>
                  <a:pt x="226187" y="304076"/>
                </a:lnTo>
                <a:lnTo>
                  <a:pt x="197688" y="337896"/>
                </a:lnTo>
                <a:lnTo>
                  <a:pt x="170891" y="373087"/>
                </a:lnTo>
                <a:lnTo>
                  <a:pt x="145859" y="409536"/>
                </a:lnTo>
                <a:lnTo>
                  <a:pt x="122643" y="447179"/>
                </a:lnTo>
                <a:lnTo>
                  <a:pt x="101307" y="485902"/>
                </a:lnTo>
                <a:lnTo>
                  <a:pt x="81902" y="525640"/>
                </a:lnTo>
                <a:lnTo>
                  <a:pt x="64465" y="566267"/>
                </a:lnTo>
                <a:lnTo>
                  <a:pt x="49047" y="607707"/>
                </a:lnTo>
                <a:lnTo>
                  <a:pt x="35674" y="649846"/>
                </a:lnTo>
                <a:lnTo>
                  <a:pt x="24396" y="692594"/>
                </a:lnTo>
                <a:lnTo>
                  <a:pt x="15227" y="735850"/>
                </a:lnTo>
                <a:lnTo>
                  <a:pt x="8204" y="779500"/>
                </a:lnTo>
                <a:lnTo>
                  <a:pt x="3327" y="823442"/>
                </a:lnTo>
                <a:lnTo>
                  <a:pt x="609" y="867562"/>
                </a:lnTo>
                <a:lnTo>
                  <a:pt x="0" y="900722"/>
                </a:lnTo>
                <a:lnTo>
                  <a:pt x="63" y="911771"/>
                </a:lnTo>
                <a:lnTo>
                  <a:pt x="1701" y="955954"/>
                </a:lnTo>
                <a:lnTo>
                  <a:pt x="5499" y="999998"/>
                </a:lnTo>
                <a:lnTo>
                  <a:pt x="11455" y="1043800"/>
                </a:lnTo>
                <a:lnTo>
                  <a:pt x="19545" y="1087259"/>
                </a:lnTo>
                <a:lnTo>
                  <a:pt x="29768" y="1130274"/>
                </a:lnTo>
                <a:lnTo>
                  <a:pt x="42100" y="1172743"/>
                </a:lnTo>
                <a:lnTo>
                  <a:pt x="56502" y="1214539"/>
                </a:lnTo>
                <a:lnTo>
                  <a:pt x="72923" y="1255585"/>
                </a:lnTo>
                <a:lnTo>
                  <a:pt x="91363" y="1295781"/>
                </a:lnTo>
                <a:lnTo>
                  <a:pt x="111734" y="1335024"/>
                </a:lnTo>
                <a:lnTo>
                  <a:pt x="134023" y="1373225"/>
                </a:lnTo>
                <a:lnTo>
                  <a:pt x="158153" y="1410284"/>
                </a:lnTo>
                <a:lnTo>
                  <a:pt x="184086" y="1446110"/>
                </a:lnTo>
                <a:lnTo>
                  <a:pt x="211734" y="1480629"/>
                </a:lnTo>
                <a:lnTo>
                  <a:pt x="241046" y="1513738"/>
                </a:lnTo>
                <a:lnTo>
                  <a:pt x="271957" y="1545386"/>
                </a:lnTo>
                <a:lnTo>
                  <a:pt x="304380" y="1575473"/>
                </a:lnTo>
                <a:lnTo>
                  <a:pt x="338239" y="1603933"/>
                </a:lnTo>
                <a:lnTo>
                  <a:pt x="373456" y="1630705"/>
                </a:lnTo>
                <a:lnTo>
                  <a:pt x="409956" y="1655711"/>
                </a:lnTo>
                <a:lnTo>
                  <a:pt x="447624" y="1678901"/>
                </a:lnTo>
                <a:lnTo>
                  <a:pt x="486397" y="1700225"/>
                </a:lnTo>
                <a:lnTo>
                  <a:pt x="526173" y="1719618"/>
                </a:lnTo>
                <a:lnTo>
                  <a:pt x="566839" y="1737029"/>
                </a:lnTo>
                <a:lnTo>
                  <a:pt x="608330" y="1752434"/>
                </a:lnTo>
                <a:lnTo>
                  <a:pt x="650506" y="1765782"/>
                </a:lnTo>
                <a:lnTo>
                  <a:pt x="693305" y="1777060"/>
                </a:lnTo>
                <a:lnTo>
                  <a:pt x="736600" y="1786216"/>
                </a:lnTo>
                <a:lnTo>
                  <a:pt x="780288" y="1793240"/>
                </a:lnTo>
                <a:lnTo>
                  <a:pt x="824280" y="1798104"/>
                </a:lnTo>
                <a:lnTo>
                  <a:pt x="868451" y="1800821"/>
                </a:lnTo>
                <a:lnTo>
                  <a:pt x="901636" y="1801431"/>
                </a:lnTo>
                <a:lnTo>
                  <a:pt x="912698" y="1801355"/>
                </a:lnTo>
                <a:lnTo>
                  <a:pt x="956919" y="1799729"/>
                </a:lnTo>
                <a:lnTo>
                  <a:pt x="1001014" y="1795945"/>
                </a:lnTo>
                <a:lnTo>
                  <a:pt x="1044867" y="1789988"/>
                </a:lnTo>
                <a:lnTo>
                  <a:pt x="1088377" y="1781898"/>
                </a:lnTo>
                <a:lnTo>
                  <a:pt x="1131430" y="1771688"/>
                </a:lnTo>
                <a:lnTo>
                  <a:pt x="1173937" y="1759369"/>
                </a:lnTo>
                <a:lnTo>
                  <a:pt x="1215783" y="1744992"/>
                </a:lnTo>
                <a:lnTo>
                  <a:pt x="1256868" y="1728571"/>
                </a:lnTo>
                <a:lnTo>
                  <a:pt x="1297101" y="1710169"/>
                </a:lnTo>
                <a:lnTo>
                  <a:pt x="1336382" y="1689798"/>
                </a:lnTo>
                <a:lnTo>
                  <a:pt x="1374622" y="1667548"/>
                </a:lnTo>
                <a:lnTo>
                  <a:pt x="1411719" y="1643430"/>
                </a:lnTo>
                <a:lnTo>
                  <a:pt x="1447584" y="1617535"/>
                </a:lnTo>
                <a:lnTo>
                  <a:pt x="1482140" y="1589913"/>
                </a:lnTo>
                <a:lnTo>
                  <a:pt x="1515287" y="1560626"/>
                </a:lnTo>
                <a:lnTo>
                  <a:pt x="1546961" y="1529753"/>
                </a:lnTo>
                <a:lnTo>
                  <a:pt x="1577086" y="1497368"/>
                </a:lnTo>
                <a:lnTo>
                  <a:pt x="1605572" y="1463535"/>
                </a:lnTo>
                <a:lnTo>
                  <a:pt x="1632369" y="1428356"/>
                </a:lnTo>
                <a:lnTo>
                  <a:pt x="1657400" y="1391894"/>
                </a:lnTo>
                <a:lnTo>
                  <a:pt x="1680616" y="1354264"/>
                </a:lnTo>
                <a:lnTo>
                  <a:pt x="1701965" y="1315529"/>
                </a:lnTo>
                <a:lnTo>
                  <a:pt x="1721370" y="1275803"/>
                </a:lnTo>
                <a:lnTo>
                  <a:pt x="1738807" y="1235163"/>
                </a:lnTo>
                <a:lnTo>
                  <a:pt x="1754225" y="1193723"/>
                </a:lnTo>
                <a:lnTo>
                  <a:pt x="1767586" y="1151585"/>
                </a:lnTo>
                <a:lnTo>
                  <a:pt x="1778876" y="1108837"/>
                </a:lnTo>
                <a:lnTo>
                  <a:pt x="1788033" y="1065580"/>
                </a:lnTo>
                <a:lnTo>
                  <a:pt x="1795068" y="1021930"/>
                </a:lnTo>
                <a:lnTo>
                  <a:pt x="1799945" y="977988"/>
                </a:lnTo>
                <a:lnTo>
                  <a:pt x="1802663" y="933869"/>
                </a:lnTo>
                <a:lnTo>
                  <a:pt x="1803273" y="900722"/>
                </a:lnTo>
                <a:close/>
              </a:path>
              <a:path w="11450319" h="1801495">
                <a:moveTo>
                  <a:pt x="4214990" y="900722"/>
                </a:moveTo>
                <a:lnTo>
                  <a:pt x="4213911" y="856526"/>
                </a:lnTo>
                <a:lnTo>
                  <a:pt x="4210647" y="812431"/>
                </a:lnTo>
                <a:lnTo>
                  <a:pt x="4205236" y="768553"/>
                </a:lnTo>
                <a:lnTo>
                  <a:pt x="4197667" y="724992"/>
                </a:lnTo>
                <a:lnTo>
                  <a:pt x="4187977" y="681863"/>
                </a:lnTo>
                <a:lnTo>
                  <a:pt x="4176166" y="639254"/>
                </a:lnTo>
                <a:lnTo>
                  <a:pt x="4162285" y="597281"/>
                </a:lnTo>
                <a:lnTo>
                  <a:pt x="4146359" y="556031"/>
                </a:lnTo>
                <a:lnTo>
                  <a:pt x="4128427" y="515607"/>
                </a:lnTo>
                <a:lnTo>
                  <a:pt x="4108526" y="476123"/>
                </a:lnTo>
                <a:lnTo>
                  <a:pt x="4086720" y="437654"/>
                </a:lnTo>
                <a:lnTo>
                  <a:pt x="4063034" y="400304"/>
                </a:lnTo>
                <a:lnTo>
                  <a:pt x="4037558" y="364159"/>
                </a:lnTo>
                <a:lnTo>
                  <a:pt x="4010329" y="329311"/>
                </a:lnTo>
                <a:lnTo>
                  <a:pt x="3981424" y="295833"/>
                </a:lnTo>
                <a:lnTo>
                  <a:pt x="3950906" y="263817"/>
                </a:lnTo>
                <a:lnTo>
                  <a:pt x="3918864" y="233337"/>
                </a:lnTo>
                <a:lnTo>
                  <a:pt x="3885349" y="204457"/>
                </a:lnTo>
                <a:lnTo>
                  <a:pt x="3850462" y="177253"/>
                </a:lnTo>
                <a:lnTo>
                  <a:pt x="3814280" y="151803"/>
                </a:lnTo>
                <a:lnTo>
                  <a:pt x="3776891" y="128155"/>
                </a:lnTo>
                <a:lnTo>
                  <a:pt x="3738384" y="106362"/>
                </a:lnTo>
                <a:lnTo>
                  <a:pt x="3698862" y="86487"/>
                </a:lnTo>
                <a:lnTo>
                  <a:pt x="3658400" y="68567"/>
                </a:lnTo>
                <a:lnTo>
                  <a:pt x="3617112" y="52654"/>
                </a:lnTo>
                <a:lnTo>
                  <a:pt x="3575088" y="38785"/>
                </a:lnTo>
                <a:lnTo>
                  <a:pt x="3532441" y="27000"/>
                </a:lnTo>
                <a:lnTo>
                  <a:pt x="3489261" y="17310"/>
                </a:lnTo>
                <a:lnTo>
                  <a:pt x="3445662" y="9753"/>
                </a:lnTo>
                <a:lnTo>
                  <a:pt x="3401733" y="4343"/>
                </a:lnTo>
                <a:lnTo>
                  <a:pt x="3357600" y="1092"/>
                </a:lnTo>
                <a:lnTo>
                  <a:pt x="3313353" y="0"/>
                </a:lnTo>
                <a:lnTo>
                  <a:pt x="3302292" y="76"/>
                </a:lnTo>
                <a:lnTo>
                  <a:pt x="3258070" y="1701"/>
                </a:lnTo>
                <a:lnTo>
                  <a:pt x="3213976" y="5499"/>
                </a:lnTo>
                <a:lnTo>
                  <a:pt x="3170123" y="11442"/>
                </a:lnTo>
                <a:lnTo>
                  <a:pt x="3126625" y="19532"/>
                </a:lnTo>
                <a:lnTo>
                  <a:pt x="3083560" y="29743"/>
                </a:lnTo>
                <a:lnTo>
                  <a:pt x="3041053" y="42062"/>
                </a:lnTo>
                <a:lnTo>
                  <a:pt x="2999206" y="56438"/>
                </a:lnTo>
                <a:lnTo>
                  <a:pt x="2958122" y="72859"/>
                </a:lnTo>
                <a:lnTo>
                  <a:pt x="2917888" y="91274"/>
                </a:lnTo>
                <a:lnTo>
                  <a:pt x="2878607" y="111633"/>
                </a:lnTo>
                <a:lnTo>
                  <a:pt x="2840367" y="133896"/>
                </a:lnTo>
                <a:lnTo>
                  <a:pt x="2803271" y="158000"/>
                </a:lnTo>
                <a:lnTo>
                  <a:pt x="2767406" y="183896"/>
                </a:lnTo>
                <a:lnTo>
                  <a:pt x="2732862" y="211518"/>
                </a:lnTo>
                <a:lnTo>
                  <a:pt x="2699702" y="240804"/>
                </a:lnTo>
                <a:lnTo>
                  <a:pt x="2668028" y="271678"/>
                </a:lnTo>
                <a:lnTo>
                  <a:pt x="2637917" y="304076"/>
                </a:lnTo>
                <a:lnTo>
                  <a:pt x="2609418" y="337896"/>
                </a:lnTo>
                <a:lnTo>
                  <a:pt x="2582621" y="373087"/>
                </a:lnTo>
                <a:lnTo>
                  <a:pt x="2557589" y="409536"/>
                </a:lnTo>
                <a:lnTo>
                  <a:pt x="2534374" y="447179"/>
                </a:lnTo>
                <a:lnTo>
                  <a:pt x="2513038" y="485902"/>
                </a:lnTo>
                <a:lnTo>
                  <a:pt x="2493619" y="525640"/>
                </a:lnTo>
                <a:lnTo>
                  <a:pt x="2476182" y="566267"/>
                </a:lnTo>
                <a:lnTo>
                  <a:pt x="2460764" y="607707"/>
                </a:lnTo>
                <a:lnTo>
                  <a:pt x="2447404" y="649846"/>
                </a:lnTo>
                <a:lnTo>
                  <a:pt x="2436126" y="692594"/>
                </a:lnTo>
                <a:lnTo>
                  <a:pt x="2426957" y="735850"/>
                </a:lnTo>
                <a:lnTo>
                  <a:pt x="2419921" y="779500"/>
                </a:lnTo>
                <a:lnTo>
                  <a:pt x="2415044" y="823442"/>
                </a:lnTo>
                <a:lnTo>
                  <a:pt x="2412339" y="867562"/>
                </a:lnTo>
                <a:lnTo>
                  <a:pt x="2411730" y="900722"/>
                </a:lnTo>
                <a:lnTo>
                  <a:pt x="2411793" y="911771"/>
                </a:lnTo>
                <a:lnTo>
                  <a:pt x="2413419" y="955954"/>
                </a:lnTo>
                <a:lnTo>
                  <a:pt x="2417216" y="999998"/>
                </a:lnTo>
                <a:lnTo>
                  <a:pt x="2423172" y="1043800"/>
                </a:lnTo>
                <a:lnTo>
                  <a:pt x="2431275" y="1087259"/>
                </a:lnTo>
                <a:lnTo>
                  <a:pt x="2441498" y="1130274"/>
                </a:lnTo>
                <a:lnTo>
                  <a:pt x="2453830" y="1172743"/>
                </a:lnTo>
                <a:lnTo>
                  <a:pt x="2468219" y="1214539"/>
                </a:lnTo>
                <a:lnTo>
                  <a:pt x="2484653" y="1255585"/>
                </a:lnTo>
                <a:lnTo>
                  <a:pt x="2503081" y="1295781"/>
                </a:lnTo>
                <a:lnTo>
                  <a:pt x="2523464" y="1335024"/>
                </a:lnTo>
                <a:lnTo>
                  <a:pt x="2545753" y="1373225"/>
                </a:lnTo>
                <a:lnTo>
                  <a:pt x="2569883" y="1410284"/>
                </a:lnTo>
                <a:lnTo>
                  <a:pt x="2595803" y="1446110"/>
                </a:lnTo>
                <a:lnTo>
                  <a:pt x="2623464" y="1480629"/>
                </a:lnTo>
                <a:lnTo>
                  <a:pt x="2652776" y="1513738"/>
                </a:lnTo>
                <a:lnTo>
                  <a:pt x="2683675" y="1545386"/>
                </a:lnTo>
                <a:lnTo>
                  <a:pt x="2716098" y="1575473"/>
                </a:lnTo>
                <a:lnTo>
                  <a:pt x="2749969" y="1603933"/>
                </a:lnTo>
                <a:lnTo>
                  <a:pt x="2785186" y="1630705"/>
                </a:lnTo>
                <a:lnTo>
                  <a:pt x="2821673" y="1655711"/>
                </a:lnTo>
                <a:lnTo>
                  <a:pt x="2859354" y="1678901"/>
                </a:lnTo>
                <a:lnTo>
                  <a:pt x="2898127" y="1700225"/>
                </a:lnTo>
                <a:lnTo>
                  <a:pt x="2937891" y="1719618"/>
                </a:lnTo>
                <a:lnTo>
                  <a:pt x="2978569" y="1737029"/>
                </a:lnTo>
                <a:lnTo>
                  <a:pt x="3020047" y="1752434"/>
                </a:lnTo>
                <a:lnTo>
                  <a:pt x="3062236" y="1765782"/>
                </a:lnTo>
                <a:lnTo>
                  <a:pt x="3105035" y="1777060"/>
                </a:lnTo>
                <a:lnTo>
                  <a:pt x="3148330" y="1786216"/>
                </a:lnTo>
                <a:lnTo>
                  <a:pt x="3192018" y="1793240"/>
                </a:lnTo>
                <a:lnTo>
                  <a:pt x="3235998" y="1798104"/>
                </a:lnTo>
                <a:lnTo>
                  <a:pt x="3280168" y="1800821"/>
                </a:lnTo>
                <a:lnTo>
                  <a:pt x="3313353" y="1801431"/>
                </a:lnTo>
                <a:lnTo>
                  <a:pt x="3324428" y="1801355"/>
                </a:lnTo>
                <a:lnTo>
                  <a:pt x="3368649" y="1799729"/>
                </a:lnTo>
                <a:lnTo>
                  <a:pt x="3412744" y="1795945"/>
                </a:lnTo>
                <a:lnTo>
                  <a:pt x="3456597" y="1789988"/>
                </a:lnTo>
                <a:lnTo>
                  <a:pt x="3500094" y="1781898"/>
                </a:lnTo>
                <a:lnTo>
                  <a:pt x="3543160" y="1771688"/>
                </a:lnTo>
                <a:lnTo>
                  <a:pt x="3585654" y="1759369"/>
                </a:lnTo>
                <a:lnTo>
                  <a:pt x="3627501" y="1744992"/>
                </a:lnTo>
                <a:lnTo>
                  <a:pt x="3668598" y="1728571"/>
                </a:lnTo>
                <a:lnTo>
                  <a:pt x="3708831" y="1710169"/>
                </a:lnTo>
                <a:lnTo>
                  <a:pt x="3748113" y="1689798"/>
                </a:lnTo>
                <a:lnTo>
                  <a:pt x="3786352" y="1667548"/>
                </a:lnTo>
                <a:lnTo>
                  <a:pt x="3823436" y="1643430"/>
                </a:lnTo>
                <a:lnTo>
                  <a:pt x="3859314" y="1617535"/>
                </a:lnTo>
                <a:lnTo>
                  <a:pt x="3893858" y="1589913"/>
                </a:lnTo>
                <a:lnTo>
                  <a:pt x="3927017" y="1560626"/>
                </a:lnTo>
                <a:lnTo>
                  <a:pt x="3958691" y="1529753"/>
                </a:lnTo>
                <a:lnTo>
                  <a:pt x="3988803" y="1497368"/>
                </a:lnTo>
                <a:lnTo>
                  <a:pt x="4017302" y="1463535"/>
                </a:lnTo>
                <a:lnTo>
                  <a:pt x="4044099" y="1428356"/>
                </a:lnTo>
                <a:lnTo>
                  <a:pt x="4069130" y="1391894"/>
                </a:lnTo>
                <a:lnTo>
                  <a:pt x="4092346" y="1354264"/>
                </a:lnTo>
                <a:lnTo>
                  <a:pt x="4113682" y="1315529"/>
                </a:lnTo>
                <a:lnTo>
                  <a:pt x="4133100" y="1275803"/>
                </a:lnTo>
                <a:lnTo>
                  <a:pt x="4150537" y="1235163"/>
                </a:lnTo>
                <a:lnTo>
                  <a:pt x="4165955" y="1193723"/>
                </a:lnTo>
                <a:lnTo>
                  <a:pt x="4179316" y="1151585"/>
                </a:lnTo>
                <a:lnTo>
                  <a:pt x="4190593" y="1108837"/>
                </a:lnTo>
                <a:lnTo>
                  <a:pt x="4199763" y="1065580"/>
                </a:lnTo>
                <a:lnTo>
                  <a:pt x="4206786" y="1021930"/>
                </a:lnTo>
                <a:lnTo>
                  <a:pt x="4211663" y="977988"/>
                </a:lnTo>
                <a:lnTo>
                  <a:pt x="4214380" y="933869"/>
                </a:lnTo>
                <a:lnTo>
                  <a:pt x="4214990" y="900722"/>
                </a:lnTo>
                <a:close/>
              </a:path>
              <a:path w="11450319" h="1801495">
                <a:moveTo>
                  <a:pt x="6626720" y="900722"/>
                </a:moveTo>
                <a:lnTo>
                  <a:pt x="6625628" y="856526"/>
                </a:lnTo>
                <a:lnTo>
                  <a:pt x="6622377" y="812431"/>
                </a:lnTo>
                <a:lnTo>
                  <a:pt x="6616954" y="768553"/>
                </a:lnTo>
                <a:lnTo>
                  <a:pt x="6609397" y="724992"/>
                </a:lnTo>
                <a:lnTo>
                  <a:pt x="6599695" y="681863"/>
                </a:lnTo>
                <a:lnTo>
                  <a:pt x="6587896" y="639254"/>
                </a:lnTo>
                <a:lnTo>
                  <a:pt x="6574015" y="597281"/>
                </a:lnTo>
                <a:lnTo>
                  <a:pt x="6558089" y="556031"/>
                </a:lnTo>
                <a:lnTo>
                  <a:pt x="6540157" y="515607"/>
                </a:lnTo>
                <a:lnTo>
                  <a:pt x="6520256" y="476123"/>
                </a:lnTo>
                <a:lnTo>
                  <a:pt x="6498437" y="437654"/>
                </a:lnTo>
                <a:lnTo>
                  <a:pt x="6474765" y="400304"/>
                </a:lnTo>
                <a:lnTo>
                  <a:pt x="6449288" y="364159"/>
                </a:lnTo>
                <a:lnTo>
                  <a:pt x="6422060" y="329311"/>
                </a:lnTo>
                <a:lnTo>
                  <a:pt x="6393154" y="295833"/>
                </a:lnTo>
                <a:lnTo>
                  <a:pt x="6362636" y="263817"/>
                </a:lnTo>
                <a:lnTo>
                  <a:pt x="6330582" y="233337"/>
                </a:lnTo>
                <a:lnTo>
                  <a:pt x="6297079" y="204457"/>
                </a:lnTo>
                <a:lnTo>
                  <a:pt x="6262192" y="177253"/>
                </a:lnTo>
                <a:lnTo>
                  <a:pt x="6226010" y="151803"/>
                </a:lnTo>
                <a:lnTo>
                  <a:pt x="6188621" y="128155"/>
                </a:lnTo>
                <a:lnTo>
                  <a:pt x="6150114" y="106362"/>
                </a:lnTo>
                <a:lnTo>
                  <a:pt x="6110579" y="86487"/>
                </a:lnTo>
                <a:lnTo>
                  <a:pt x="6070130" y="68567"/>
                </a:lnTo>
                <a:lnTo>
                  <a:pt x="6028829" y="52654"/>
                </a:lnTo>
                <a:lnTo>
                  <a:pt x="5986818" y="38785"/>
                </a:lnTo>
                <a:lnTo>
                  <a:pt x="5944159" y="27000"/>
                </a:lnTo>
                <a:lnTo>
                  <a:pt x="5900979" y="17310"/>
                </a:lnTo>
                <a:lnTo>
                  <a:pt x="5857379" y="9753"/>
                </a:lnTo>
                <a:lnTo>
                  <a:pt x="5813463" y="4343"/>
                </a:lnTo>
                <a:lnTo>
                  <a:pt x="5769330" y="1092"/>
                </a:lnTo>
                <a:lnTo>
                  <a:pt x="5725084" y="0"/>
                </a:lnTo>
                <a:lnTo>
                  <a:pt x="5714022" y="76"/>
                </a:lnTo>
                <a:lnTo>
                  <a:pt x="5669788" y="1701"/>
                </a:lnTo>
                <a:lnTo>
                  <a:pt x="5625706" y="5499"/>
                </a:lnTo>
                <a:lnTo>
                  <a:pt x="5581853" y="11442"/>
                </a:lnTo>
                <a:lnTo>
                  <a:pt x="5538343" y="19532"/>
                </a:lnTo>
                <a:lnTo>
                  <a:pt x="5495290" y="29743"/>
                </a:lnTo>
                <a:lnTo>
                  <a:pt x="5452783" y="42062"/>
                </a:lnTo>
                <a:lnTo>
                  <a:pt x="5410936" y="56438"/>
                </a:lnTo>
                <a:lnTo>
                  <a:pt x="5369852" y="72859"/>
                </a:lnTo>
                <a:lnTo>
                  <a:pt x="5329606" y="91274"/>
                </a:lnTo>
                <a:lnTo>
                  <a:pt x="5290324" y="111633"/>
                </a:lnTo>
                <a:lnTo>
                  <a:pt x="5252097" y="133896"/>
                </a:lnTo>
                <a:lnTo>
                  <a:pt x="5215001" y="158000"/>
                </a:lnTo>
                <a:lnTo>
                  <a:pt x="5179136" y="183896"/>
                </a:lnTo>
                <a:lnTo>
                  <a:pt x="5144579" y="211518"/>
                </a:lnTo>
                <a:lnTo>
                  <a:pt x="5111432" y="240804"/>
                </a:lnTo>
                <a:lnTo>
                  <a:pt x="5079758" y="271678"/>
                </a:lnTo>
                <a:lnTo>
                  <a:pt x="5049634" y="304076"/>
                </a:lnTo>
                <a:lnTo>
                  <a:pt x="5021148" y="337896"/>
                </a:lnTo>
                <a:lnTo>
                  <a:pt x="4994351" y="373087"/>
                </a:lnTo>
                <a:lnTo>
                  <a:pt x="4969307" y="409536"/>
                </a:lnTo>
                <a:lnTo>
                  <a:pt x="4946091" y="447179"/>
                </a:lnTo>
                <a:lnTo>
                  <a:pt x="4924755" y="485902"/>
                </a:lnTo>
                <a:lnTo>
                  <a:pt x="4905349" y="525640"/>
                </a:lnTo>
                <a:lnTo>
                  <a:pt x="4887912" y="566267"/>
                </a:lnTo>
                <a:lnTo>
                  <a:pt x="4872494" y="607707"/>
                </a:lnTo>
                <a:lnTo>
                  <a:pt x="4859121" y="649846"/>
                </a:lnTo>
                <a:lnTo>
                  <a:pt x="4847844" y="692594"/>
                </a:lnTo>
                <a:lnTo>
                  <a:pt x="4838687" y="735850"/>
                </a:lnTo>
                <a:lnTo>
                  <a:pt x="4831651" y="779500"/>
                </a:lnTo>
                <a:lnTo>
                  <a:pt x="4826774" y="823442"/>
                </a:lnTo>
                <a:lnTo>
                  <a:pt x="4824057" y="867562"/>
                </a:lnTo>
                <a:lnTo>
                  <a:pt x="4823447" y="900722"/>
                </a:lnTo>
                <a:lnTo>
                  <a:pt x="4823523" y="911771"/>
                </a:lnTo>
                <a:lnTo>
                  <a:pt x="4825149" y="955954"/>
                </a:lnTo>
                <a:lnTo>
                  <a:pt x="4828946" y="999998"/>
                </a:lnTo>
                <a:lnTo>
                  <a:pt x="4834902" y="1043800"/>
                </a:lnTo>
                <a:lnTo>
                  <a:pt x="4843005" y="1087259"/>
                </a:lnTo>
                <a:lnTo>
                  <a:pt x="4853229" y="1130274"/>
                </a:lnTo>
                <a:lnTo>
                  <a:pt x="4865548" y="1172743"/>
                </a:lnTo>
                <a:lnTo>
                  <a:pt x="4879949" y="1214539"/>
                </a:lnTo>
                <a:lnTo>
                  <a:pt x="4896383" y="1255585"/>
                </a:lnTo>
                <a:lnTo>
                  <a:pt x="4914811" y="1295781"/>
                </a:lnTo>
                <a:lnTo>
                  <a:pt x="4935194" y="1335024"/>
                </a:lnTo>
                <a:lnTo>
                  <a:pt x="4957470" y="1373225"/>
                </a:lnTo>
                <a:lnTo>
                  <a:pt x="4981600" y="1410284"/>
                </a:lnTo>
                <a:lnTo>
                  <a:pt x="5007534" y="1446110"/>
                </a:lnTo>
                <a:lnTo>
                  <a:pt x="5035181" y="1480629"/>
                </a:lnTo>
                <a:lnTo>
                  <a:pt x="5064493" y="1513738"/>
                </a:lnTo>
                <a:lnTo>
                  <a:pt x="5095405" y="1545386"/>
                </a:lnTo>
                <a:lnTo>
                  <a:pt x="5127828" y="1575473"/>
                </a:lnTo>
                <a:lnTo>
                  <a:pt x="5161686" y="1603933"/>
                </a:lnTo>
                <a:lnTo>
                  <a:pt x="5196903" y="1630705"/>
                </a:lnTo>
                <a:lnTo>
                  <a:pt x="5233403" y="1655711"/>
                </a:lnTo>
                <a:lnTo>
                  <a:pt x="5271071" y="1678901"/>
                </a:lnTo>
                <a:lnTo>
                  <a:pt x="5309844" y="1700225"/>
                </a:lnTo>
                <a:lnTo>
                  <a:pt x="5349621" y="1719618"/>
                </a:lnTo>
                <a:lnTo>
                  <a:pt x="5390286" y="1737029"/>
                </a:lnTo>
                <a:lnTo>
                  <a:pt x="5431777" y="1752434"/>
                </a:lnTo>
                <a:lnTo>
                  <a:pt x="5473966" y="1765782"/>
                </a:lnTo>
                <a:lnTo>
                  <a:pt x="5516753" y="1777060"/>
                </a:lnTo>
                <a:lnTo>
                  <a:pt x="5560047" y="1786216"/>
                </a:lnTo>
                <a:lnTo>
                  <a:pt x="5603748" y="1793240"/>
                </a:lnTo>
                <a:lnTo>
                  <a:pt x="5647728" y="1798104"/>
                </a:lnTo>
                <a:lnTo>
                  <a:pt x="5691898" y="1800821"/>
                </a:lnTo>
                <a:lnTo>
                  <a:pt x="5725084" y="1801431"/>
                </a:lnTo>
                <a:lnTo>
                  <a:pt x="5736145" y="1801355"/>
                </a:lnTo>
                <a:lnTo>
                  <a:pt x="5780379" y="1799729"/>
                </a:lnTo>
                <a:lnTo>
                  <a:pt x="5824461" y="1795945"/>
                </a:lnTo>
                <a:lnTo>
                  <a:pt x="5868314" y="1789988"/>
                </a:lnTo>
                <a:lnTo>
                  <a:pt x="5911824" y="1781898"/>
                </a:lnTo>
                <a:lnTo>
                  <a:pt x="5954877" y="1771688"/>
                </a:lnTo>
                <a:lnTo>
                  <a:pt x="5997384" y="1759369"/>
                </a:lnTo>
                <a:lnTo>
                  <a:pt x="6039231" y="1744992"/>
                </a:lnTo>
                <a:lnTo>
                  <a:pt x="6080315" y="1728571"/>
                </a:lnTo>
                <a:lnTo>
                  <a:pt x="6120562" y="1710169"/>
                </a:lnTo>
                <a:lnTo>
                  <a:pt x="6159843" y="1689798"/>
                </a:lnTo>
                <a:lnTo>
                  <a:pt x="6198070" y="1667548"/>
                </a:lnTo>
                <a:lnTo>
                  <a:pt x="6235166" y="1643430"/>
                </a:lnTo>
                <a:lnTo>
                  <a:pt x="6271031" y="1617535"/>
                </a:lnTo>
                <a:lnTo>
                  <a:pt x="6305588" y="1589913"/>
                </a:lnTo>
                <a:lnTo>
                  <a:pt x="6338735" y="1560626"/>
                </a:lnTo>
                <a:lnTo>
                  <a:pt x="6370409" y="1529753"/>
                </a:lnTo>
                <a:lnTo>
                  <a:pt x="6400533" y="1497368"/>
                </a:lnTo>
                <a:lnTo>
                  <a:pt x="6429019" y="1463535"/>
                </a:lnTo>
                <a:lnTo>
                  <a:pt x="6455816" y="1428356"/>
                </a:lnTo>
                <a:lnTo>
                  <a:pt x="6480861" y="1391894"/>
                </a:lnTo>
                <a:lnTo>
                  <a:pt x="6504076" y="1354264"/>
                </a:lnTo>
                <a:lnTo>
                  <a:pt x="6525412" y="1315529"/>
                </a:lnTo>
                <a:lnTo>
                  <a:pt x="6544818" y="1275803"/>
                </a:lnTo>
                <a:lnTo>
                  <a:pt x="6562255" y="1235163"/>
                </a:lnTo>
                <a:lnTo>
                  <a:pt x="6577673" y="1193723"/>
                </a:lnTo>
                <a:lnTo>
                  <a:pt x="6591046" y="1151585"/>
                </a:lnTo>
                <a:lnTo>
                  <a:pt x="6602323" y="1108837"/>
                </a:lnTo>
                <a:lnTo>
                  <a:pt x="6611480" y="1065580"/>
                </a:lnTo>
                <a:lnTo>
                  <a:pt x="6618516" y="1021930"/>
                </a:lnTo>
                <a:lnTo>
                  <a:pt x="6623393" y="977988"/>
                </a:lnTo>
                <a:lnTo>
                  <a:pt x="6626111" y="933869"/>
                </a:lnTo>
                <a:lnTo>
                  <a:pt x="6626720" y="900722"/>
                </a:lnTo>
                <a:close/>
              </a:path>
              <a:path w="11450319" h="1801495">
                <a:moveTo>
                  <a:pt x="9038450" y="900722"/>
                </a:moveTo>
                <a:lnTo>
                  <a:pt x="9037358" y="856526"/>
                </a:lnTo>
                <a:lnTo>
                  <a:pt x="9034107" y="812431"/>
                </a:lnTo>
                <a:lnTo>
                  <a:pt x="9028684" y="768553"/>
                </a:lnTo>
                <a:lnTo>
                  <a:pt x="9021115" y="724992"/>
                </a:lnTo>
                <a:lnTo>
                  <a:pt x="9011425" y="681863"/>
                </a:lnTo>
                <a:lnTo>
                  <a:pt x="8999626" y="639254"/>
                </a:lnTo>
                <a:lnTo>
                  <a:pt x="8985733" y="597281"/>
                </a:lnTo>
                <a:lnTo>
                  <a:pt x="8969807" y="556031"/>
                </a:lnTo>
                <a:lnTo>
                  <a:pt x="8951874" y="515607"/>
                </a:lnTo>
                <a:lnTo>
                  <a:pt x="8931986" y="476123"/>
                </a:lnTo>
                <a:lnTo>
                  <a:pt x="8910168" y="437654"/>
                </a:lnTo>
                <a:lnTo>
                  <a:pt x="8886495" y="400304"/>
                </a:lnTo>
                <a:lnTo>
                  <a:pt x="8861006" y="364159"/>
                </a:lnTo>
                <a:lnTo>
                  <a:pt x="8833777" y="329311"/>
                </a:lnTo>
                <a:lnTo>
                  <a:pt x="8804872" y="295833"/>
                </a:lnTo>
                <a:lnTo>
                  <a:pt x="8774366" y="263817"/>
                </a:lnTo>
                <a:lnTo>
                  <a:pt x="8742312" y="233337"/>
                </a:lnTo>
                <a:lnTo>
                  <a:pt x="8708796" y="204457"/>
                </a:lnTo>
                <a:lnTo>
                  <a:pt x="8673909" y="177253"/>
                </a:lnTo>
                <a:lnTo>
                  <a:pt x="8637727" y="151803"/>
                </a:lnTo>
                <a:lnTo>
                  <a:pt x="8600338" y="128155"/>
                </a:lnTo>
                <a:lnTo>
                  <a:pt x="8561832" y="106362"/>
                </a:lnTo>
                <a:lnTo>
                  <a:pt x="8522310" y="86487"/>
                </a:lnTo>
                <a:lnTo>
                  <a:pt x="8481847" y="68567"/>
                </a:lnTo>
                <a:lnTo>
                  <a:pt x="8440560" y="52654"/>
                </a:lnTo>
                <a:lnTo>
                  <a:pt x="8398535" y="38785"/>
                </a:lnTo>
                <a:lnTo>
                  <a:pt x="8355889" y="27000"/>
                </a:lnTo>
                <a:lnTo>
                  <a:pt x="8312709" y="17310"/>
                </a:lnTo>
                <a:lnTo>
                  <a:pt x="8269110" y="9753"/>
                </a:lnTo>
                <a:lnTo>
                  <a:pt x="8225180" y="4343"/>
                </a:lnTo>
                <a:lnTo>
                  <a:pt x="8181048" y="1092"/>
                </a:lnTo>
                <a:lnTo>
                  <a:pt x="8136814" y="0"/>
                </a:lnTo>
                <a:lnTo>
                  <a:pt x="8125739" y="76"/>
                </a:lnTo>
                <a:lnTo>
                  <a:pt x="8081518" y="1701"/>
                </a:lnTo>
                <a:lnTo>
                  <a:pt x="8037423" y="5499"/>
                </a:lnTo>
                <a:lnTo>
                  <a:pt x="7993583" y="11442"/>
                </a:lnTo>
                <a:lnTo>
                  <a:pt x="7950073" y="19532"/>
                </a:lnTo>
                <a:lnTo>
                  <a:pt x="7907007" y="29743"/>
                </a:lnTo>
                <a:lnTo>
                  <a:pt x="7864513" y="42062"/>
                </a:lnTo>
                <a:lnTo>
                  <a:pt x="7822666" y="56438"/>
                </a:lnTo>
                <a:lnTo>
                  <a:pt x="7781569" y="72859"/>
                </a:lnTo>
                <a:lnTo>
                  <a:pt x="7741336" y="91274"/>
                </a:lnTo>
                <a:lnTo>
                  <a:pt x="7702055" y="111633"/>
                </a:lnTo>
                <a:lnTo>
                  <a:pt x="7663815" y="133896"/>
                </a:lnTo>
                <a:lnTo>
                  <a:pt x="7626731" y="158000"/>
                </a:lnTo>
                <a:lnTo>
                  <a:pt x="7590853" y="183896"/>
                </a:lnTo>
                <a:lnTo>
                  <a:pt x="7556309" y="211518"/>
                </a:lnTo>
                <a:lnTo>
                  <a:pt x="7523150" y="240804"/>
                </a:lnTo>
                <a:lnTo>
                  <a:pt x="7491476" y="271678"/>
                </a:lnTo>
                <a:lnTo>
                  <a:pt x="7461364" y="304076"/>
                </a:lnTo>
                <a:lnTo>
                  <a:pt x="7432865" y="337896"/>
                </a:lnTo>
                <a:lnTo>
                  <a:pt x="7406068" y="373087"/>
                </a:lnTo>
                <a:lnTo>
                  <a:pt x="7381037" y="409536"/>
                </a:lnTo>
                <a:lnTo>
                  <a:pt x="7357821" y="447179"/>
                </a:lnTo>
                <a:lnTo>
                  <a:pt x="7336485" y="485902"/>
                </a:lnTo>
                <a:lnTo>
                  <a:pt x="7317067" y="525640"/>
                </a:lnTo>
                <a:lnTo>
                  <a:pt x="7299642" y="566267"/>
                </a:lnTo>
                <a:lnTo>
                  <a:pt x="7284212" y="607707"/>
                </a:lnTo>
                <a:lnTo>
                  <a:pt x="7270851" y="649846"/>
                </a:lnTo>
                <a:lnTo>
                  <a:pt x="7259574" y="692594"/>
                </a:lnTo>
                <a:lnTo>
                  <a:pt x="7250404" y="735850"/>
                </a:lnTo>
                <a:lnTo>
                  <a:pt x="7243381" y="779500"/>
                </a:lnTo>
                <a:lnTo>
                  <a:pt x="7238505" y="823442"/>
                </a:lnTo>
                <a:lnTo>
                  <a:pt x="7235787" y="867562"/>
                </a:lnTo>
                <a:lnTo>
                  <a:pt x="7235177" y="900722"/>
                </a:lnTo>
                <a:lnTo>
                  <a:pt x="7235241" y="911771"/>
                </a:lnTo>
                <a:lnTo>
                  <a:pt x="7236866" y="955954"/>
                </a:lnTo>
                <a:lnTo>
                  <a:pt x="7240664" y="999998"/>
                </a:lnTo>
                <a:lnTo>
                  <a:pt x="7246620" y="1043800"/>
                </a:lnTo>
                <a:lnTo>
                  <a:pt x="7254722" y="1087259"/>
                </a:lnTo>
                <a:lnTo>
                  <a:pt x="7264946" y="1130274"/>
                </a:lnTo>
                <a:lnTo>
                  <a:pt x="7277278" y="1172743"/>
                </a:lnTo>
                <a:lnTo>
                  <a:pt x="7291667" y="1214539"/>
                </a:lnTo>
                <a:lnTo>
                  <a:pt x="7308101" y="1255585"/>
                </a:lnTo>
                <a:lnTo>
                  <a:pt x="7326528" y="1295781"/>
                </a:lnTo>
                <a:lnTo>
                  <a:pt x="7346912" y="1335024"/>
                </a:lnTo>
                <a:lnTo>
                  <a:pt x="7369200" y="1373225"/>
                </a:lnTo>
                <a:lnTo>
                  <a:pt x="7393330" y="1410284"/>
                </a:lnTo>
                <a:lnTo>
                  <a:pt x="7419251" y="1446110"/>
                </a:lnTo>
                <a:lnTo>
                  <a:pt x="7446912" y="1480629"/>
                </a:lnTo>
                <a:lnTo>
                  <a:pt x="7476223" y="1513738"/>
                </a:lnTo>
                <a:lnTo>
                  <a:pt x="7507135" y="1545386"/>
                </a:lnTo>
                <a:lnTo>
                  <a:pt x="7539558" y="1575473"/>
                </a:lnTo>
                <a:lnTo>
                  <a:pt x="7573416" y="1603933"/>
                </a:lnTo>
                <a:lnTo>
                  <a:pt x="7608633" y="1630705"/>
                </a:lnTo>
                <a:lnTo>
                  <a:pt x="7645120" y="1655711"/>
                </a:lnTo>
                <a:lnTo>
                  <a:pt x="7682801" y="1678901"/>
                </a:lnTo>
                <a:lnTo>
                  <a:pt x="7721574" y="1700225"/>
                </a:lnTo>
                <a:lnTo>
                  <a:pt x="7761338" y="1719618"/>
                </a:lnTo>
                <a:lnTo>
                  <a:pt x="7802016" y="1737029"/>
                </a:lnTo>
                <a:lnTo>
                  <a:pt x="7843494" y="1752434"/>
                </a:lnTo>
                <a:lnTo>
                  <a:pt x="7885684" y="1765782"/>
                </a:lnTo>
                <a:lnTo>
                  <a:pt x="7928483" y="1777060"/>
                </a:lnTo>
                <a:lnTo>
                  <a:pt x="7971777" y="1786216"/>
                </a:lnTo>
                <a:lnTo>
                  <a:pt x="8015465" y="1793240"/>
                </a:lnTo>
                <a:lnTo>
                  <a:pt x="8059458" y="1798104"/>
                </a:lnTo>
                <a:lnTo>
                  <a:pt x="8103629" y="1800821"/>
                </a:lnTo>
                <a:lnTo>
                  <a:pt x="8136814" y="1801431"/>
                </a:lnTo>
                <a:lnTo>
                  <a:pt x="8147875" y="1801355"/>
                </a:lnTo>
                <a:lnTo>
                  <a:pt x="8192097" y="1799729"/>
                </a:lnTo>
                <a:lnTo>
                  <a:pt x="8236191" y="1795945"/>
                </a:lnTo>
                <a:lnTo>
                  <a:pt x="8280044" y="1789988"/>
                </a:lnTo>
                <a:lnTo>
                  <a:pt x="8323554" y="1781898"/>
                </a:lnTo>
                <a:lnTo>
                  <a:pt x="8366607" y="1771688"/>
                </a:lnTo>
                <a:lnTo>
                  <a:pt x="8409114" y="1759369"/>
                </a:lnTo>
                <a:lnTo>
                  <a:pt x="8450961" y="1744992"/>
                </a:lnTo>
                <a:lnTo>
                  <a:pt x="8492045" y="1728571"/>
                </a:lnTo>
                <a:lnTo>
                  <a:pt x="8532279" y="1710169"/>
                </a:lnTo>
                <a:lnTo>
                  <a:pt x="8571560" y="1689798"/>
                </a:lnTo>
                <a:lnTo>
                  <a:pt x="8609800" y="1667548"/>
                </a:lnTo>
                <a:lnTo>
                  <a:pt x="8646897" y="1643430"/>
                </a:lnTo>
                <a:lnTo>
                  <a:pt x="8682761" y="1617535"/>
                </a:lnTo>
                <a:lnTo>
                  <a:pt x="8717305" y="1589913"/>
                </a:lnTo>
                <a:lnTo>
                  <a:pt x="8750465" y="1560626"/>
                </a:lnTo>
                <a:lnTo>
                  <a:pt x="8782139" y="1529753"/>
                </a:lnTo>
                <a:lnTo>
                  <a:pt x="8812263" y="1497368"/>
                </a:lnTo>
                <a:lnTo>
                  <a:pt x="8840749" y="1463535"/>
                </a:lnTo>
                <a:lnTo>
                  <a:pt x="8867546" y="1428356"/>
                </a:lnTo>
                <a:lnTo>
                  <a:pt x="8892578" y="1391894"/>
                </a:lnTo>
                <a:lnTo>
                  <a:pt x="8915794" y="1354264"/>
                </a:lnTo>
                <a:lnTo>
                  <a:pt x="8937142" y="1315529"/>
                </a:lnTo>
                <a:lnTo>
                  <a:pt x="8956548" y="1275803"/>
                </a:lnTo>
                <a:lnTo>
                  <a:pt x="8973985" y="1235163"/>
                </a:lnTo>
                <a:lnTo>
                  <a:pt x="8989403" y="1193723"/>
                </a:lnTo>
                <a:lnTo>
                  <a:pt x="9002763" y="1151585"/>
                </a:lnTo>
                <a:lnTo>
                  <a:pt x="9014041" y="1108837"/>
                </a:lnTo>
                <a:lnTo>
                  <a:pt x="9023210" y="1065580"/>
                </a:lnTo>
                <a:lnTo>
                  <a:pt x="9030246" y="1021930"/>
                </a:lnTo>
                <a:lnTo>
                  <a:pt x="9035123" y="977988"/>
                </a:lnTo>
                <a:lnTo>
                  <a:pt x="9037828" y="933869"/>
                </a:lnTo>
                <a:lnTo>
                  <a:pt x="9038450" y="900722"/>
                </a:lnTo>
                <a:close/>
              </a:path>
              <a:path w="11450319" h="1801495">
                <a:moveTo>
                  <a:pt x="11450168" y="900722"/>
                </a:moveTo>
                <a:lnTo>
                  <a:pt x="11449088" y="856526"/>
                </a:lnTo>
                <a:lnTo>
                  <a:pt x="11445824" y="812431"/>
                </a:lnTo>
                <a:lnTo>
                  <a:pt x="11440414" y="768553"/>
                </a:lnTo>
                <a:lnTo>
                  <a:pt x="11432845" y="724992"/>
                </a:lnTo>
                <a:lnTo>
                  <a:pt x="11423155" y="681863"/>
                </a:lnTo>
                <a:lnTo>
                  <a:pt x="11411344" y="639254"/>
                </a:lnTo>
                <a:lnTo>
                  <a:pt x="11397463" y="597281"/>
                </a:lnTo>
                <a:lnTo>
                  <a:pt x="11381537" y="556031"/>
                </a:lnTo>
                <a:lnTo>
                  <a:pt x="11363604" y="515607"/>
                </a:lnTo>
                <a:lnTo>
                  <a:pt x="11343704" y="476123"/>
                </a:lnTo>
                <a:lnTo>
                  <a:pt x="11321898" y="437654"/>
                </a:lnTo>
                <a:lnTo>
                  <a:pt x="11298212" y="400304"/>
                </a:lnTo>
                <a:lnTo>
                  <a:pt x="11272736" y="364159"/>
                </a:lnTo>
                <a:lnTo>
                  <a:pt x="11245507" y="329311"/>
                </a:lnTo>
                <a:lnTo>
                  <a:pt x="11216602" y="295833"/>
                </a:lnTo>
                <a:lnTo>
                  <a:pt x="11186084" y="263817"/>
                </a:lnTo>
                <a:lnTo>
                  <a:pt x="11154042" y="233337"/>
                </a:lnTo>
                <a:lnTo>
                  <a:pt x="11120526" y="204457"/>
                </a:lnTo>
                <a:lnTo>
                  <a:pt x="11085640" y="177253"/>
                </a:lnTo>
                <a:lnTo>
                  <a:pt x="11049457" y="151803"/>
                </a:lnTo>
                <a:lnTo>
                  <a:pt x="11012068" y="128155"/>
                </a:lnTo>
                <a:lnTo>
                  <a:pt x="10973562" y="106362"/>
                </a:lnTo>
                <a:lnTo>
                  <a:pt x="10934040" y="86487"/>
                </a:lnTo>
                <a:lnTo>
                  <a:pt x="10893577" y="68567"/>
                </a:lnTo>
                <a:lnTo>
                  <a:pt x="10852290" y="52654"/>
                </a:lnTo>
                <a:lnTo>
                  <a:pt x="10810265" y="38785"/>
                </a:lnTo>
                <a:lnTo>
                  <a:pt x="10767619" y="27000"/>
                </a:lnTo>
                <a:lnTo>
                  <a:pt x="10724439" y="17310"/>
                </a:lnTo>
                <a:lnTo>
                  <a:pt x="10680827" y="9753"/>
                </a:lnTo>
                <a:lnTo>
                  <a:pt x="10636910" y="4343"/>
                </a:lnTo>
                <a:lnTo>
                  <a:pt x="10592778" y="1092"/>
                </a:lnTo>
                <a:lnTo>
                  <a:pt x="10548531" y="0"/>
                </a:lnTo>
                <a:lnTo>
                  <a:pt x="10537469" y="76"/>
                </a:lnTo>
                <a:lnTo>
                  <a:pt x="10493248" y="1701"/>
                </a:lnTo>
                <a:lnTo>
                  <a:pt x="10449154" y="5499"/>
                </a:lnTo>
                <a:lnTo>
                  <a:pt x="10405300" y="11442"/>
                </a:lnTo>
                <a:lnTo>
                  <a:pt x="10361790" y="19532"/>
                </a:lnTo>
                <a:lnTo>
                  <a:pt x="10318737" y="29743"/>
                </a:lnTo>
                <a:lnTo>
                  <a:pt x="10276230" y="42062"/>
                </a:lnTo>
                <a:lnTo>
                  <a:pt x="10234384" y="56438"/>
                </a:lnTo>
                <a:lnTo>
                  <a:pt x="10193299" y="72859"/>
                </a:lnTo>
                <a:lnTo>
                  <a:pt x="10153066" y="91274"/>
                </a:lnTo>
                <a:lnTo>
                  <a:pt x="10113785" y="111633"/>
                </a:lnTo>
                <a:lnTo>
                  <a:pt x="10075545" y="133896"/>
                </a:lnTo>
                <a:lnTo>
                  <a:pt x="10038448" y="158000"/>
                </a:lnTo>
                <a:lnTo>
                  <a:pt x="10002583" y="183896"/>
                </a:lnTo>
                <a:lnTo>
                  <a:pt x="9968039" y="211518"/>
                </a:lnTo>
                <a:lnTo>
                  <a:pt x="9934880" y="240804"/>
                </a:lnTo>
                <a:lnTo>
                  <a:pt x="9903206" y="271678"/>
                </a:lnTo>
                <a:lnTo>
                  <a:pt x="9873082" y="304076"/>
                </a:lnTo>
                <a:lnTo>
                  <a:pt x="9844595" y="337896"/>
                </a:lnTo>
                <a:lnTo>
                  <a:pt x="9817798" y="373087"/>
                </a:lnTo>
                <a:lnTo>
                  <a:pt x="9792767" y="409536"/>
                </a:lnTo>
                <a:lnTo>
                  <a:pt x="9769551" y="447179"/>
                </a:lnTo>
                <a:lnTo>
                  <a:pt x="9748202" y="485902"/>
                </a:lnTo>
                <a:lnTo>
                  <a:pt x="9728797" y="525640"/>
                </a:lnTo>
                <a:lnTo>
                  <a:pt x="9711360" y="566267"/>
                </a:lnTo>
                <a:lnTo>
                  <a:pt x="9695942" y="607707"/>
                </a:lnTo>
                <a:lnTo>
                  <a:pt x="9682582" y="649846"/>
                </a:lnTo>
                <a:lnTo>
                  <a:pt x="9671304" y="692594"/>
                </a:lnTo>
                <a:lnTo>
                  <a:pt x="9662135" y="735850"/>
                </a:lnTo>
                <a:lnTo>
                  <a:pt x="9655099" y="779500"/>
                </a:lnTo>
                <a:lnTo>
                  <a:pt x="9650222" y="823442"/>
                </a:lnTo>
                <a:lnTo>
                  <a:pt x="9647517" y="867562"/>
                </a:lnTo>
                <a:lnTo>
                  <a:pt x="9646895" y="900722"/>
                </a:lnTo>
                <a:lnTo>
                  <a:pt x="9646971" y="911771"/>
                </a:lnTo>
                <a:lnTo>
                  <a:pt x="9648596" y="955954"/>
                </a:lnTo>
                <a:lnTo>
                  <a:pt x="9652394" y="999998"/>
                </a:lnTo>
                <a:lnTo>
                  <a:pt x="9658350" y="1043800"/>
                </a:lnTo>
                <a:lnTo>
                  <a:pt x="9666453" y="1087259"/>
                </a:lnTo>
                <a:lnTo>
                  <a:pt x="9676676" y="1130274"/>
                </a:lnTo>
                <a:lnTo>
                  <a:pt x="9689008" y="1172743"/>
                </a:lnTo>
                <a:lnTo>
                  <a:pt x="9703397" y="1214539"/>
                </a:lnTo>
                <a:lnTo>
                  <a:pt x="9719831" y="1255585"/>
                </a:lnTo>
                <a:lnTo>
                  <a:pt x="9738258" y="1295781"/>
                </a:lnTo>
                <a:lnTo>
                  <a:pt x="9758642" y="1335024"/>
                </a:lnTo>
                <a:lnTo>
                  <a:pt x="9780930" y="1373225"/>
                </a:lnTo>
                <a:lnTo>
                  <a:pt x="9805060" y="1410284"/>
                </a:lnTo>
                <a:lnTo>
                  <a:pt x="9830981" y="1446110"/>
                </a:lnTo>
                <a:lnTo>
                  <a:pt x="9858629" y="1480629"/>
                </a:lnTo>
                <a:lnTo>
                  <a:pt x="9887953" y="1513738"/>
                </a:lnTo>
                <a:lnTo>
                  <a:pt x="9918852" y="1545386"/>
                </a:lnTo>
                <a:lnTo>
                  <a:pt x="9951275" y="1575473"/>
                </a:lnTo>
                <a:lnTo>
                  <a:pt x="9985146" y="1603933"/>
                </a:lnTo>
                <a:lnTo>
                  <a:pt x="10020363" y="1630705"/>
                </a:lnTo>
                <a:lnTo>
                  <a:pt x="10056851" y="1655711"/>
                </a:lnTo>
                <a:lnTo>
                  <a:pt x="10094531" y="1678901"/>
                </a:lnTo>
                <a:lnTo>
                  <a:pt x="10133305" y="1700225"/>
                </a:lnTo>
                <a:lnTo>
                  <a:pt x="10173068" y="1719618"/>
                </a:lnTo>
                <a:lnTo>
                  <a:pt x="10213746" y="1737029"/>
                </a:lnTo>
                <a:lnTo>
                  <a:pt x="10255225" y="1752434"/>
                </a:lnTo>
                <a:lnTo>
                  <a:pt x="10297414" y="1765782"/>
                </a:lnTo>
                <a:lnTo>
                  <a:pt x="10340200" y="1777060"/>
                </a:lnTo>
                <a:lnTo>
                  <a:pt x="10383507" y="1786216"/>
                </a:lnTo>
                <a:lnTo>
                  <a:pt x="10427195" y="1793240"/>
                </a:lnTo>
                <a:lnTo>
                  <a:pt x="10471175" y="1798104"/>
                </a:lnTo>
                <a:lnTo>
                  <a:pt x="10515346" y="1800821"/>
                </a:lnTo>
                <a:lnTo>
                  <a:pt x="10548531" y="1801431"/>
                </a:lnTo>
                <a:lnTo>
                  <a:pt x="10559606" y="1801355"/>
                </a:lnTo>
                <a:lnTo>
                  <a:pt x="10603827" y="1799729"/>
                </a:lnTo>
                <a:lnTo>
                  <a:pt x="10647921" y="1795945"/>
                </a:lnTo>
                <a:lnTo>
                  <a:pt x="10691774" y="1789988"/>
                </a:lnTo>
                <a:lnTo>
                  <a:pt x="10735272" y="1781898"/>
                </a:lnTo>
                <a:lnTo>
                  <a:pt x="10778338" y="1771688"/>
                </a:lnTo>
                <a:lnTo>
                  <a:pt x="10820832" y="1759369"/>
                </a:lnTo>
                <a:lnTo>
                  <a:pt x="10862678" y="1744992"/>
                </a:lnTo>
                <a:lnTo>
                  <a:pt x="10903776" y="1728571"/>
                </a:lnTo>
                <a:lnTo>
                  <a:pt x="10944009" y="1710169"/>
                </a:lnTo>
                <a:lnTo>
                  <a:pt x="10983290" y="1689798"/>
                </a:lnTo>
                <a:lnTo>
                  <a:pt x="11021530" y="1667548"/>
                </a:lnTo>
                <a:lnTo>
                  <a:pt x="11058614" y="1643430"/>
                </a:lnTo>
                <a:lnTo>
                  <a:pt x="11094491" y="1617535"/>
                </a:lnTo>
                <a:lnTo>
                  <a:pt x="11129035" y="1589913"/>
                </a:lnTo>
                <a:lnTo>
                  <a:pt x="11162195" y="1560626"/>
                </a:lnTo>
                <a:lnTo>
                  <a:pt x="11193869" y="1529753"/>
                </a:lnTo>
                <a:lnTo>
                  <a:pt x="11223981" y="1497368"/>
                </a:lnTo>
                <a:lnTo>
                  <a:pt x="11252479" y="1463535"/>
                </a:lnTo>
                <a:lnTo>
                  <a:pt x="11279276" y="1428356"/>
                </a:lnTo>
                <a:lnTo>
                  <a:pt x="11304308" y="1391894"/>
                </a:lnTo>
                <a:lnTo>
                  <a:pt x="11327524" y="1354264"/>
                </a:lnTo>
                <a:lnTo>
                  <a:pt x="11348860" y="1315529"/>
                </a:lnTo>
                <a:lnTo>
                  <a:pt x="11368278" y="1275803"/>
                </a:lnTo>
                <a:lnTo>
                  <a:pt x="11385702" y="1235163"/>
                </a:lnTo>
                <a:lnTo>
                  <a:pt x="11401133" y="1193723"/>
                </a:lnTo>
                <a:lnTo>
                  <a:pt x="11414493" y="1151585"/>
                </a:lnTo>
                <a:lnTo>
                  <a:pt x="11425771" y="1108837"/>
                </a:lnTo>
                <a:lnTo>
                  <a:pt x="11434940" y="1065580"/>
                </a:lnTo>
                <a:lnTo>
                  <a:pt x="11441963" y="1021930"/>
                </a:lnTo>
                <a:lnTo>
                  <a:pt x="11446840" y="977988"/>
                </a:lnTo>
                <a:lnTo>
                  <a:pt x="11449558" y="933869"/>
                </a:lnTo>
                <a:lnTo>
                  <a:pt x="11450168" y="900722"/>
                </a:lnTo>
                <a:close/>
              </a:path>
            </a:pathLst>
          </a:custGeom>
          <a:solidFill>
            <a:srgbClr val="000000"/>
          </a:solidFill>
        </p:spPr>
        <p:txBody>
          <a:bodyPr wrap="square" lIns="0" tIns="0" rIns="0" bIns="0" rtlCol="0"/>
          <a:lstStyle/>
          <a:p>
            <a:endParaRPr/>
          </a:p>
        </p:txBody>
      </p:sp>
      <p:sp>
        <p:nvSpPr>
          <p:cNvPr id="18" name="object 18"/>
          <p:cNvSpPr txBox="1"/>
          <p:nvPr/>
        </p:nvSpPr>
        <p:spPr>
          <a:xfrm>
            <a:off x="6367416" y="4804985"/>
            <a:ext cx="952500" cy="477520"/>
          </a:xfrm>
          <a:prstGeom prst="rect">
            <a:avLst/>
          </a:prstGeom>
        </p:spPr>
        <p:txBody>
          <a:bodyPr vert="horz" wrap="square" lIns="0" tIns="14604" rIns="0" bIns="0" rtlCol="0">
            <a:spAutoFit/>
          </a:bodyPr>
          <a:lstStyle/>
          <a:p>
            <a:pPr marL="12700">
              <a:lnSpc>
                <a:spcPct val="100000"/>
              </a:lnSpc>
              <a:spcBef>
                <a:spcPts val="114"/>
              </a:spcBef>
            </a:pPr>
            <a:r>
              <a:rPr sz="2950" b="1" spc="-100" dirty="0">
                <a:solidFill>
                  <a:srgbClr val="F5F5F5"/>
                </a:solidFill>
                <a:latin typeface="Tahoma"/>
                <a:cs typeface="Tahoma"/>
              </a:rPr>
              <a:t>2</a:t>
            </a:r>
            <a:r>
              <a:rPr sz="2950" b="1" spc="204" dirty="0">
                <a:solidFill>
                  <a:srgbClr val="F5F5F5"/>
                </a:solidFill>
                <a:latin typeface="Tahoma"/>
                <a:cs typeface="Tahoma"/>
              </a:rPr>
              <a:t>0</a:t>
            </a:r>
            <a:r>
              <a:rPr sz="2950" b="1" spc="-100" dirty="0">
                <a:solidFill>
                  <a:srgbClr val="F5F5F5"/>
                </a:solidFill>
                <a:latin typeface="Tahoma"/>
                <a:cs typeface="Tahoma"/>
              </a:rPr>
              <a:t>2</a:t>
            </a:r>
            <a:r>
              <a:rPr sz="2950" b="1" spc="-225" dirty="0">
                <a:solidFill>
                  <a:srgbClr val="F5F5F5"/>
                </a:solidFill>
                <a:latin typeface="Tahoma"/>
                <a:cs typeface="Tahoma"/>
              </a:rPr>
              <a:t>3</a:t>
            </a:r>
            <a:endParaRPr sz="2950">
              <a:latin typeface="Tahoma"/>
              <a:cs typeface="Tahoma"/>
            </a:endParaRPr>
          </a:p>
        </p:txBody>
      </p:sp>
      <p:sp>
        <p:nvSpPr>
          <p:cNvPr id="19" name="object 19"/>
          <p:cNvSpPr txBox="1"/>
          <p:nvPr/>
        </p:nvSpPr>
        <p:spPr>
          <a:xfrm>
            <a:off x="8764954" y="4804985"/>
            <a:ext cx="981075" cy="477520"/>
          </a:xfrm>
          <a:prstGeom prst="rect">
            <a:avLst/>
          </a:prstGeom>
        </p:spPr>
        <p:txBody>
          <a:bodyPr vert="horz" wrap="square" lIns="0" tIns="14604" rIns="0" bIns="0" rtlCol="0">
            <a:spAutoFit/>
          </a:bodyPr>
          <a:lstStyle/>
          <a:p>
            <a:pPr marL="12700">
              <a:lnSpc>
                <a:spcPct val="100000"/>
              </a:lnSpc>
              <a:spcBef>
                <a:spcPts val="114"/>
              </a:spcBef>
            </a:pPr>
            <a:r>
              <a:rPr sz="2950" b="1" spc="-100" dirty="0">
                <a:solidFill>
                  <a:srgbClr val="F5F5F5"/>
                </a:solidFill>
                <a:latin typeface="Tahoma"/>
                <a:cs typeface="Tahoma"/>
              </a:rPr>
              <a:t>2</a:t>
            </a:r>
            <a:r>
              <a:rPr sz="2950" b="1" spc="204" dirty="0">
                <a:solidFill>
                  <a:srgbClr val="F5F5F5"/>
                </a:solidFill>
                <a:latin typeface="Tahoma"/>
                <a:cs typeface="Tahoma"/>
              </a:rPr>
              <a:t>0</a:t>
            </a:r>
            <a:r>
              <a:rPr sz="2950" b="1" spc="-100" dirty="0">
                <a:solidFill>
                  <a:srgbClr val="F5F5F5"/>
                </a:solidFill>
                <a:latin typeface="Tahoma"/>
                <a:cs typeface="Tahoma"/>
              </a:rPr>
              <a:t>2</a:t>
            </a:r>
            <a:r>
              <a:rPr sz="2950" b="1" spc="-5" dirty="0">
                <a:solidFill>
                  <a:srgbClr val="F5F5F5"/>
                </a:solidFill>
                <a:latin typeface="Tahoma"/>
                <a:cs typeface="Tahoma"/>
              </a:rPr>
              <a:t>4</a:t>
            </a:r>
            <a:endParaRPr sz="2950">
              <a:latin typeface="Tahoma"/>
              <a:cs typeface="Tahoma"/>
            </a:endParaRPr>
          </a:p>
        </p:txBody>
      </p:sp>
      <p:sp>
        <p:nvSpPr>
          <p:cNvPr id="20" name="object 20"/>
          <p:cNvSpPr txBox="1"/>
          <p:nvPr/>
        </p:nvSpPr>
        <p:spPr>
          <a:xfrm>
            <a:off x="11183929" y="4821802"/>
            <a:ext cx="966469" cy="477520"/>
          </a:xfrm>
          <a:prstGeom prst="rect">
            <a:avLst/>
          </a:prstGeom>
        </p:spPr>
        <p:txBody>
          <a:bodyPr vert="horz" wrap="square" lIns="0" tIns="14604" rIns="0" bIns="0" rtlCol="0">
            <a:spAutoFit/>
          </a:bodyPr>
          <a:lstStyle/>
          <a:p>
            <a:pPr marL="12700">
              <a:lnSpc>
                <a:spcPct val="100000"/>
              </a:lnSpc>
              <a:spcBef>
                <a:spcPts val="114"/>
              </a:spcBef>
            </a:pPr>
            <a:r>
              <a:rPr sz="2950" b="1" spc="-100" dirty="0">
                <a:solidFill>
                  <a:srgbClr val="F5F5F5"/>
                </a:solidFill>
                <a:latin typeface="Tahoma"/>
                <a:cs typeface="Tahoma"/>
              </a:rPr>
              <a:t>2</a:t>
            </a:r>
            <a:r>
              <a:rPr sz="2950" b="1" spc="204" dirty="0">
                <a:solidFill>
                  <a:srgbClr val="F5F5F5"/>
                </a:solidFill>
                <a:latin typeface="Tahoma"/>
                <a:cs typeface="Tahoma"/>
              </a:rPr>
              <a:t>0</a:t>
            </a:r>
            <a:r>
              <a:rPr sz="2950" b="1" spc="-100" dirty="0">
                <a:solidFill>
                  <a:srgbClr val="F5F5F5"/>
                </a:solidFill>
                <a:latin typeface="Tahoma"/>
                <a:cs typeface="Tahoma"/>
              </a:rPr>
              <a:t>2</a:t>
            </a:r>
            <a:r>
              <a:rPr sz="2950" b="1" spc="-114" dirty="0">
                <a:solidFill>
                  <a:srgbClr val="F5F5F5"/>
                </a:solidFill>
                <a:latin typeface="Tahoma"/>
                <a:cs typeface="Tahoma"/>
              </a:rPr>
              <a:t>5</a:t>
            </a:r>
            <a:endParaRPr sz="2950">
              <a:latin typeface="Tahoma"/>
              <a:cs typeface="Tahoma"/>
            </a:endParaRPr>
          </a:p>
        </p:txBody>
      </p:sp>
      <p:sp>
        <p:nvSpPr>
          <p:cNvPr id="21" name="object 21"/>
          <p:cNvSpPr txBox="1"/>
          <p:nvPr/>
        </p:nvSpPr>
        <p:spPr>
          <a:xfrm>
            <a:off x="13588613" y="4804985"/>
            <a:ext cx="980440" cy="477520"/>
          </a:xfrm>
          <a:prstGeom prst="rect">
            <a:avLst/>
          </a:prstGeom>
        </p:spPr>
        <p:txBody>
          <a:bodyPr vert="horz" wrap="square" lIns="0" tIns="14604" rIns="0" bIns="0" rtlCol="0">
            <a:spAutoFit/>
          </a:bodyPr>
          <a:lstStyle/>
          <a:p>
            <a:pPr marL="12700">
              <a:lnSpc>
                <a:spcPct val="100000"/>
              </a:lnSpc>
              <a:spcBef>
                <a:spcPts val="114"/>
              </a:spcBef>
            </a:pPr>
            <a:r>
              <a:rPr sz="2950" b="1" spc="-100" dirty="0">
                <a:solidFill>
                  <a:srgbClr val="F5F5F5"/>
                </a:solidFill>
                <a:latin typeface="Tahoma"/>
                <a:cs typeface="Tahoma"/>
              </a:rPr>
              <a:t>2</a:t>
            </a:r>
            <a:r>
              <a:rPr sz="2950" b="1" spc="204" dirty="0">
                <a:solidFill>
                  <a:srgbClr val="F5F5F5"/>
                </a:solidFill>
                <a:latin typeface="Tahoma"/>
                <a:cs typeface="Tahoma"/>
              </a:rPr>
              <a:t>0</a:t>
            </a:r>
            <a:r>
              <a:rPr sz="2950" b="1" spc="-100" dirty="0">
                <a:solidFill>
                  <a:srgbClr val="F5F5F5"/>
                </a:solidFill>
                <a:latin typeface="Tahoma"/>
                <a:cs typeface="Tahoma"/>
              </a:rPr>
              <a:t>2</a:t>
            </a:r>
            <a:r>
              <a:rPr sz="2950" b="1" spc="-5" dirty="0">
                <a:solidFill>
                  <a:srgbClr val="F5F5F5"/>
                </a:solidFill>
                <a:latin typeface="Tahoma"/>
                <a:cs typeface="Tahoma"/>
              </a:rPr>
              <a:t>6</a:t>
            </a:r>
            <a:endParaRPr sz="2950">
              <a:latin typeface="Tahoma"/>
              <a:cs typeface="Tahoma"/>
            </a:endParaRPr>
          </a:p>
        </p:txBody>
      </p:sp>
      <p:sp>
        <p:nvSpPr>
          <p:cNvPr id="22" name="object 22"/>
          <p:cNvSpPr txBox="1"/>
          <p:nvPr/>
        </p:nvSpPr>
        <p:spPr>
          <a:xfrm>
            <a:off x="16007470" y="4804985"/>
            <a:ext cx="966469" cy="477520"/>
          </a:xfrm>
          <a:prstGeom prst="rect">
            <a:avLst/>
          </a:prstGeom>
        </p:spPr>
        <p:txBody>
          <a:bodyPr vert="horz" wrap="square" lIns="0" tIns="14604" rIns="0" bIns="0" rtlCol="0">
            <a:spAutoFit/>
          </a:bodyPr>
          <a:lstStyle/>
          <a:p>
            <a:pPr marL="12700">
              <a:lnSpc>
                <a:spcPct val="100000"/>
              </a:lnSpc>
              <a:spcBef>
                <a:spcPts val="114"/>
              </a:spcBef>
            </a:pPr>
            <a:r>
              <a:rPr sz="2950" b="1" spc="-100" dirty="0">
                <a:solidFill>
                  <a:srgbClr val="F5F5F5"/>
                </a:solidFill>
                <a:latin typeface="Tahoma"/>
                <a:cs typeface="Tahoma"/>
              </a:rPr>
              <a:t>2</a:t>
            </a:r>
            <a:r>
              <a:rPr sz="2950" b="1" spc="204" dirty="0">
                <a:solidFill>
                  <a:srgbClr val="F5F5F5"/>
                </a:solidFill>
                <a:latin typeface="Tahoma"/>
                <a:cs typeface="Tahoma"/>
              </a:rPr>
              <a:t>0</a:t>
            </a:r>
            <a:r>
              <a:rPr sz="2950" b="1" spc="-100" dirty="0">
                <a:solidFill>
                  <a:srgbClr val="F5F5F5"/>
                </a:solidFill>
                <a:latin typeface="Tahoma"/>
                <a:cs typeface="Tahoma"/>
              </a:rPr>
              <a:t>2</a:t>
            </a:r>
            <a:r>
              <a:rPr sz="2950" b="1" spc="-120" dirty="0">
                <a:solidFill>
                  <a:srgbClr val="F5F5F5"/>
                </a:solidFill>
                <a:latin typeface="Tahoma"/>
                <a:cs typeface="Tahoma"/>
              </a:rPr>
              <a:t>7</a:t>
            </a:r>
            <a:endParaRPr sz="2950">
              <a:latin typeface="Tahoma"/>
              <a:cs typeface="Tahoma"/>
            </a:endParaRPr>
          </a:p>
        </p:txBody>
      </p:sp>
      <p:sp>
        <p:nvSpPr>
          <p:cNvPr id="23" name="object 23"/>
          <p:cNvSpPr txBox="1"/>
          <p:nvPr/>
        </p:nvSpPr>
        <p:spPr>
          <a:xfrm>
            <a:off x="6483877" y="6102563"/>
            <a:ext cx="898525" cy="496570"/>
          </a:xfrm>
          <a:prstGeom prst="rect">
            <a:avLst/>
          </a:prstGeom>
        </p:spPr>
        <p:txBody>
          <a:bodyPr vert="horz" wrap="square" lIns="0" tIns="17145" rIns="0" bIns="0" rtlCol="0">
            <a:spAutoFit/>
          </a:bodyPr>
          <a:lstStyle/>
          <a:p>
            <a:pPr marL="12700">
              <a:lnSpc>
                <a:spcPct val="100000"/>
              </a:lnSpc>
              <a:spcBef>
                <a:spcPts val="135"/>
              </a:spcBef>
            </a:pPr>
            <a:r>
              <a:rPr sz="3050" b="1" spc="-160" dirty="0">
                <a:latin typeface="Tahoma"/>
                <a:cs typeface="Tahoma"/>
              </a:rPr>
              <a:t>6</a:t>
            </a:r>
            <a:r>
              <a:rPr sz="3050" b="1" spc="-225" dirty="0">
                <a:latin typeface="Tahoma"/>
                <a:cs typeface="Tahoma"/>
              </a:rPr>
              <a:t>.</a:t>
            </a:r>
            <a:r>
              <a:rPr sz="3050" b="1" spc="-160" dirty="0">
                <a:latin typeface="Tahoma"/>
                <a:cs typeface="Tahoma"/>
              </a:rPr>
              <a:t>2</a:t>
            </a:r>
            <a:r>
              <a:rPr sz="3050" b="1" spc="-1105" dirty="0">
                <a:latin typeface="Tahoma"/>
                <a:cs typeface="Tahoma"/>
              </a:rPr>
              <a:t>%</a:t>
            </a:r>
            <a:endParaRPr sz="3050">
              <a:latin typeface="Tahoma"/>
              <a:cs typeface="Tahoma"/>
            </a:endParaRPr>
          </a:p>
        </p:txBody>
      </p:sp>
      <p:sp>
        <p:nvSpPr>
          <p:cNvPr id="24" name="object 24"/>
          <p:cNvSpPr txBox="1"/>
          <p:nvPr/>
        </p:nvSpPr>
        <p:spPr>
          <a:xfrm>
            <a:off x="8692451" y="6102563"/>
            <a:ext cx="1125855" cy="496570"/>
          </a:xfrm>
          <a:prstGeom prst="rect">
            <a:avLst/>
          </a:prstGeom>
        </p:spPr>
        <p:txBody>
          <a:bodyPr vert="horz" wrap="square" lIns="0" tIns="17145" rIns="0" bIns="0" rtlCol="0">
            <a:spAutoFit/>
          </a:bodyPr>
          <a:lstStyle/>
          <a:p>
            <a:pPr marL="12700">
              <a:lnSpc>
                <a:spcPct val="100000"/>
              </a:lnSpc>
              <a:spcBef>
                <a:spcPts val="135"/>
              </a:spcBef>
            </a:pPr>
            <a:r>
              <a:rPr sz="3050" b="1" spc="-160" dirty="0">
                <a:latin typeface="Tahoma"/>
                <a:cs typeface="Tahoma"/>
              </a:rPr>
              <a:t>6</a:t>
            </a:r>
            <a:r>
              <a:rPr sz="3050" b="1" spc="-225" dirty="0">
                <a:latin typeface="Tahoma"/>
                <a:cs typeface="Tahoma"/>
              </a:rPr>
              <a:t>.</a:t>
            </a:r>
            <a:r>
              <a:rPr sz="3050" b="1" spc="-160" dirty="0">
                <a:latin typeface="Tahoma"/>
                <a:cs typeface="Tahoma"/>
              </a:rPr>
              <a:t>55</a:t>
            </a:r>
            <a:r>
              <a:rPr sz="3050" b="1" spc="-1105" dirty="0">
                <a:latin typeface="Tahoma"/>
                <a:cs typeface="Tahoma"/>
              </a:rPr>
              <a:t>%</a:t>
            </a:r>
            <a:endParaRPr sz="3050">
              <a:latin typeface="Tahoma"/>
              <a:cs typeface="Tahoma"/>
            </a:endParaRPr>
          </a:p>
        </p:txBody>
      </p:sp>
      <p:sp>
        <p:nvSpPr>
          <p:cNvPr id="25" name="object 25"/>
          <p:cNvSpPr txBox="1"/>
          <p:nvPr/>
        </p:nvSpPr>
        <p:spPr>
          <a:xfrm>
            <a:off x="11218029" y="6102563"/>
            <a:ext cx="898525" cy="496570"/>
          </a:xfrm>
          <a:prstGeom prst="rect">
            <a:avLst/>
          </a:prstGeom>
        </p:spPr>
        <p:txBody>
          <a:bodyPr vert="horz" wrap="square" lIns="0" tIns="17145" rIns="0" bIns="0" rtlCol="0">
            <a:spAutoFit/>
          </a:bodyPr>
          <a:lstStyle/>
          <a:p>
            <a:pPr marL="12700">
              <a:lnSpc>
                <a:spcPct val="100000"/>
              </a:lnSpc>
              <a:spcBef>
                <a:spcPts val="135"/>
              </a:spcBef>
            </a:pPr>
            <a:r>
              <a:rPr sz="3050" b="1" spc="-160" dirty="0">
                <a:latin typeface="Tahoma"/>
                <a:cs typeface="Tahoma"/>
              </a:rPr>
              <a:t>6</a:t>
            </a:r>
            <a:r>
              <a:rPr sz="3050" b="1" spc="-225" dirty="0">
                <a:latin typeface="Tahoma"/>
                <a:cs typeface="Tahoma"/>
              </a:rPr>
              <a:t>.</a:t>
            </a:r>
            <a:r>
              <a:rPr sz="3050" b="1" spc="-160" dirty="0">
                <a:latin typeface="Tahoma"/>
                <a:cs typeface="Tahoma"/>
              </a:rPr>
              <a:t>5</a:t>
            </a:r>
            <a:r>
              <a:rPr sz="3050" b="1" spc="-1105" dirty="0">
                <a:latin typeface="Tahoma"/>
                <a:cs typeface="Tahoma"/>
              </a:rPr>
              <a:t>%</a:t>
            </a:r>
            <a:endParaRPr sz="3050">
              <a:latin typeface="Tahoma"/>
              <a:cs typeface="Tahoma"/>
            </a:endParaRPr>
          </a:p>
        </p:txBody>
      </p:sp>
      <p:sp>
        <p:nvSpPr>
          <p:cNvPr id="26" name="object 26"/>
          <p:cNvSpPr txBox="1"/>
          <p:nvPr/>
        </p:nvSpPr>
        <p:spPr>
          <a:xfrm>
            <a:off x="13629754" y="6102563"/>
            <a:ext cx="898525" cy="496570"/>
          </a:xfrm>
          <a:prstGeom prst="rect">
            <a:avLst/>
          </a:prstGeom>
        </p:spPr>
        <p:txBody>
          <a:bodyPr vert="horz" wrap="square" lIns="0" tIns="17145" rIns="0" bIns="0" rtlCol="0">
            <a:spAutoFit/>
          </a:bodyPr>
          <a:lstStyle/>
          <a:p>
            <a:pPr marL="12700">
              <a:lnSpc>
                <a:spcPct val="100000"/>
              </a:lnSpc>
              <a:spcBef>
                <a:spcPts val="135"/>
              </a:spcBef>
            </a:pPr>
            <a:r>
              <a:rPr sz="3050" b="1" spc="-160" dirty="0">
                <a:latin typeface="Tahoma"/>
                <a:cs typeface="Tahoma"/>
              </a:rPr>
              <a:t>6</a:t>
            </a:r>
            <a:r>
              <a:rPr sz="3050" b="1" spc="-225" dirty="0">
                <a:latin typeface="Tahoma"/>
                <a:cs typeface="Tahoma"/>
              </a:rPr>
              <a:t>.</a:t>
            </a:r>
            <a:r>
              <a:rPr sz="3050" b="1" spc="-160" dirty="0">
                <a:latin typeface="Tahoma"/>
                <a:cs typeface="Tahoma"/>
              </a:rPr>
              <a:t>5</a:t>
            </a:r>
            <a:r>
              <a:rPr sz="3050" b="1" spc="-1105" dirty="0">
                <a:latin typeface="Tahoma"/>
                <a:cs typeface="Tahoma"/>
              </a:rPr>
              <a:t>%</a:t>
            </a:r>
            <a:endParaRPr sz="3050">
              <a:latin typeface="Tahoma"/>
              <a:cs typeface="Tahoma"/>
            </a:endParaRPr>
          </a:p>
        </p:txBody>
      </p:sp>
      <p:sp>
        <p:nvSpPr>
          <p:cNvPr id="27" name="object 27"/>
          <p:cNvSpPr txBox="1"/>
          <p:nvPr/>
        </p:nvSpPr>
        <p:spPr>
          <a:xfrm>
            <a:off x="16041479" y="6102563"/>
            <a:ext cx="898525" cy="496570"/>
          </a:xfrm>
          <a:prstGeom prst="rect">
            <a:avLst/>
          </a:prstGeom>
        </p:spPr>
        <p:txBody>
          <a:bodyPr vert="horz" wrap="square" lIns="0" tIns="17145" rIns="0" bIns="0" rtlCol="0">
            <a:spAutoFit/>
          </a:bodyPr>
          <a:lstStyle/>
          <a:p>
            <a:pPr marL="12700">
              <a:lnSpc>
                <a:spcPct val="100000"/>
              </a:lnSpc>
              <a:spcBef>
                <a:spcPts val="135"/>
              </a:spcBef>
            </a:pPr>
            <a:r>
              <a:rPr sz="3050" b="1" spc="-160" dirty="0">
                <a:latin typeface="Tahoma"/>
                <a:cs typeface="Tahoma"/>
              </a:rPr>
              <a:t>6</a:t>
            </a:r>
            <a:r>
              <a:rPr sz="3050" b="1" spc="-225" dirty="0">
                <a:latin typeface="Tahoma"/>
                <a:cs typeface="Tahoma"/>
              </a:rPr>
              <a:t>.</a:t>
            </a:r>
            <a:r>
              <a:rPr sz="3050" b="1" spc="-160" dirty="0">
                <a:latin typeface="Tahoma"/>
                <a:cs typeface="Tahoma"/>
              </a:rPr>
              <a:t>5</a:t>
            </a:r>
            <a:r>
              <a:rPr sz="3050" b="1" spc="-1105" dirty="0">
                <a:latin typeface="Tahoma"/>
                <a:cs typeface="Tahoma"/>
              </a:rPr>
              <a:t>%</a:t>
            </a:r>
            <a:endParaRPr sz="3050">
              <a:latin typeface="Tahoma"/>
              <a:cs typeface="Tahoma"/>
            </a:endParaRPr>
          </a:p>
        </p:txBody>
      </p:sp>
      <p:sp>
        <p:nvSpPr>
          <p:cNvPr id="28" name="object 28"/>
          <p:cNvSpPr txBox="1"/>
          <p:nvPr/>
        </p:nvSpPr>
        <p:spPr>
          <a:xfrm>
            <a:off x="1016000" y="7638589"/>
            <a:ext cx="1468755" cy="345440"/>
          </a:xfrm>
          <a:prstGeom prst="rect">
            <a:avLst/>
          </a:prstGeom>
        </p:spPr>
        <p:txBody>
          <a:bodyPr vert="horz" wrap="square" lIns="0" tIns="12700" rIns="0" bIns="0" rtlCol="0">
            <a:spAutoFit/>
          </a:bodyPr>
          <a:lstStyle/>
          <a:p>
            <a:pPr marL="12700">
              <a:lnSpc>
                <a:spcPct val="100000"/>
              </a:lnSpc>
              <a:spcBef>
                <a:spcPts val="100"/>
              </a:spcBef>
            </a:pPr>
            <a:r>
              <a:rPr sz="2100" b="1" spc="-175" dirty="0">
                <a:latin typeface="Tahoma"/>
                <a:cs typeface="Tahoma"/>
              </a:rPr>
              <a:t>S</a:t>
            </a:r>
            <a:r>
              <a:rPr sz="2100" b="1" spc="-85" dirty="0">
                <a:latin typeface="Tahoma"/>
                <a:cs typeface="Tahoma"/>
              </a:rPr>
              <a:t>o</a:t>
            </a:r>
            <a:r>
              <a:rPr sz="2100" b="1" spc="-155" dirty="0">
                <a:latin typeface="Tahoma"/>
                <a:cs typeface="Tahoma"/>
              </a:rPr>
              <a:t>u</a:t>
            </a:r>
            <a:r>
              <a:rPr sz="2100" b="1" spc="-120" dirty="0">
                <a:latin typeface="Tahoma"/>
                <a:cs typeface="Tahoma"/>
              </a:rPr>
              <a:t>r</a:t>
            </a:r>
            <a:r>
              <a:rPr sz="2100" b="1" spc="-95" dirty="0">
                <a:latin typeface="Tahoma"/>
                <a:cs typeface="Tahoma"/>
              </a:rPr>
              <a:t>c</a:t>
            </a:r>
            <a:r>
              <a:rPr sz="2100" b="1" spc="-125" dirty="0">
                <a:latin typeface="Tahoma"/>
                <a:cs typeface="Tahoma"/>
              </a:rPr>
              <a:t>e</a:t>
            </a:r>
            <a:r>
              <a:rPr sz="2100" b="1" spc="-215" dirty="0">
                <a:latin typeface="Tahoma"/>
                <a:cs typeface="Tahoma"/>
              </a:rPr>
              <a:t>:</a:t>
            </a:r>
            <a:r>
              <a:rPr sz="2100" b="1" spc="-120" dirty="0">
                <a:latin typeface="Tahoma"/>
                <a:cs typeface="Tahoma"/>
              </a:rPr>
              <a:t> </a:t>
            </a:r>
            <a:r>
              <a:rPr sz="2100" b="1" spc="-380" dirty="0">
                <a:latin typeface="Tahoma"/>
                <a:cs typeface="Tahoma"/>
              </a:rPr>
              <a:t>I</a:t>
            </a:r>
            <a:r>
              <a:rPr sz="2100" b="1" spc="120" dirty="0">
                <a:latin typeface="Tahoma"/>
                <a:cs typeface="Tahoma"/>
              </a:rPr>
              <a:t>M</a:t>
            </a:r>
            <a:r>
              <a:rPr sz="2100" b="1" spc="-35" dirty="0">
                <a:latin typeface="Tahoma"/>
                <a:cs typeface="Tahoma"/>
              </a:rPr>
              <a:t>F</a:t>
            </a:r>
            <a:endParaRPr sz="210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1705732" y="1701372"/>
            <a:ext cx="4722495" cy="932180"/>
          </a:xfrm>
          <a:prstGeom prst="rect">
            <a:avLst/>
          </a:prstGeom>
        </p:spPr>
        <p:txBody>
          <a:bodyPr vert="horz" wrap="square" lIns="0" tIns="12700" rIns="0" bIns="0" rtlCol="0">
            <a:spAutoFit/>
          </a:bodyPr>
          <a:lstStyle/>
          <a:p>
            <a:pPr marL="12700">
              <a:lnSpc>
                <a:spcPct val="100000"/>
              </a:lnSpc>
              <a:spcBef>
                <a:spcPts val="100"/>
              </a:spcBef>
            </a:pPr>
            <a:r>
              <a:rPr sz="5800" b="0" spc="580" dirty="0">
                <a:solidFill>
                  <a:srgbClr val="FFFFFF"/>
                </a:solidFill>
                <a:latin typeface="Tahoma"/>
                <a:cs typeface="Tahoma"/>
              </a:rPr>
              <a:t>10</a:t>
            </a:r>
            <a:r>
              <a:rPr sz="2950" b="0" spc="580" dirty="0">
                <a:solidFill>
                  <a:srgbClr val="FFFFFF"/>
                </a:solidFill>
                <a:latin typeface="Lucida Sans Unicode"/>
                <a:cs typeface="Lucida Sans Unicode"/>
              </a:rPr>
              <a:t>.</a:t>
            </a:r>
            <a:r>
              <a:rPr sz="5800" b="0" spc="580" dirty="0">
                <a:solidFill>
                  <a:srgbClr val="FFFFFF"/>
                </a:solidFill>
                <a:latin typeface="Tahoma"/>
                <a:cs typeface="Tahoma"/>
              </a:rPr>
              <a:t>78</a:t>
            </a:r>
            <a:r>
              <a:rPr sz="5800" b="0" spc="-440" dirty="0">
                <a:solidFill>
                  <a:srgbClr val="FFFFFF"/>
                </a:solidFill>
                <a:latin typeface="Tahoma"/>
                <a:cs typeface="Tahoma"/>
              </a:rPr>
              <a:t> </a:t>
            </a:r>
            <a:r>
              <a:rPr sz="5950" b="0" spc="-50" dirty="0">
                <a:solidFill>
                  <a:srgbClr val="FFFFFF"/>
                </a:solidFill>
                <a:latin typeface="Lucida Sans Unicode"/>
                <a:cs typeface="Lucida Sans Unicode"/>
              </a:rPr>
              <a:t>Million</a:t>
            </a:r>
            <a:endParaRPr sz="5950">
              <a:latin typeface="Lucida Sans Unicode"/>
              <a:cs typeface="Lucida Sans Unicode"/>
            </a:endParaRPr>
          </a:p>
        </p:txBody>
      </p:sp>
      <p:sp>
        <p:nvSpPr>
          <p:cNvPr id="4" name="object 4"/>
          <p:cNvSpPr txBox="1"/>
          <p:nvPr/>
        </p:nvSpPr>
        <p:spPr>
          <a:xfrm>
            <a:off x="1705732" y="2756133"/>
            <a:ext cx="765175" cy="421640"/>
          </a:xfrm>
          <a:prstGeom prst="rect">
            <a:avLst/>
          </a:prstGeom>
        </p:spPr>
        <p:txBody>
          <a:bodyPr vert="horz" wrap="square" lIns="0" tIns="12700" rIns="0" bIns="0" rtlCol="0">
            <a:spAutoFit/>
          </a:bodyPr>
          <a:lstStyle/>
          <a:p>
            <a:pPr marL="12700">
              <a:lnSpc>
                <a:spcPct val="100000"/>
              </a:lnSpc>
              <a:spcBef>
                <a:spcPts val="100"/>
              </a:spcBef>
            </a:pPr>
            <a:r>
              <a:rPr sz="2600" spc="10" dirty="0">
                <a:solidFill>
                  <a:srgbClr val="FFFFFF"/>
                </a:solidFill>
                <a:latin typeface="Arial MT"/>
                <a:cs typeface="Arial MT"/>
              </a:rPr>
              <a:t>2032</a:t>
            </a:r>
            <a:endParaRPr sz="2600">
              <a:latin typeface="Arial MT"/>
              <a:cs typeface="Arial MT"/>
            </a:endParaRPr>
          </a:p>
        </p:txBody>
      </p:sp>
      <p:sp>
        <p:nvSpPr>
          <p:cNvPr id="5" name="object 5"/>
          <p:cNvSpPr txBox="1"/>
          <p:nvPr/>
        </p:nvSpPr>
        <p:spPr>
          <a:xfrm>
            <a:off x="1705732" y="5157628"/>
            <a:ext cx="4262755" cy="932180"/>
          </a:xfrm>
          <a:prstGeom prst="rect">
            <a:avLst/>
          </a:prstGeom>
        </p:spPr>
        <p:txBody>
          <a:bodyPr vert="horz" wrap="square" lIns="0" tIns="12700" rIns="0" bIns="0" rtlCol="0">
            <a:spAutoFit/>
          </a:bodyPr>
          <a:lstStyle/>
          <a:p>
            <a:pPr marL="12700">
              <a:lnSpc>
                <a:spcPct val="100000"/>
              </a:lnSpc>
              <a:spcBef>
                <a:spcPts val="100"/>
              </a:spcBef>
            </a:pPr>
            <a:r>
              <a:rPr sz="5800" spc="610" dirty="0">
                <a:solidFill>
                  <a:srgbClr val="FFFFFF"/>
                </a:solidFill>
                <a:latin typeface="Tahoma"/>
                <a:cs typeface="Tahoma"/>
              </a:rPr>
              <a:t>9</a:t>
            </a:r>
            <a:r>
              <a:rPr sz="2950" spc="610" dirty="0">
                <a:solidFill>
                  <a:srgbClr val="FFFFFF"/>
                </a:solidFill>
                <a:latin typeface="Lucida Sans Unicode"/>
                <a:cs typeface="Lucida Sans Unicode"/>
              </a:rPr>
              <a:t>.</a:t>
            </a:r>
            <a:r>
              <a:rPr sz="5800" spc="610" dirty="0">
                <a:solidFill>
                  <a:srgbClr val="FFFFFF"/>
                </a:solidFill>
                <a:latin typeface="Tahoma"/>
                <a:cs typeface="Tahoma"/>
              </a:rPr>
              <a:t>95</a:t>
            </a:r>
            <a:r>
              <a:rPr sz="5800" spc="-430" dirty="0">
                <a:solidFill>
                  <a:srgbClr val="FFFFFF"/>
                </a:solidFill>
                <a:latin typeface="Tahoma"/>
                <a:cs typeface="Tahoma"/>
              </a:rPr>
              <a:t> </a:t>
            </a:r>
            <a:r>
              <a:rPr sz="5950" spc="-50" dirty="0">
                <a:solidFill>
                  <a:srgbClr val="FFFFFF"/>
                </a:solidFill>
                <a:latin typeface="Lucida Sans Unicode"/>
                <a:cs typeface="Lucida Sans Unicode"/>
              </a:rPr>
              <a:t>Million</a:t>
            </a:r>
            <a:endParaRPr sz="5950" dirty="0">
              <a:latin typeface="Lucida Sans Unicode"/>
              <a:cs typeface="Lucida Sans Unicode"/>
            </a:endParaRPr>
          </a:p>
        </p:txBody>
      </p:sp>
      <p:sp>
        <p:nvSpPr>
          <p:cNvPr id="6" name="object 6"/>
          <p:cNvSpPr txBox="1"/>
          <p:nvPr/>
        </p:nvSpPr>
        <p:spPr>
          <a:xfrm>
            <a:off x="1705732" y="6275482"/>
            <a:ext cx="765175" cy="421640"/>
          </a:xfrm>
          <a:prstGeom prst="rect">
            <a:avLst/>
          </a:prstGeom>
        </p:spPr>
        <p:txBody>
          <a:bodyPr vert="horz" wrap="square" lIns="0" tIns="12700" rIns="0" bIns="0" rtlCol="0">
            <a:spAutoFit/>
          </a:bodyPr>
          <a:lstStyle/>
          <a:p>
            <a:pPr marL="12700">
              <a:lnSpc>
                <a:spcPct val="100000"/>
              </a:lnSpc>
              <a:spcBef>
                <a:spcPts val="100"/>
              </a:spcBef>
            </a:pPr>
            <a:r>
              <a:rPr sz="2600" spc="10" dirty="0">
                <a:solidFill>
                  <a:srgbClr val="FFFFFF"/>
                </a:solidFill>
                <a:latin typeface="Arial MT"/>
                <a:cs typeface="Arial MT"/>
              </a:rPr>
              <a:t>2028</a:t>
            </a:r>
            <a:endParaRPr sz="2600">
              <a:latin typeface="Arial MT"/>
              <a:cs typeface="Arial MT"/>
            </a:endParaRPr>
          </a:p>
        </p:txBody>
      </p:sp>
      <p:sp>
        <p:nvSpPr>
          <p:cNvPr id="7" name="object 7"/>
          <p:cNvSpPr txBox="1"/>
          <p:nvPr/>
        </p:nvSpPr>
        <p:spPr>
          <a:xfrm>
            <a:off x="1705732" y="7494934"/>
            <a:ext cx="4262755" cy="932180"/>
          </a:xfrm>
          <a:prstGeom prst="rect">
            <a:avLst/>
          </a:prstGeom>
        </p:spPr>
        <p:txBody>
          <a:bodyPr vert="horz" wrap="square" lIns="0" tIns="12700" rIns="0" bIns="0" rtlCol="0">
            <a:spAutoFit/>
          </a:bodyPr>
          <a:lstStyle/>
          <a:p>
            <a:pPr marL="12700">
              <a:lnSpc>
                <a:spcPct val="100000"/>
              </a:lnSpc>
              <a:spcBef>
                <a:spcPts val="100"/>
              </a:spcBef>
            </a:pPr>
            <a:r>
              <a:rPr sz="5800" spc="610" dirty="0">
                <a:solidFill>
                  <a:srgbClr val="FFFFFF"/>
                </a:solidFill>
                <a:latin typeface="Tahoma"/>
                <a:cs typeface="Tahoma"/>
              </a:rPr>
              <a:t>8</a:t>
            </a:r>
            <a:r>
              <a:rPr sz="2950" spc="610" dirty="0">
                <a:solidFill>
                  <a:srgbClr val="FFFFFF"/>
                </a:solidFill>
                <a:latin typeface="Lucida Sans Unicode"/>
                <a:cs typeface="Lucida Sans Unicode"/>
              </a:rPr>
              <a:t>.</a:t>
            </a:r>
            <a:r>
              <a:rPr sz="5800" spc="610" dirty="0">
                <a:solidFill>
                  <a:srgbClr val="FFFFFF"/>
                </a:solidFill>
                <a:latin typeface="Tahoma"/>
                <a:cs typeface="Tahoma"/>
              </a:rPr>
              <a:t>90</a:t>
            </a:r>
            <a:r>
              <a:rPr sz="5800" spc="-430" dirty="0">
                <a:solidFill>
                  <a:srgbClr val="FFFFFF"/>
                </a:solidFill>
                <a:latin typeface="Tahoma"/>
                <a:cs typeface="Tahoma"/>
              </a:rPr>
              <a:t> </a:t>
            </a:r>
            <a:r>
              <a:rPr sz="5950" spc="-50" dirty="0">
                <a:solidFill>
                  <a:srgbClr val="FFFFFF"/>
                </a:solidFill>
                <a:latin typeface="Lucida Sans Unicode"/>
                <a:cs typeface="Lucida Sans Unicode"/>
              </a:rPr>
              <a:t>Million</a:t>
            </a:r>
            <a:endParaRPr sz="5950">
              <a:latin typeface="Lucida Sans Unicode"/>
              <a:cs typeface="Lucida Sans Unicode"/>
            </a:endParaRPr>
          </a:p>
        </p:txBody>
      </p:sp>
      <p:sp>
        <p:nvSpPr>
          <p:cNvPr id="8" name="object 8"/>
          <p:cNvSpPr txBox="1"/>
          <p:nvPr/>
        </p:nvSpPr>
        <p:spPr>
          <a:xfrm>
            <a:off x="1705732" y="8609282"/>
            <a:ext cx="765175" cy="421640"/>
          </a:xfrm>
          <a:prstGeom prst="rect">
            <a:avLst/>
          </a:prstGeom>
        </p:spPr>
        <p:txBody>
          <a:bodyPr vert="horz" wrap="square" lIns="0" tIns="12700" rIns="0" bIns="0" rtlCol="0">
            <a:spAutoFit/>
          </a:bodyPr>
          <a:lstStyle/>
          <a:p>
            <a:pPr marL="12700">
              <a:lnSpc>
                <a:spcPct val="100000"/>
              </a:lnSpc>
              <a:spcBef>
                <a:spcPts val="100"/>
              </a:spcBef>
            </a:pPr>
            <a:r>
              <a:rPr sz="2600" spc="10" dirty="0">
                <a:solidFill>
                  <a:srgbClr val="FFFFFF"/>
                </a:solidFill>
                <a:latin typeface="Arial MT"/>
                <a:cs typeface="Arial MT"/>
              </a:rPr>
              <a:t>2023</a:t>
            </a:r>
            <a:endParaRPr sz="2600">
              <a:latin typeface="Arial MT"/>
              <a:cs typeface="Arial MT"/>
            </a:endParaRPr>
          </a:p>
        </p:txBody>
      </p:sp>
      <p:sp>
        <p:nvSpPr>
          <p:cNvPr id="9" name="object 9"/>
          <p:cNvSpPr txBox="1"/>
          <p:nvPr/>
        </p:nvSpPr>
        <p:spPr>
          <a:xfrm>
            <a:off x="10069620" y="5918456"/>
            <a:ext cx="7202805" cy="3316604"/>
          </a:xfrm>
          <a:prstGeom prst="rect">
            <a:avLst/>
          </a:prstGeom>
        </p:spPr>
        <p:txBody>
          <a:bodyPr vert="horz" wrap="square" lIns="0" tIns="393700" rIns="0" bIns="0" rtlCol="0">
            <a:spAutoFit/>
          </a:bodyPr>
          <a:lstStyle/>
          <a:p>
            <a:pPr marL="900430">
              <a:lnSpc>
                <a:spcPct val="100000"/>
              </a:lnSpc>
              <a:spcBef>
                <a:spcPts val="3100"/>
              </a:spcBef>
            </a:pPr>
            <a:r>
              <a:rPr sz="5200" spc="30" dirty="0">
                <a:solidFill>
                  <a:srgbClr val="FFFFFF"/>
                </a:solidFill>
                <a:latin typeface="Lucida Sans Unicode"/>
                <a:cs typeface="Lucida Sans Unicode"/>
              </a:rPr>
              <a:t>Pop</a:t>
            </a:r>
            <a:r>
              <a:rPr sz="5100" spc="30" dirty="0">
                <a:solidFill>
                  <a:srgbClr val="FFFFFF"/>
                </a:solidFill>
                <a:latin typeface="Tahoma"/>
                <a:cs typeface="Tahoma"/>
              </a:rPr>
              <a:t>u</a:t>
            </a:r>
            <a:r>
              <a:rPr sz="5200" spc="30" dirty="0">
                <a:solidFill>
                  <a:srgbClr val="FFFFFF"/>
                </a:solidFill>
                <a:latin typeface="Lucida Sans Unicode"/>
                <a:cs typeface="Lucida Sans Unicode"/>
              </a:rPr>
              <a:t>la</a:t>
            </a:r>
            <a:r>
              <a:rPr sz="5100" spc="30" dirty="0">
                <a:solidFill>
                  <a:srgbClr val="FFFFFF"/>
                </a:solidFill>
                <a:latin typeface="Tahoma"/>
                <a:cs typeface="Tahoma"/>
              </a:rPr>
              <a:t>t</a:t>
            </a:r>
            <a:r>
              <a:rPr sz="5200" spc="30" dirty="0">
                <a:solidFill>
                  <a:srgbClr val="FFFFFF"/>
                </a:solidFill>
                <a:latin typeface="Lucida Sans Unicode"/>
                <a:cs typeface="Lucida Sans Unicode"/>
              </a:rPr>
              <a:t>ion</a:t>
            </a:r>
            <a:r>
              <a:rPr sz="5200" spc="-300" dirty="0">
                <a:solidFill>
                  <a:srgbClr val="FFFFFF"/>
                </a:solidFill>
                <a:latin typeface="Lucida Sans Unicode"/>
                <a:cs typeface="Lucida Sans Unicode"/>
              </a:rPr>
              <a:t> </a:t>
            </a:r>
            <a:r>
              <a:rPr sz="5200" spc="160" dirty="0">
                <a:solidFill>
                  <a:srgbClr val="FFFFFF"/>
                </a:solidFill>
                <a:latin typeface="Lucida Sans Unicode"/>
                <a:cs typeface="Lucida Sans Unicode"/>
              </a:rPr>
              <a:t>Fo</a:t>
            </a:r>
            <a:r>
              <a:rPr sz="5100" spc="160" dirty="0">
                <a:solidFill>
                  <a:srgbClr val="FFFFFF"/>
                </a:solidFill>
                <a:latin typeface="Tahoma"/>
                <a:cs typeface="Tahoma"/>
              </a:rPr>
              <a:t>r</a:t>
            </a:r>
            <a:r>
              <a:rPr sz="5200" spc="160" dirty="0">
                <a:solidFill>
                  <a:srgbClr val="FFFFFF"/>
                </a:solidFill>
                <a:latin typeface="Lucida Sans Unicode"/>
                <a:cs typeface="Lucida Sans Unicode"/>
              </a:rPr>
              <a:t>eca</a:t>
            </a:r>
            <a:r>
              <a:rPr sz="5100" spc="160" dirty="0">
                <a:solidFill>
                  <a:srgbClr val="FFFFFF"/>
                </a:solidFill>
                <a:latin typeface="Tahoma"/>
                <a:cs typeface="Tahoma"/>
              </a:rPr>
              <a:t>st</a:t>
            </a:r>
            <a:endParaRPr sz="5100">
              <a:latin typeface="Tahoma"/>
              <a:cs typeface="Tahoma"/>
            </a:endParaRPr>
          </a:p>
          <a:p>
            <a:pPr marL="12700" marR="142240">
              <a:lnSpc>
                <a:spcPct val="116100"/>
              </a:lnSpc>
              <a:spcBef>
                <a:spcPts val="1070"/>
              </a:spcBef>
            </a:pPr>
            <a:r>
              <a:rPr sz="2800" spc="-70" dirty="0">
                <a:solidFill>
                  <a:srgbClr val="FFFFFF"/>
                </a:solidFill>
                <a:latin typeface="Arial MT"/>
                <a:cs typeface="Arial MT"/>
              </a:rPr>
              <a:t>The</a:t>
            </a:r>
            <a:r>
              <a:rPr sz="2800" spc="-30" dirty="0">
                <a:solidFill>
                  <a:srgbClr val="FFFFFF"/>
                </a:solidFill>
                <a:latin typeface="Arial MT"/>
                <a:cs typeface="Arial MT"/>
              </a:rPr>
              <a:t> number </a:t>
            </a:r>
            <a:r>
              <a:rPr sz="2800" spc="50" dirty="0">
                <a:solidFill>
                  <a:srgbClr val="FFFFFF"/>
                </a:solidFill>
                <a:latin typeface="Arial MT"/>
                <a:cs typeface="Arial MT"/>
              </a:rPr>
              <a:t>of</a:t>
            </a:r>
            <a:r>
              <a:rPr sz="2800" spc="-30" dirty="0">
                <a:solidFill>
                  <a:srgbClr val="FFFFFF"/>
                </a:solidFill>
                <a:latin typeface="Arial MT"/>
                <a:cs typeface="Arial MT"/>
              </a:rPr>
              <a:t> </a:t>
            </a:r>
            <a:r>
              <a:rPr sz="2800" spc="-45" dirty="0">
                <a:solidFill>
                  <a:srgbClr val="FFFFFF"/>
                </a:solidFill>
                <a:latin typeface="Arial MT"/>
                <a:cs typeface="Arial MT"/>
              </a:rPr>
              <a:t>umbrellas</a:t>
            </a:r>
            <a:r>
              <a:rPr sz="2800" spc="-30" dirty="0">
                <a:solidFill>
                  <a:srgbClr val="FFFFFF"/>
                </a:solidFill>
                <a:latin typeface="Arial MT"/>
                <a:cs typeface="Arial MT"/>
              </a:rPr>
              <a:t> </a:t>
            </a:r>
            <a:r>
              <a:rPr sz="2800" spc="-85" dirty="0">
                <a:solidFill>
                  <a:srgbClr val="FFFFFF"/>
                </a:solidFill>
                <a:latin typeface="Arial MT"/>
                <a:cs typeface="Arial MT"/>
              </a:rPr>
              <a:t>expected</a:t>
            </a:r>
            <a:r>
              <a:rPr sz="2800" spc="-30" dirty="0">
                <a:solidFill>
                  <a:srgbClr val="FFFFFF"/>
                </a:solidFill>
                <a:latin typeface="Arial MT"/>
                <a:cs typeface="Arial MT"/>
              </a:rPr>
              <a:t> </a:t>
            </a:r>
            <a:r>
              <a:rPr sz="2800" spc="40" dirty="0">
                <a:solidFill>
                  <a:srgbClr val="FFFFFF"/>
                </a:solidFill>
                <a:latin typeface="Arial MT"/>
                <a:cs typeface="Arial MT"/>
              </a:rPr>
              <a:t>to</a:t>
            </a:r>
            <a:r>
              <a:rPr sz="2800" spc="-30" dirty="0">
                <a:solidFill>
                  <a:srgbClr val="FFFFFF"/>
                </a:solidFill>
                <a:latin typeface="Arial MT"/>
                <a:cs typeface="Arial MT"/>
              </a:rPr>
              <a:t> </a:t>
            </a:r>
            <a:r>
              <a:rPr sz="2800" spc="-95" dirty="0">
                <a:solidFill>
                  <a:srgbClr val="FFFFFF"/>
                </a:solidFill>
                <a:latin typeface="Arial MT"/>
                <a:cs typeface="Arial MT"/>
              </a:rPr>
              <a:t>be</a:t>
            </a:r>
            <a:r>
              <a:rPr sz="2800" spc="-30" dirty="0">
                <a:solidFill>
                  <a:srgbClr val="FFFFFF"/>
                </a:solidFill>
                <a:latin typeface="Arial MT"/>
                <a:cs typeface="Arial MT"/>
              </a:rPr>
              <a:t> </a:t>
            </a:r>
            <a:r>
              <a:rPr sz="2800" spc="-60" dirty="0">
                <a:solidFill>
                  <a:srgbClr val="FFFFFF"/>
                </a:solidFill>
                <a:latin typeface="Arial MT"/>
                <a:cs typeface="Arial MT"/>
              </a:rPr>
              <a:t>sold </a:t>
            </a:r>
            <a:r>
              <a:rPr sz="2800" spc="-55" dirty="0">
                <a:solidFill>
                  <a:srgbClr val="FFFFFF"/>
                </a:solidFill>
                <a:latin typeface="Arial MT"/>
                <a:cs typeface="Arial MT"/>
              </a:rPr>
              <a:t> </a:t>
            </a:r>
            <a:r>
              <a:rPr sz="2800" spc="-10" dirty="0">
                <a:solidFill>
                  <a:srgbClr val="FFFFFF"/>
                </a:solidFill>
                <a:latin typeface="Arial MT"/>
                <a:cs typeface="Arial MT"/>
              </a:rPr>
              <a:t>in</a:t>
            </a:r>
            <a:r>
              <a:rPr sz="2800" spc="-30" dirty="0">
                <a:solidFill>
                  <a:srgbClr val="FFFFFF"/>
                </a:solidFill>
                <a:latin typeface="Arial MT"/>
                <a:cs typeface="Arial MT"/>
              </a:rPr>
              <a:t> the</a:t>
            </a:r>
            <a:r>
              <a:rPr sz="2800" spc="-25" dirty="0">
                <a:solidFill>
                  <a:srgbClr val="FFFFFF"/>
                </a:solidFill>
                <a:latin typeface="Arial MT"/>
                <a:cs typeface="Arial MT"/>
              </a:rPr>
              <a:t> </a:t>
            </a:r>
            <a:r>
              <a:rPr sz="2800" spc="40" dirty="0">
                <a:solidFill>
                  <a:srgbClr val="FFFFFF"/>
                </a:solidFill>
                <a:latin typeface="Arial MT"/>
                <a:cs typeface="Arial MT"/>
              </a:rPr>
              <a:t>first</a:t>
            </a:r>
            <a:r>
              <a:rPr sz="2800" spc="-25" dirty="0">
                <a:solidFill>
                  <a:srgbClr val="FFFFFF"/>
                </a:solidFill>
                <a:latin typeface="Arial MT"/>
                <a:cs typeface="Arial MT"/>
              </a:rPr>
              <a:t> </a:t>
            </a:r>
            <a:r>
              <a:rPr sz="2800" spc="-70" dirty="0">
                <a:solidFill>
                  <a:srgbClr val="FFFFFF"/>
                </a:solidFill>
                <a:latin typeface="Arial MT"/>
                <a:cs typeface="Arial MT"/>
              </a:rPr>
              <a:t>year</a:t>
            </a:r>
            <a:r>
              <a:rPr sz="2800" spc="-30" dirty="0">
                <a:solidFill>
                  <a:srgbClr val="FFFFFF"/>
                </a:solidFill>
                <a:latin typeface="Arial MT"/>
                <a:cs typeface="Arial MT"/>
              </a:rPr>
              <a:t> </a:t>
            </a:r>
            <a:r>
              <a:rPr sz="2800" spc="-100" dirty="0">
                <a:solidFill>
                  <a:srgbClr val="FFFFFF"/>
                </a:solidFill>
                <a:latin typeface="Arial MT"/>
                <a:cs typeface="Arial MT"/>
              </a:rPr>
              <a:t>is</a:t>
            </a:r>
            <a:r>
              <a:rPr sz="2800" spc="-25" dirty="0">
                <a:solidFill>
                  <a:srgbClr val="FFFFFF"/>
                </a:solidFill>
                <a:latin typeface="Arial MT"/>
                <a:cs typeface="Arial MT"/>
              </a:rPr>
              <a:t> </a:t>
            </a:r>
            <a:r>
              <a:rPr sz="2800" spc="5" dirty="0">
                <a:solidFill>
                  <a:srgbClr val="FFFFFF"/>
                </a:solidFill>
                <a:latin typeface="Arial MT"/>
                <a:cs typeface="Arial MT"/>
              </a:rPr>
              <a:t>682</a:t>
            </a:r>
            <a:r>
              <a:rPr sz="2800" spc="-25" dirty="0">
                <a:solidFill>
                  <a:srgbClr val="FFFFFF"/>
                </a:solidFill>
                <a:latin typeface="Arial MT"/>
                <a:cs typeface="Arial MT"/>
              </a:rPr>
              <a:t> </a:t>
            </a:r>
            <a:r>
              <a:rPr sz="2800" spc="-65" dirty="0">
                <a:solidFill>
                  <a:srgbClr val="FFFFFF"/>
                </a:solidFill>
                <a:latin typeface="Arial MT"/>
                <a:cs typeface="Arial MT"/>
              </a:rPr>
              <a:t>thousand</a:t>
            </a:r>
            <a:r>
              <a:rPr sz="2800" spc="-30" dirty="0">
                <a:solidFill>
                  <a:srgbClr val="FFFFFF"/>
                </a:solidFill>
                <a:latin typeface="Arial MT"/>
                <a:cs typeface="Arial MT"/>
              </a:rPr>
              <a:t> </a:t>
            </a:r>
            <a:r>
              <a:rPr sz="2800" spc="-45" dirty="0">
                <a:solidFill>
                  <a:srgbClr val="FFFFFF"/>
                </a:solidFill>
                <a:latin typeface="Arial MT"/>
                <a:cs typeface="Arial MT"/>
              </a:rPr>
              <a:t>umbrellas </a:t>
            </a:r>
            <a:r>
              <a:rPr sz="2800" spc="-40" dirty="0">
                <a:solidFill>
                  <a:srgbClr val="FFFFFF"/>
                </a:solidFill>
                <a:latin typeface="Arial MT"/>
                <a:cs typeface="Arial MT"/>
              </a:rPr>
              <a:t> </a:t>
            </a:r>
            <a:r>
              <a:rPr sz="2800" spc="-125" dirty="0">
                <a:solidFill>
                  <a:srgbClr val="FFFFFF"/>
                </a:solidFill>
                <a:latin typeface="Arial MT"/>
                <a:cs typeface="Arial MT"/>
              </a:rPr>
              <a:t>based</a:t>
            </a:r>
            <a:r>
              <a:rPr sz="2800" spc="-30" dirty="0">
                <a:solidFill>
                  <a:srgbClr val="FFFFFF"/>
                </a:solidFill>
                <a:latin typeface="Arial MT"/>
                <a:cs typeface="Arial MT"/>
              </a:rPr>
              <a:t> </a:t>
            </a:r>
            <a:r>
              <a:rPr sz="2800" spc="-40" dirty="0">
                <a:solidFill>
                  <a:srgbClr val="FFFFFF"/>
                </a:solidFill>
                <a:latin typeface="Arial MT"/>
                <a:cs typeface="Arial MT"/>
              </a:rPr>
              <a:t>on</a:t>
            </a:r>
            <a:r>
              <a:rPr sz="2800" spc="-25" dirty="0">
                <a:solidFill>
                  <a:srgbClr val="FFFFFF"/>
                </a:solidFill>
                <a:latin typeface="Arial MT"/>
                <a:cs typeface="Arial MT"/>
              </a:rPr>
              <a:t> </a:t>
            </a:r>
            <a:r>
              <a:rPr sz="2800" spc="-30" dirty="0">
                <a:solidFill>
                  <a:srgbClr val="FFFFFF"/>
                </a:solidFill>
                <a:latin typeface="Arial MT"/>
                <a:cs typeface="Arial MT"/>
              </a:rPr>
              <a:t>the</a:t>
            </a:r>
            <a:r>
              <a:rPr sz="2800" spc="-25" dirty="0">
                <a:solidFill>
                  <a:srgbClr val="FFFFFF"/>
                </a:solidFill>
                <a:latin typeface="Arial MT"/>
                <a:cs typeface="Arial MT"/>
              </a:rPr>
              <a:t> </a:t>
            </a:r>
            <a:r>
              <a:rPr sz="2800" spc="-114" dirty="0">
                <a:solidFill>
                  <a:srgbClr val="FFFFFF"/>
                </a:solidFill>
                <a:latin typeface="Arial MT"/>
                <a:cs typeface="Arial MT"/>
              </a:rPr>
              <a:t>average</a:t>
            </a:r>
            <a:r>
              <a:rPr sz="2800" spc="-25" dirty="0">
                <a:solidFill>
                  <a:srgbClr val="FFFFFF"/>
                </a:solidFill>
                <a:latin typeface="Arial MT"/>
                <a:cs typeface="Arial MT"/>
              </a:rPr>
              <a:t> </a:t>
            </a:r>
            <a:r>
              <a:rPr sz="2800" spc="5" dirty="0">
                <a:solidFill>
                  <a:srgbClr val="FFFFFF"/>
                </a:solidFill>
                <a:latin typeface="Arial MT"/>
                <a:cs typeface="Arial MT"/>
              </a:rPr>
              <a:t>rainfall</a:t>
            </a:r>
            <a:r>
              <a:rPr sz="2800" spc="-30" dirty="0">
                <a:solidFill>
                  <a:srgbClr val="FFFFFF"/>
                </a:solidFill>
                <a:latin typeface="Arial MT"/>
                <a:cs typeface="Arial MT"/>
              </a:rPr>
              <a:t> </a:t>
            </a:r>
            <a:r>
              <a:rPr sz="2800" spc="-85" dirty="0">
                <a:solidFill>
                  <a:srgbClr val="FFFFFF"/>
                </a:solidFill>
                <a:latin typeface="Arial MT"/>
                <a:cs typeface="Arial MT"/>
              </a:rPr>
              <a:t>and</a:t>
            </a:r>
            <a:r>
              <a:rPr sz="2800" spc="-25" dirty="0">
                <a:solidFill>
                  <a:srgbClr val="FFFFFF"/>
                </a:solidFill>
                <a:latin typeface="Arial MT"/>
                <a:cs typeface="Arial MT"/>
              </a:rPr>
              <a:t> temperature </a:t>
            </a:r>
            <a:r>
              <a:rPr sz="2800" spc="-765" dirty="0">
                <a:solidFill>
                  <a:srgbClr val="FFFFFF"/>
                </a:solidFill>
                <a:latin typeface="Arial MT"/>
                <a:cs typeface="Arial MT"/>
              </a:rPr>
              <a:t> </a:t>
            </a:r>
            <a:r>
              <a:rPr sz="2800" spc="-10" dirty="0">
                <a:solidFill>
                  <a:srgbClr val="FFFFFF"/>
                </a:solidFill>
                <a:latin typeface="Arial MT"/>
                <a:cs typeface="Arial MT"/>
              </a:rPr>
              <a:t>in</a:t>
            </a:r>
            <a:r>
              <a:rPr sz="2800" spc="-30" dirty="0">
                <a:solidFill>
                  <a:srgbClr val="FFFFFF"/>
                </a:solidFill>
                <a:latin typeface="Arial MT"/>
                <a:cs typeface="Arial MT"/>
              </a:rPr>
              <a:t> </a:t>
            </a:r>
            <a:r>
              <a:rPr sz="2800" spc="-25" dirty="0">
                <a:solidFill>
                  <a:srgbClr val="FFFFFF"/>
                </a:solidFill>
                <a:latin typeface="Arial MT"/>
                <a:cs typeface="Arial MT"/>
              </a:rPr>
              <a:t>Togo.</a:t>
            </a:r>
            <a:endParaRPr sz="2800">
              <a:latin typeface="Arial MT"/>
              <a:cs typeface="Arial MT"/>
            </a:endParaRPr>
          </a:p>
        </p:txBody>
      </p:sp>
      <p:sp>
        <p:nvSpPr>
          <p:cNvPr id="10" name="object 10"/>
          <p:cNvSpPr/>
          <p:nvPr/>
        </p:nvSpPr>
        <p:spPr>
          <a:xfrm>
            <a:off x="1028687" y="1028712"/>
            <a:ext cx="2143125" cy="8234045"/>
          </a:xfrm>
          <a:custGeom>
            <a:avLst/>
            <a:gdLst/>
            <a:ahLst/>
            <a:cxnLst/>
            <a:rect l="l" t="t" r="r" b="b"/>
            <a:pathLst>
              <a:path w="2143125" h="8234045">
                <a:moveTo>
                  <a:pt x="2143125" y="0"/>
                </a:moveTo>
                <a:lnTo>
                  <a:pt x="0" y="0"/>
                </a:lnTo>
                <a:lnTo>
                  <a:pt x="0" y="3604399"/>
                </a:lnTo>
                <a:lnTo>
                  <a:pt x="0" y="6297904"/>
                </a:lnTo>
                <a:lnTo>
                  <a:pt x="0" y="8229587"/>
                </a:lnTo>
                <a:lnTo>
                  <a:pt x="0" y="8231479"/>
                </a:lnTo>
                <a:lnTo>
                  <a:pt x="0" y="8233537"/>
                </a:lnTo>
                <a:lnTo>
                  <a:pt x="2143125" y="8233537"/>
                </a:lnTo>
                <a:lnTo>
                  <a:pt x="2143125" y="8231479"/>
                </a:lnTo>
                <a:lnTo>
                  <a:pt x="2143125" y="8229587"/>
                </a:lnTo>
                <a:lnTo>
                  <a:pt x="2143125" y="6297904"/>
                </a:lnTo>
                <a:lnTo>
                  <a:pt x="2143125" y="3604399"/>
                </a:lnTo>
                <a:lnTo>
                  <a:pt x="2143125" y="0"/>
                </a:lnTo>
                <a:close/>
              </a:path>
            </a:pathLst>
          </a:custGeom>
          <a:solidFill>
            <a:srgbClr val="FFFFFF">
              <a:alpha val="29798"/>
            </a:srgbClr>
          </a:solidFill>
        </p:spPr>
        <p:txBody>
          <a:bodyPr wrap="square" lIns="0" tIns="0" rIns="0" bIns="0" rtlCol="0"/>
          <a:lstStyle/>
          <a:p>
            <a:endParaRPr/>
          </a:p>
        </p:txBody>
      </p:sp>
      <p:sp>
        <p:nvSpPr>
          <p:cNvPr id="11" name="object 10">
            <a:extLst>
              <a:ext uri="{FF2B5EF4-FFF2-40B4-BE49-F238E27FC236}">
                <a16:creationId xmlns:a16="http://schemas.microsoft.com/office/drawing/2014/main" id="{D2292360-6B66-80A2-A9AC-6D10492358E4}"/>
              </a:ext>
            </a:extLst>
          </p:cNvPr>
          <p:cNvSpPr/>
          <p:nvPr/>
        </p:nvSpPr>
        <p:spPr>
          <a:xfrm>
            <a:off x="1015575" y="4610099"/>
            <a:ext cx="2143125" cy="2209801"/>
          </a:xfrm>
          <a:custGeom>
            <a:avLst/>
            <a:gdLst/>
            <a:ahLst/>
            <a:cxnLst/>
            <a:rect l="l" t="t" r="r" b="b"/>
            <a:pathLst>
              <a:path w="2143125" h="8234045">
                <a:moveTo>
                  <a:pt x="2143125" y="0"/>
                </a:moveTo>
                <a:lnTo>
                  <a:pt x="0" y="0"/>
                </a:lnTo>
                <a:lnTo>
                  <a:pt x="0" y="3604399"/>
                </a:lnTo>
                <a:lnTo>
                  <a:pt x="0" y="6297904"/>
                </a:lnTo>
                <a:lnTo>
                  <a:pt x="0" y="8229587"/>
                </a:lnTo>
                <a:lnTo>
                  <a:pt x="0" y="8231479"/>
                </a:lnTo>
                <a:lnTo>
                  <a:pt x="0" y="8233537"/>
                </a:lnTo>
                <a:lnTo>
                  <a:pt x="2143125" y="8233537"/>
                </a:lnTo>
                <a:lnTo>
                  <a:pt x="2143125" y="8231479"/>
                </a:lnTo>
                <a:lnTo>
                  <a:pt x="2143125" y="8229587"/>
                </a:lnTo>
                <a:lnTo>
                  <a:pt x="2143125" y="6297904"/>
                </a:lnTo>
                <a:lnTo>
                  <a:pt x="2143125" y="3604399"/>
                </a:lnTo>
                <a:lnTo>
                  <a:pt x="2143125" y="0"/>
                </a:lnTo>
                <a:close/>
              </a:path>
            </a:pathLst>
          </a:custGeom>
          <a:solidFill>
            <a:srgbClr val="FFFFFF">
              <a:alpha val="29798"/>
            </a:srgbClr>
          </a:solidFill>
          <a:ln>
            <a:solidFill>
              <a:schemeClr val="tx1">
                <a:lumMod val="75000"/>
                <a:lumOff val="25000"/>
              </a:schemeClr>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86411" y="790894"/>
            <a:ext cx="56896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A</a:t>
            </a:r>
            <a:r>
              <a:rPr sz="1400" b="1" dirty="0">
                <a:latin typeface="Arial"/>
                <a:cs typeface="Arial"/>
              </a:rPr>
              <a:t>ct</a:t>
            </a:r>
            <a:r>
              <a:rPr sz="1400" b="1" spc="-5" dirty="0">
                <a:latin typeface="Arial"/>
                <a:cs typeface="Arial"/>
              </a:rPr>
              <a:t>u</a:t>
            </a:r>
            <a:r>
              <a:rPr sz="1400" b="1" dirty="0">
                <a:latin typeface="Arial"/>
                <a:cs typeface="Arial"/>
              </a:rPr>
              <a:t>al</a:t>
            </a:r>
            <a:endParaRPr sz="1400">
              <a:latin typeface="Arial"/>
              <a:cs typeface="Arial"/>
            </a:endParaRPr>
          </a:p>
        </p:txBody>
      </p:sp>
      <p:sp>
        <p:nvSpPr>
          <p:cNvPr id="3" name="object 3"/>
          <p:cNvSpPr txBox="1"/>
          <p:nvPr/>
        </p:nvSpPr>
        <p:spPr>
          <a:xfrm>
            <a:off x="5000209" y="790894"/>
            <a:ext cx="76644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Forecast</a:t>
            </a:r>
            <a:endParaRPr sz="1400">
              <a:latin typeface="Arial"/>
              <a:cs typeface="Arial"/>
            </a:endParaRPr>
          </a:p>
        </p:txBody>
      </p:sp>
      <p:sp>
        <p:nvSpPr>
          <p:cNvPr id="4" name="object 4"/>
          <p:cNvSpPr/>
          <p:nvPr/>
        </p:nvSpPr>
        <p:spPr>
          <a:xfrm>
            <a:off x="4090931" y="893476"/>
            <a:ext cx="54610" cy="54610"/>
          </a:xfrm>
          <a:custGeom>
            <a:avLst/>
            <a:gdLst/>
            <a:ahLst/>
            <a:cxnLst/>
            <a:rect l="l" t="t" r="r" b="b"/>
            <a:pathLst>
              <a:path w="54610" h="54609">
                <a:moveTo>
                  <a:pt x="52196" y="54087"/>
                </a:moveTo>
                <a:lnTo>
                  <a:pt x="2022" y="54087"/>
                </a:lnTo>
                <a:lnTo>
                  <a:pt x="0" y="52069"/>
                </a:lnTo>
                <a:lnTo>
                  <a:pt x="0" y="2017"/>
                </a:lnTo>
                <a:lnTo>
                  <a:pt x="2022" y="0"/>
                </a:lnTo>
                <a:lnTo>
                  <a:pt x="52196" y="0"/>
                </a:lnTo>
                <a:lnTo>
                  <a:pt x="54219" y="2017"/>
                </a:lnTo>
                <a:lnTo>
                  <a:pt x="54219" y="49580"/>
                </a:lnTo>
                <a:lnTo>
                  <a:pt x="54219" y="52069"/>
                </a:lnTo>
                <a:lnTo>
                  <a:pt x="52196" y="54087"/>
                </a:lnTo>
                <a:close/>
              </a:path>
            </a:pathLst>
          </a:custGeom>
          <a:solidFill>
            <a:srgbClr val="A61717"/>
          </a:solidFill>
        </p:spPr>
        <p:txBody>
          <a:bodyPr wrap="square" lIns="0" tIns="0" rIns="0" bIns="0" rtlCol="0"/>
          <a:lstStyle/>
          <a:p>
            <a:endParaRPr/>
          </a:p>
        </p:txBody>
      </p:sp>
      <p:sp>
        <p:nvSpPr>
          <p:cNvPr id="5" name="object 5"/>
          <p:cNvSpPr/>
          <p:nvPr/>
        </p:nvSpPr>
        <p:spPr>
          <a:xfrm>
            <a:off x="4906665" y="893476"/>
            <a:ext cx="54610" cy="54610"/>
          </a:xfrm>
          <a:custGeom>
            <a:avLst/>
            <a:gdLst/>
            <a:ahLst/>
            <a:cxnLst/>
            <a:rect l="l" t="t" r="r" b="b"/>
            <a:pathLst>
              <a:path w="54610" h="54609">
                <a:moveTo>
                  <a:pt x="52196" y="54087"/>
                </a:moveTo>
                <a:lnTo>
                  <a:pt x="2022" y="54087"/>
                </a:lnTo>
                <a:lnTo>
                  <a:pt x="0" y="52069"/>
                </a:lnTo>
                <a:lnTo>
                  <a:pt x="0" y="2017"/>
                </a:lnTo>
                <a:lnTo>
                  <a:pt x="2022" y="0"/>
                </a:lnTo>
                <a:lnTo>
                  <a:pt x="52196" y="0"/>
                </a:lnTo>
                <a:lnTo>
                  <a:pt x="54219" y="2017"/>
                </a:lnTo>
                <a:lnTo>
                  <a:pt x="54219" y="49580"/>
                </a:lnTo>
                <a:lnTo>
                  <a:pt x="54219" y="52069"/>
                </a:lnTo>
                <a:lnTo>
                  <a:pt x="52196" y="54087"/>
                </a:lnTo>
                <a:close/>
              </a:path>
            </a:pathLst>
          </a:custGeom>
          <a:solidFill>
            <a:srgbClr val="876EBD"/>
          </a:solidFill>
        </p:spPr>
        <p:txBody>
          <a:bodyPr wrap="square" lIns="0" tIns="0" rIns="0" bIns="0" rtlCol="0"/>
          <a:lstStyle/>
          <a:p>
            <a:endParaRPr/>
          </a:p>
        </p:txBody>
      </p:sp>
      <p:sp>
        <p:nvSpPr>
          <p:cNvPr id="6" name="object 6"/>
          <p:cNvSpPr txBox="1"/>
          <p:nvPr/>
        </p:nvSpPr>
        <p:spPr>
          <a:xfrm>
            <a:off x="1524407" y="9111397"/>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0</a:t>
            </a:r>
            <a:endParaRPr sz="1400">
              <a:latin typeface="Arial"/>
              <a:cs typeface="Arial"/>
            </a:endParaRPr>
          </a:p>
        </p:txBody>
      </p:sp>
      <p:sp>
        <p:nvSpPr>
          <p:cNvPr id="7" name="object 7"/>
          <p:cNvSpPr txBox="1"/>
          <p:nvPr/>
        </p:nvSpPr>
        <p:spPr>
          <a:xfrm>
            <a:off x="2145687" y="9111397"/>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1</a:t>
            </a:r>
            <a:endParaRPr sz="1400">
              <a:latin typeface="Arial"/>
              <a:cs typeface="Arial"/>
            </a:endParaRPr>
          </a:p>
        </p:txBody>
      </p:sp>
      <p:sp>
        <p:nvSpPr>
          <p:cNvPr id="8" name="object 8"/>
          <p:cNvSpPr txBox="1"/>
          <p:nvPr/>
        </p:nvSpPr>
        <p:spPr>
          <a:xfrm>
            <a:off x="2766967" y="9111397"/>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2</a:t>
            </a:r>
            <a:endParaRPr sz="1400">
              <a:latin typeface="Arial"/>
              <a:cs typeface="Arial"/>
            </a:endParaRPr>
          </a:p>
        </p:txBody>
      </p:sp>
      <p:sp>
        <p:nvSpPr>
          <p:cNvPr id="9" name="object 9"/>
          <p:cNvSpPr txBox="1"/>
          <p:nvPr/>
        </p:nvSpPr>
        <p:spPr>
          <a:xfrm>
            <a:off x="3388246" y="9111397"/>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3</a:t>
            </a:r>
            <a:endParaRPr sz="1400">
              <a:latin typeface="Arial"/>
              <a:cs typeface="Arial"/>
            </a:endParaRPr>
          </a:p>
        </p:txBody>
      </p:sp>
      <p:sp>
        <p:nvSpPr>
          <p:cNvPr id="10" name="object 10"/>
          <p:cNvSpPr txBox="1"/>
          <p:nvPr/>
        </p:nvSpPr>
        <p:spPr>
          <a:xfrm>
            <a:off x="4009526" y="9111397"/>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4</a:t>
            </a:r>
            <a:endParaRPr sz="1400">
              <a:latin typeface="Arial"/>
              <a:cs typeface="Arial"/>
            </a:endParaRPr>
          </a:p>
        </p:txBody>
      </p:sp>
      <p:sp>
        <p:nvSpPr>
          <p:cNvPr id="11" name="object 11"/>
          <p:cNvSpPr txBox="1"/>
          <p:nvPr/>
        </p:nvSpPr>
        <p:spPr>
          <a:xfrm>
            <a:off x="4630806" y="9111397"/>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5</a:t>
            </a:r>
            <a:endParaRPr sz="1400">
              <a:latin typeface="Arial"/>
              <a:cs typeface="Arial"/>
            </a:endParaRPr>
          </a:p>
        </p:txBody>
      </p:sp>
      <p:sp>
        <p:nvSpPr>
          <p:cNvPr id="12" name="object 12"/>
          <p:cNvSpPr txBox="1"/>
          <p:nvPr/>
        </p:nvSpPr>
        <p:spPr>
          <a:xfrm>
            <a:off x="5252086" y="9111397"/>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6</a:t>
            </a:r>
            <a:endParaRPr sz="1400">
              <a:latin typeface="Arial"/>
              <a:cs typeface="Arial"/>
            </a:endParaRPr>
          </a:p>
        </p:txBody>
      </p:sp>
      <p:sp>
        <p:nvSpPr>
          <p:cNvPr id="13" name="object 13"/>
          <p:cNvSpPr txBox="1"/>
          <p:nvPr/>
        </p:nvSpPr>
        <p:spPr>
          <a:xfrm>
            <a:off x="5873365" y="9111397"/>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7</a:t>
            </a:r>
            <a:endParaRPr sz="1400">
              <a:latin typeface="Arial"/>
              <a:cs typeface="Arial"/>
            </a:endParaRPr>
          </a:p>
        </p:txBody>
      </p:sp>
      <p:sp>
        <p:nvSpPr>
          <p:cNvPr id="14" name="object 14"/>
          <p:cNvSpPr txBox="1"/>
          <p:nvPr/>
        </p:nvSpPr>
        <p:spPr>
          <a:xfrm>
            <a:off x="6494645" y="9111397"/>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8</a:t>
            </a:r>
            <a:endParaRPr sz="1400">
              <a:latin typeface="Arial"/>
              <a:cs typeface="Arial"/>
            </a:endParaRPr>
          </a:p>
        </p:txBody>
      </p:sp>
      <p:sp>
        <p:nvSpPr>
          <p:cNvPr id="15" name="object 15"/>
          <p:cNvSpPr txBox="1"/>
          <p:nvPr/>
        </p:nvSpPr>
        <p:spPr>
          <a:xfrm>
            <a:off x="7115926" y="9111397"/>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9</a:t>
            </a:r>
            <a:endParaRPr sz="1400">
              <a:latin typeface="Arial"/>
              <a:cs typeface="Arial"/>
            </a:endParaRPr>
          </a:p>
        </p:txBody>
      </p:sp>
      <p:sp>
        <p:nvSpPr>
          <p:cNvPr id="16" name="object 16"/>
          <p:cNvSpPr txBox="1"/>
          <p:nvPr/>
        </p:nvSpPr>
        <p:spPr>
          <a:xfrm>
            <a:off x="7687763" y="9111397"/>
            <a:ext cx="22352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10</a:t>
            </a:r>
            <a:endParaRPr sz="1400">
              <a:latin typeface="Arial"/>
              <a:cs typeface="Arial"/>
            </a:endParaRPr>
          </a:p>
        </p:txBody>
      </p:sp>
      <p:sp>
        <p:nvSpPr>
          <p:cNvPr id="17" name="object 17"/>
          <p:cNvSpPr txBox="1"/>
          <p:nvPr/>
        </p:nvSpPr>
        <p:spPr>
          <a:xfrm>
            <a:off x="8309043" y="9111397"/>
            <a:ext cx="22352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11</a:t>
            </a:r>
            <a:endParaRPr sz="1400">
              <a:latin typeface="Arial"/>
              <a:cs typeface="Arial"/>
            </a:endParaRPr>
          </a:p>
        </p:txBody>
      </p:sp>
      <p:grpSp>
        <p:nvGrpSpPr>
          <p:cNvPr id="18" name="object 18"/>
          <p:cNvGrpSpPr/>
          <p:nvPr/>
        </p:nvGrpSpPr>
        <p:grpSpPr>
          <a:xfrm>
            <a:off x="1275909" y="1121551"/>
            <a:ext cx="7455534" cy="6797675"/>
            <a:chOff x="1275909" y="1121551"/>
            <a:chExt cx="7455534" cy="6797675"/>
          </a:xfrm>
        </p:grpSpPr>
        <p:sp>
          <p:nvSpPr>
            <p:cNvPr id="19" name="object 19"/>
            <p:cNvSpPr/>
            <p:nvPr/>
          </p:nvSpPr>
          <p:spPr>
            <a:xfrm>
              <a:off x="1275905" y="1132648"/>
              <a:ext cx="7455534" cy="6333490"/>
            </a:xfrm>
            <a:custGeom>
              <a:avLst/>
              <a:gdLst/>
              <a:ahLst/>
              <a:cxnLst/>
              <a:rect l="l" t="t" r="r" b="b"/>
              <a:pathLst>
                <a:path w="7455534" h="6333490">
                  <a:moveTo>
                    <a:pt x="7455446" y="6328537"/>
                  </a:moveTo>
                  <a:lnTo>
                    <a:pt x="0" y="6328537"/>
                  </a:lnTo>
                  <a:lnTo>
                    <a:pt x="0" y="6333045"/>
                  </a:lnTo>
                  <a:lnTo>
                    <a:pt x="7455446" y="6333045"/>
                  </a:lnTo>
                  <a:lnTo>
                    <a:pt x="7455446" y="6328537"/>
                  </a:lnTo>
                  <a:close/>
                </a:path>
                <a:path w="7455534" h="6333490">
                  <a:moveTo>
                    <a:pt x="7455446" y="4746409"/>
                  </a:moveTo>
                  <a:lnTo>
                    <a:pt x="0" y="4746409"/>
                  </a:lnTo>
                  <a:lnTo>
                    <a:pt x="0" y="4750917"/>
                  </a:lnTo>
                  <a:lnTo>
                    <a:pt x="7455446" y="4750917"/>
                  </a:lnTo>
                  <a:lnTo>
                    <a:pt x="7455446" y="4746409"/>
                  </a:lnTo>
                  <a:close/>
                </a:path>
                <a:path w="7455534" h="6333490">
                  <a:moveTo>
                    <a:pt x="7455446" y="3164268"/>
                  </a:moveTo>
                  <a:lnTo>
                    <a:pt x="0" y="3164268"/>
                  </a:lnTo>
                  <a:lnTo>
                    <a:pt x="0" y="3168777"/>
                  </a:lnTo>
                  <a:lnTo>
                    <a:pt x="7455446" y="3168777"/>
                  </a:lnTo>
                  <a:lnTo>
                    <a:pt x="7455446" y="3164268"/>
                  </a:lnTo>
                  <a:close/>
                </a:path>
                <a:path w="7455534" h="6333490">
                  <a:moveTo>
                    <a:pt x="7455446" y="1582140"/>
                  </a:moveTo>
                  <a:lnTo>
                    <a:pt x="0" y="1582140"/>
                  </a:lnTo>
                  <a:lnTo>
                    <a:pt x="0" y="1586649"/>
                  </a:lnTo>
                  <a:lnTo>
                    <a:pt x="7455446" y="1586649"/>
                  </a:lnTo>
                  <a:lnTo>
                    <a:pt x="7455446" y="1582140"/>
                  </a:lnTo>
                  <a:close/>
                </a:path>
                <a:path w="7455534" h="6333490">
                  <a:moveTo>
                    <a:pt x="7455446" y="0"/>
                  </a:moveTo>
                  <a:lnTo>
                    <a:pt x="0" y="0"/>
                  </a:lnTo>
                  <a:lnTo>
                    <a:pt x="0" y="4508"/>
                  </a:lnTo>
                  <a:lnTo>
                    <a:pt x="7455446" y="4508"/>
                  </a:lnTo>
                  <a:lnTo>
                    <a:pt x="7455446" y="0"/>
                  </a:lnTo>
                  <a:close/>
                </a:path>
              </a:pathLst>
            </a:custGeom>
            <a:solidFill>
              <a:srgbClr val="000000">
                <a:alpha val="24708"/>
              </a:srgbClr>
            </a:solidFill>
          </p:spPr>
          <p:txBody>
            <a:bodyPr wrap="square" lIns="0" tIns="0" rIns="0" bIns="0" rtlCol="0"/>
            <a:lstStyle/>
            <a:p>
              <a:endParaRPr/>
            </a:p>
          </p:txBody>
        </p:sp>
        <p:sp>
          <p:nvSpPr>
            <p:cNvPr id="20" name="object 20"/>
            <p:cNvSpPr/>
            <p:nvPr/>
          </p:nvSpPr>
          <p:spPr>
            <a:xfrm>
              <a:off x="1509915" y="1121561"/>
              <a:ext cx="6986905" cy="6797675"/>
            </a:xfrm>
            <a:custGeom>
              <a:avLst/>
              <a:gdLst/>
              <a:ahLst/>
              <a:cxnLst/>
              <a:rect l="l" t="t" r="r" b="b"/>
              <a:pathLst>
                <a:path w="6986905" h="6797675">
                  <a:moveTo>
                    <a:pt x="6986664" y="5929744"/>
                  </a:moveTo>
                  <a:lnTo>
                    <a:pt x="6980644" y="5899924"/>
                  </a:lnTo>
                  <a:lnTo>
                    <a:pt x="6964223" y="5875566"/>
                  </a:lnTo>
                  <a:lnTo>
                    <a:pt x="6939877" y="5859145"/>
                  </a:lnTo>
                  <a:lnTo>
                    <a:pt x="6910044" y="5853125"/>
                  </a:lnTo>
                  <a:lnTo>
                    <a:pt x="6880225" y="5859145"/>
                  </a:lnTo>
                  <a:lnTo>
                    <a:pt x="6869366" y="5866473"/>
                  </a:lnTo>
                  <a:lnTo>
                    <a:pt x="6345390" y="5252694"/>
                  </a:lnTo>
                  <a:lnTo>
                    <a:pt x="6359423" y="5231879"/>
                  </a:lnTo>
                  <a:lnTo>
                    <a:pt x="6365443" y="5202059"/>
                  </a:lnTo>
                  <a:lnTo>
                    <a:pt x="6363157" y="5190706"/>
                  </a:lnTo>
                  <a:lnTo>
                    <a:pt x="6359423" y="5172240"/>
                  </a:lnTo>
                  <a:lnTo>
                    <a:pt x="6343002" y="5147881"/>
                  </a:lnTo>
                  <a:lnTo>
                    <a:pt x="6318656" y="5131460"/>
                  </a:lnTo>
                  <a:lnTo>
                    <a:pt x="6288824" y="5125440"/>
                  </a:lnTo>
                  <a:lnTo>
                    <a:pt x="6279477" y="5127333"/>
                  </a:lnTo>
                  <a:lnTo>
                    <a:pt x="5696864" y="2931515"/>
                  </a:lnTo>
                  <a:lnTo>
                    <a:pt x="5697436" y="2931401"/>
                  </a:lnTo>
                  <a:lnTo>
                    <a:pt x="5721782" y="2914980"/>
                  </a:lnTo>
                  <a:lnTo>
                    <a:pt x="5738203" y="2890621"/>
                  </a:lnTo>
                  <a:lnTo>
                    <a:pt x="5744222" y="2860802"/>
                  </a:lnTo>
                  <a:lnTo>
                    <a:pt x="5741962" y="2849562"/>
                  </a:lnTo>
                  <a:lnTo>
                    <a:pt x="5738203" y="2830982"/>
                  </a:lnTo>
                  <a:lnTo>
                    <a:pt x="5721782" y="2806623"/>
                  </a:lnTo>
                  <a:lnTo>
                    <a:pt x="5697436" y="2790215"/>
                  </a:lnTo>
                  <a:lnTo>
                    <a:pt x="5667603" y="2784195"/>
                  </a:lnTo>
                  <a:lnTo>
                    <a:pt x="5661190" y="2785491"/>
                  </a:lnTo>
                  <a:lnTo>
                    <a:pt x="5072685" y="147916"/>
                  </a:lnTo>
                  <a:lnTo>
                    <a:pt x="5076215" y="147205"/>
                  </a:lnTo>
                  <a:lnTo>
                    <a:pt x="5100561" y="130784"/>
                  </a:lnTo>
                  <a:lnTo>
                    <a:pt x="5116982" y="106426"/>
                  </a:lnTo>
                  <a:lnTo>
                    <a:pt x="5123002" y="76606"/>
                  </a:lnTo>
                  <a:lnTo>
                    <a:pt x="5120767" y="65493"/>
                  </a:lnTo>
                  <a:lnTo>
                    <a:pt x="5116982" y="46786"/>
                  </a:lnTo>
                  <a:lnTo>
                    <a:pt x="5100561" y="22440"/>
                  </a:lnTo>
                  <a:lnTo>
                    <a:pt x="5076215" y="6019"/>
                  </a:lnTo>
                  <a:lnTo>
                    <a:pt x="5046383" y="0"/>
                  </a:lnTo>
                  <a:lnTo>
                    <a:pt x="5016563" y="6019"/>
                  </a:lnTo>
                  <a:lnTo>
                    <a:pt x="4992205" y="22440"/>
                  </a:lnTo>
                  <a:lnTo>
                    <a:pt x="4975784" y="46786"/>
                  </a:lnTo>
                  <a:lnTo>
                    <a:pt x="4969764" y="76606"/>
                  </a:lnTo>
                  <a:lnTo>
                    <a:pt x="4974818" y="101688"/>
                  </a:lnTo>
                  <a:lnTo>
                    <a:pt x="4486973" y="350139"/>
                  </a:lnTo>
                  <a:lnTo>
                    <a:pt x="4479341" y="338823"/>
                  </a:lnTo>
                  <a:lnTo>
                    <a:pt x="4454995" y="322402"/>
                  </a:lnTo>
                  <a:lnTo>
                    <a:pt x="4425162" y="316382"/>
                  </a:lnTo>
                  <a:lnTo>
                    <a:pt x="4395343" y="322402"/>
                  </a:lnTo>
                  <a:lnTo>
                    <a:pt x="4370984" y="338823"/>
                  </a:lnTo>
                  <a:lnTo>
                    <a:pt x="4354563" y="363169"/>
                  </a:lnTo>
                  <a:lnTo>
                    <a:pt x="4348543" y="393001"/>
                  </a:lnTo>
                  <a:lnTo>
                    <a:pt x="4354563" y="422821"/>
                  </a:lnTo>
                  <a:lnTo>
                    <a:pt x="4363364" y="435889"/>
                  </a:lnTo>
                  <a:lnTo>
                    <a:pt x="3852303" y="904392"/>
                  </a:lnTo>
                  <a:lnTo>
                    <a:pt x="3833774" y="891895"/>
                  </a:lnTo>
                  <a:lnTo>
                    <a:pt x="3803942" y="885875"/>
                  </a:lnTo>
                  <a:lnTo>
                    <a:pt x="3774122" y="891895"/>
                  </a:lnTo>
                  <a:lnTo>
                    <a:pt x="3749764" y="908316"/>
                  </a:lnTo>
                  <a:lnTo>
                    <a:pt x="3733342" y="932662"/>
                  </a:lnTo>
                  <a:lnTo>
                    <a:pt x="3727323" y="962494"/>
                  </a:lnTo>
                  <a:lnTo>
                    <a:pt x="3733342" y="992314"/>
                  </a:lnTo>
                  <a:lnTo>
                    <a:pt x="3749764" y="1016660"/>
                  </a:lnTo>
                  <a:lnTo>
                    <a:pt x="3766274" y="1027798"/>
                  </a:lnTo>
                  <a:lnTo>
                    <a:pt x="3201555" y="2408326"/>
                  </a:lnTo>
                  <a:lnTo>
                    <a:pt x="3152902" y="2410549"/>
                  </a:lnTo>
                  <a:lnTo>
                    <a:pt x="3112122" y="2451316"/>
                  </a:lnTo>
                  <a:lnTo>
                    <a:pt x="3106102" y="2481135"/>
                  </a:lnTo>
                  <a:lnTo>
                    <a:pt x="3112122" y="2510967"/>
                  </a:lnTo>
                  <a:lnTo>
                    <a:pt x="3128543" y="2535313"/>
                  </a:lnTo>
                  <a:lnTo>
                    <a:pt x="3148660" y="2548890"/>
                  </a:lnTo>
                  <a:lnTo>
                    <a:pt x="2576144" y="4210888"/>
                  </a:lnTo>
                  <a:lnTo>
                    <a:pt x="2531681" y="4213949"/>
                  </a:lnTo>
                  <a:lnTo>
                    <a:pt x="2490901" y="4254716"/>
                  </a:lnTo>
                  <a:lnTo>
                    <a:pt x="2484882" y="4284535"/>
                  </a:lnTo>
                  <a:lnTo>
                    <a:pt x="2490901" y="4314355"/>
                  </a:lnTo>
                  <a:lnTo>
                    <a:pt x="2507323" y="4338713"/>
                  </a:lnTo>
                  <a:lnTo>
                    <a:pt x="2517597" y="4345648"/>
                  </a:lnTo>
                  <a:lnTo>
                    <a:pt x="1966633" y="5383873"/>
                  </a:lnTo>
                  <a:lnTo>
                    <a:pt x="1910461" y="5384571"/>
                  </a:lnTo>
                  <a:lnTo>
                    <a:pt x="1869681" y="5425338"/>
                  </a:lnTo>
                  <a:lnTo>
                    <a:pt x="1863661" y="5455170"/>
                  </a:lnTo>
                  <a:lnTo>
                    <a:pt x="1869681" y="5484990"/>
                  </a:lnTo>
                  <a:lnTo>
                    <a:pt x="1886102" y="5509336"/>
                  </a:lnTo>
                  <a:lnTo>
                    <a:pt x="1888680" y="5511089"/>
                  </a:lnTo>
                  <a:lnTo>
                    <a:pt x="1353832" y="6273787"/>
                  </a:lnTo>
                  <a:lnTo>
                    <a:pt x="1348892" y="6270447"/>
                  </a:lnTo>
                  <a:lnTo>
                    <a:pt x="1319060" y="6264427"/>
                  </a:lnTo>
                  <a:lnTo>
                    <a:pt x="1289240" y="6270447"/>
                  </a:lnTo>
                  <a:lnTo>
                    <a:pt x="1264881" y="6286868"/>
                  </a:lnTo>
                  <a:lnTo>
                    <a:pt x="1248460" y="6311227"/>
                  </a:lnTo>
                  <a:lnTo>
                    <a:pt x="1242441" y="6341046"/>
                  </a:lnTo>
                  <a:lnTo>
                    <a:pt x="1248460" y="6370866"/>
                  </a:lnTo>
                  <a:lnTo>
                    <a:pt x="1249146" y="6371895"/>
                  </a:lnTo>
                  <a:lnTo>
                    <a:pt x="756399" y="6673037"/>
                  </a:lnTo>
                  <a:lnTo>
                    <a:pt x="752017" y="6666535"/>
                  </a:lnTo>
                  <a:lnTo>
                    <a:pt x="727659" y="6650114"/>
                  </a:lnTo>
                  <a:lnTo>
                    <a:pt x="697839" y="6644094"/>
                  </a:lnTo>
                  <a:lnTo>
                    <a:pt x="668020" y="6650114"/>
                  </a:lnTo>
                  <a:lnTo>
                    <a:pt x="643661" y="6666535"/>
                  </a:lnTo>
                  <a:lnTo>
                    <a:pt x="630555" y="6685966"/>
                  </a:lnTo>
                  <a:lnTo>
                    <a:pt x="150126" y="6514681"/>
                  </a:lnTo>
                  <a:lnTo>
                    <a:pt x="153238" y="6499238"/>
                  </a:lnTo>
                  <a:lnTo>
                    <a:pt x="150926" y="6487808"/>
                  </a:lnTo>
                  <a:lnTo>
                    <a:pt x="147218" y="6469418"/>
                  </a:lnTo>
                  <a:lnTo>
                    <a:pt x="130797" y="6445059"/>
                  </a:lnTo>
                  <a:lnTo>
                    <a:pt x="106438" y="6428651"/>
                  </a:lnTo>
                  <a:lnTo>
                    <a:pt x="76619" y="6422618"/>
                  </a:lnTo>
                  <a:lnTo>
                    <a:pt x="46799" y="6428651"/>
                  </a:lnTo>
                  <a:lnTo>
                    <a:pt x="22440" y="6445059"/>
                  </a:lnTo>
                  <a:lnTo>
                    <a:pt x="6019" y="6469418"/>
                  </a:lnTo>
                  <a:lnTo>
                    <a:pt x="0" y="6499238"/>
                  </a:lnTo>
                  <a:lnTo>
                    <a:pt x="6019" y="6529057"/>
                  </a:lnTo>
                  <a:lnTo>
                    <a:pt x="22440" y="6553416"/>
                  </a:lnTo>
                  <a:lnTo>
                    <a:pt x="46799" y="6569837"/>
                  </a:lnTo>
                  <a:lnTo>
                    <a:pt x="76619" y="6575857"/>
                  </a:lnTo>
                  <a:lnTo>
                    <a:pt x="106438" y="6569837"/>
                  </a:lnTo>
                  <a:lnTo>
                    <a:pt x="130797" y="6553416"/>
                  </a:lnTo>
                  <a:lnTo>
                    <a:pt x="143891" y="6533985"/>
                  </a:lnTo>
                  <a:lnTo>
                    <a:pt x="624332" y="6705282"/>
                  </a:lnTo>
                  <a:lnTo>
                    <a:pt x="627240" y="6750532"/>
                  </a:lnTo>
                  <a:lnTo>
                    <a:pt x="668020" y="6791299"/>
                  </a:lnTo>
                  <a:lnTo>
                    <a:pt x="697839" y="6797319"/>
                  </a:lnTo>
                  <a:lnTo>
                    <a:pt x="727659" y="6791299"/>
                  </a:lnTo>
                  <a:lnTo>
                    <a:pt x="752017" y="6774878"/>
                  </a:lnTo>
                  <a:lnTo>
                    <a:pt x="768438" y="6750532"/>
                  </a:lnTo>
                  <a:lnTo>
                    <a:pt x="772121" y="6732283"/>
                  </a:lnTo>
                  <a:lnTo>
                    <a:pt x="774458" y="6720713"/>
                  </a:lnTo>
                  <a:lnTo>
                    <a:pt x="768438" y="6690893"/>
                  </a:lnTo>
                  <a:lnTo>
                    <a:pt x="767753" y="6689865"/>
                  </a:lnTo>
                  <a:lnTo>
                    <a:pt x="1260487" y="6388722"/>
                  </a:lnTo>
                  <a:lnTo>
                    <a:pt x="1264881" y="6395225"/>
                  </a:lnTo>
                  <a:lnTo>
                    <a:pt x="1289240" y="6411646"/>
                  </a:lnTo>
                  <a:lnTo>
                    <a:pt x="1319060" y="6417665"/>
                  </a:lnTo>
                  <a:lnTo>
                    <a:pt x="1348892" y="6411646"/>
                  </a:lnTo>
                  <a:lnTo>
                    <a:pt x="1373238" y="6395225"/>
                  </a:lnTo>
                  <a:lnTo>
                    <a:pt x="1389659" y="6370866"/>
                  </a:lnTo>
                  <a:lnTo>
                    <a:pt x="1393355" y="6352565"/>
                  </a:lnTo>
                  <a:lnTo>
                    <a:pt x="1395679" y="6341046"/>
                  </a:lnTo>
                  <a:lnTo>
                    <a:pt x="1389659" y="6311227"/>
                  </a:lnTo>
                  <a:lnTo>
                    <a:pt x="1373238" y="6286868"/>
                  </a:lnTo>
                  <a:lnTo>
                    <a:pt x="1370660" y="6285128"/>
                  </a:lnTo>
                  <a:lnTo>
                    <a:pt x="1905495" y="5522430"/>
                  </a:lnTo>
                  <a:lnTo>
                    <a:pt x="1910461" y="5525757"/>
                  </a:lnTo>
                  <a:lnTo>
                    <a:pt x="1940280" y="5531777"/>
                  </a:lnTo>
                  <a:lnTo>
                    <a:pt x="1970112" y="5525757"/>
                  </a:lnTo>
                  <a:lnTo>
                    <a:pt x="1994458" y="5509336"/>
                  </a:lnTo>
                  <a:lnTo>
                    <a:pt x="2010879" y="5484990"/>
                  </a:lnTo>
                  <a:lnTo>
                    <a:pt x="2014562" y="5466753"/>
                  </a:lnTo>
                  <a:lnTo>
                    <a:pt x="2016899" y="5455170"/>
                  </a:lnTo>
                  <a:lnTo>
                    <a:pt x="2010879" y="5425338"/>
                  </a:lnTo>
                  <a:lnTo>
                    <a:pt x="1994458" y="5400992"/>
                  </a:lnTo>
                  <a:lnTo>
                    <a:pt x="1984184" y="5394071"/>
                  </a:lnTo>
                  <a:lnTo>
                    <a:pt x="2535136" y="4355846"/>
                  </a:lnTo>
                  <a:lnTo>
                    <a:pt x="2591333" y="4355135"/>
                  </a:lnTo>
                  <a:lnTo>
                    <a:pt x="2632100" y="4314355"/>
                  </a:lnTo>
                  <a:lnTo>
                    <a:pt x="2638120" y="4284535"/>
                  </a:lnTo>
                  <a:lnTo>
                    <a:pt x="2632100" y="4254716"/>
                  </a:lnTo>
                  <a:lnTo>
                    <a:pt x="2615679" y="4230370"/>
                  </a:lnTo>
                  <a:lnTo>
                    <a:pt x="2595562" y="4216806"/>
                  </a:lnTo>
                  <a:lnTo>
                    <a:pt x="3168078" y="2554808"/>
                  </a:lnTo>
                  <a:lnTo>
                    <a:pt x="3212554" y="2551734"/>
                  </a:lnTo>
                  <a:lnTo>
                    <a:pt x="3253321" y="2510967"/>
                  </a:lnTo>
                  <a:lnTo>
                    <a:pt x="3257016" y="2492641"/>
                  </a:lnTo>
                  <a:lnTo>
                    <a:pt x="3259340" y="2481135"/>
                  </a:lnTo>
                  <a:lnTo>
                    <a:pt x="3253321" y="2451316"/>
                  </a:lnTo>
                  <a:lnTo>
                    <a:pt x="3236899" y="2426970"/>
                  </a:lnTo>
                  <a:lnTo>
                    <a:pt x="3220389" y="2415832"/>
                  </a:lnTo>
                  <a:lnTo>
                    <a:pt x="3785108" y="1035304"/>
                  </a:lnTo>
                  <a:lnTo>
                    <a:pt x="3833774" y="1033081"/>
                  </a:lnTo>
                  <a:lnTo>
                    <a:pt x="3874541" y="992314"/>
                  </a:lnTo>
                  <a:lnTo>
                    <a:pt x="3878288" y="973747"/>
                  </a:lnTo>
                  <a:lnTo>
                    <a:pt x="3880561" y="962494"/>
                  </a:lnTo>
                  <a:lnTo>
                    <a:pt x="3874541" y="932662"/>
                  </a:lnTo>
                  <a:lnTo>
                    <a:pt x="3865740" y="919607"/>
                  </a:lnTo>
                  <a:lnTo>
                    <a:pt x="4376801" y="451091"/>
                  </a:lnTo>
                  <a:lnTo>
                    <a:pt x="4395343" y="463588"/>
                  </a:lnTo>
                  <a:lnTo>
                    <a:pt x="4425162" y="469607"/>
                  </a:lnTo>
                  <a:lnTo>
                    <a:pt x="4454995" y="463588"/>
                  </a:lnTo>
                  <a:lnTo>
                    <a:pt x="4479341" y="447167"/>
                  </a:lnTo>
                  <a:lnTo>
                    <a:pt x="4495762" y="422821"/>
                  </a:lnTo>
                  <a:lnTo>
                    <a:pt x="4499445" y="404571"/>
                  </a:lnTo>
                  <a:lnTo>
                    <a:pt x="4501781" y="393001"/>
                  </a:lnTo>
                  <a:lnTo>
                    <a:pt x="4496727" y="367931"/>
                  </a:lnTo>
                  <a:lnTo>
                    <a:pt x="4984572" y="119481"/>
                  </a:lnTo>
                  <a:lnTo>
                    <a:pt x="4992205" y="130784"/>
                  </a:lnTo>
                  <a:lnTo>
                    <a:pt x="5016563" y="147205"/>
                  </a:lnTo>
                  <a:lnTo>
                    <a:pt x="5046383" y="153225"/>
                  </a:lnTo>
                  <a:lnTo>
                    <a:pt x="5052796" y="151930"/>
                  </a:lnTo>
                  <a:lnTo>
                    <a:pt x="5641302" y="2789504"/>
                  </a:lnTo>
                  <a:lnTo>
                    <a:pt x="5637784" y="2790215"/>
                  </a:lnTo>
                  <a:lnTo>
                    <a:pt x="5613425" y="2806623"/>
                  </a:lnTo>
                  <a:lnTo>
                    <a:pt x="5597004" y="2830982"/>
                  </a:lnTo>
                  <a:lnTo>
                    <a:pt x="5590984" y="2860802"/>
                  </a:lnTo>
                  <a:lnTo>
                    <a:pt x="5597004" y="2890621"/>
                  </a:lnTo>
                  <a:lnTo>
                    <a:pt x="5613425" y="2914980"/>
                  </a:lnTo>
                  <a:lnTo>
                    <a:pt x="5637784" y="2931401"/>
                  </a:lnTo>
                  <a:lnTo>
                    <a:pt x="5667603" y="2937421"/>
                  </a:lnTo>
                  <a:lnTo>
                    <a:pt x="5676938" y="2935528"/>
                  </a:lnTo>
                  <a:lnTo>
                    <a:pt x="6259576" y="5131346"/>
                  </a:lnTo>
                  <a:lnTo>
                    <a:pt x="6259004" y="5131460"/>
                  </a:lnTo>
                  <a:lnTo>
                    <a:pt x="6234646" y="5147881"/>
                  </a:lnTo>
                  <a:lnTo>
                    <a:pt x="6218225" y="5172240"/>
                  </a:lnTo>
                  <a:lnTo>
                    <a:pt x="6212205" y="5202059"/>
                  </a:lnTo>
                  <a:lnTo>
                    <a:pt x="6218225" y="5231879"/>
                  </a:lnTo>
                  <a:lnTo>
                    <a:pt x="6234646" y="5256238"/>
                  </a:lnTo>
                  <a:lnTo>
                    <a:pt x="6259004" y="5272646"/>
                  </a:lnTo>
                  <a:lnTo>
                    <a:pt x="6288824" y="5278666"/>
                  </a:lnTo>
                  <a:lnTo>
                    <a:pt x="6318656" y="5272646"/>
                  </a:lnTo>
                  <a:lnTo>
                    <a:pt x="6329515" y="5265331"/>
                  </a:lnTo>
                  <a:lnTo>
                    <a:pt x="6853491" y="5879109"/>
                  </a:lnTo>
                  <a:lnTo>
                    <a:pt x="6839445" y="5899924"/>
                  </a:lnTo>
                  <a:lnTo>
                    <a:pt x="6833425" y="5929744"/>
                  </a:lnTo>
                  <a:lnTo>
                    <a:pt x="6839445" y="5959564"/>
                  </a:lnTo>
                  <a:lnTo>
                    <a:pt x="6855866" y="5983922"/>
                  </a:lnTo>
                  <a:lnTo>
                    <a:pt x="6880225" y="6000343"/>
                  </a:lnTo>
                  <a:lnTo>
                    <a:pt x="6910044" y="6006363"/>
                  </a:lnTo>
                  <a:lnTo>
                    <a:pt x="6939877" y="6000343"/>
                  </a:lnTo>
                  <a:lnTo>
                    <a:pt x="6964223" y="5983922"/>
                  </a:lnTo>
                  <a:lnTo>
                    <a:pt x="6980644" y="5959564"/>
                  </a:lnTo>
                  <a:lnTo>
                    <a:pt x="6984378" y="5941098"/>
                  </a:lnTo>
                  <a:lnTo>
                    <a:pt x="6986664" y="5929744"/>
                  </a:lnTo>
                  <a:close/>
                </a:path>
              </a:pathLst>
            </a:custGeom>
            <a:solidFill>
              <a:srgbClr val="A61717"/>
            </a:solidFill>
          </p:spPr>
          <p:txBody>
            <a:bodyPr wrap="square" lIns="0" tIns="0" rIns="0" bIns="0" rtlCol="0"/>
            <a:lstStyle/>
            <a:p>
              <a:endParaRPr/>
            </a:p>
          </p:txBody>
        </p:sp>
        <p:sp>
          <p:nvSpPr>
            <p:cNvPr id="21" name="object 21"/>
            <p:cNvSpPr/>
            <p:nvPr/>
          </p:nvSpPr>
          <p:spPr>
            <a:xfrm>
              <a:off x="2131136" y="5256148"/>
              <a:ext cx="6365875" cy="2467610"/>
            </a:xfrm>
            <a:custGeom>
              <a:avLst/>
              <a:gdLst/>
              <a:ahLst/>
              <a:cxnLst/>
              <a:rect l="l" t="t" r="r" b="b"/>
              <a:pathLst>
                <a:path w="6365875" h="2467609">
                  <a:moveTo>
                    <a:pt x="6365443" y="175704"/>
                  </a:moveTo>
                  <a:lnTo>
                    <a:pt x="6359423" y="145884"/>
                  </a:lnTo>
                  <a:lnTo>
                    <a:pt x="6343002" y="121526"/>
                  </a:lnTo>
                  <a:lnTo>
                    <a:pt x="6318656" y="105105"/>
                  </a:lnTo>
                  <a:lnTo>
                    <a:pt x="6288824" y="99085"/>
                  </a:lnTo>
                  <a:lnTo>
                    <a:pt x="6259004" y="105105"/>
                  </a:lnTo>
                  <a:lnTo>
                    <a:pt x="6234646" y="121526"/>
                  </a:lnTo>
                  <a:lnTo>
                    <a:pt x="6218225" y="145884"/>
                  </a:lnTo>
                  <a:lnTo>
                    <a:pt x="6216612" y="153911"/>
                  </a:lnTo>
                  <a:lnTo>
                    <a:pt x="5743841" y="78511"/>
                  </a:lnTo>
                  <a:lnTo>
                    <a:pt x="5721782" y="22440"/>
                  </a:lnTo>
                  <a:lnTo>
                    <a:pt x="5667603" y="0"/>
                  </a:lnTo>
                  <a:lnTo>
                    <a:pt x="5637784" y="6019"/>
                  </a:lnTo>
                  <a:lnTo>
                    <a:pt x="5613425" y="22440"/>
                  </a:lnTo>
                  <a:lnTo>
                    <a:pt x="5597004" y="46799"/>
                  </a:lnTo>
                  <a:lnTo>
                    <a:pt x="5590984" y="76619"/>
                  </a:lnTo>
                  <a:lnTo>
                    <a:pt x="5592534" y="84315"/>
                  </a:lnTo>
                  <a:lnTo>
                    <a:pt x="5117439" y="199072"/>
                  </a:lnTo>
                  <a:lnTo>
                    <a:pt x="5116982" y="196837"/>
                  </a:lnTo>
                  <a:lnTo>
                    <a:pt x="5100561" y="172478"/>
                  </a:lnTo>
                  <a:lnTo>
                    <a:pt x="5076215" y="156070"/>
                  </a:lnTo>
                  <a:lnTo>
                    <a:pt x="5046383" y="150050"/>
                  </a:lnTo>
                  <a:lnTo>
                    <a:pt x="5016563" y="156070"/>
                  </a:lnTo>
                  <a:lnTo>
                    <a:pt x="4992205" y="172478"/>
                  </a:lnTo>
                  <a:lnTo>
                    <a:pt x="4975784" y="196837"/>
                  </a:lnTo>
                  <a:lnTo>
                    <a:pt x="4969764" y="226656"/>
                  </a:lnTo>
                  <a:lnTo>
                    <a:pt x="4975784" y="256476"/>
                  </a:lnTo>
                  <a:lnTo>
                    <a:pt x="4980902" y="264071"/>
                  </a:lnTo>
                  <a:lnTo>
                    <a:pt x="4479264" y="648500"/>
                  </a:lnTo>
                  <a:lnTo>
                    <a:pt x="4454995" y="632142"/>
                  </a:lnTo>
                  <a:lnTo>
                    <a:pt x="4425162" y="626110"/>
                  </a:lnTo>
                  <a:lnTo>
                    <a:pt x="4395343" y="632142"/>
                  </a:lnTo>
                  <a:lnTo>
                    <a:pt x="4370984" y="648550"/>
                  </a:lnTo>
                  <a:lnTo>
                    <a:pt x="4354563" y="672909"/>
                  </a:lnTo>
                  <a:lnTo>
                    <a:pt x="4348543" y="702729"/>
                  </a:lnTo>
                  <a:lnTo>
                    <a:pt x="4354563" y="732548"/>
                  </a:lnTo>
                  <a:lnTo>
                    <a:pt x="4360418" y="741248"/>
                  </a:lnTo>
                  <a:lnTo>
                    <a:pt x="3856863" y="1141526"/>
                  </a:lnTo>
                  <a:lnTo>
                    <a:pt x="3833774" y="1125956"/>
                  </a:lnTo>
                  <a:lnTo>
                    <a:pt x="3803942" y="1119924"/>
                  </a:lnTo>
                  <a:lnTo>
                    <a:pt x="3774122" y="1125956"/>
                  </a:lnTo>
                  <a:lnTo>
                    <a:pt x="3749764" y="1142365"/>
                  </a:lnTo>
                  <a:lnTo>
                    <a:pt x="3733342" y="1166723"/>
                  </a:lnTo>
                  <a:lnTo>
                    <a:pt x="3727323" y="1196543"/>
                  </a:lnTo>
                  <a:lnTo>
                    <a:pt x="3733342" y="1226362"/>
                  </a:lnTo>
                  <a:lnTo>
                    <a:pt x="3738842" y="1234541"/>
                  </a:lnTo>
                  <a:lnTo>
                    <a:pt x="3236201" y="1627301"/>
                  </a:lnTo>
                  <a:lnTo>
                    <a:pt x="3212554" y="1611350"/>
                  </a:lnTo>
                  <a:lnTo>
                    <a:pt x="3182721" y="1605330"/>
                  </a:lnTo>
                  <a:lnTo>
                    <a:pt x="3152902" y="1611350"/>
                  </a:lnTo>
                  <a:lnTo>
                    <a:pt x="3128543" y="1627771"/>
                  </a:lnTo>
                  <a:lnTo>
                    <a:pt x="3112122" y="1652130"/>
                  </a:lnTo>
                  <a:lnTo>
                    <a:pt x="3106102" y="1681949"/>
                  </a:lnTo>
                  <a:lnTo>
                    <a:pt x="3112122" y="1711769"/>
                  </a:lnTo>
                  <a:lnTo>
                    <a:pt x="3112351" y="1712125"/>
                  </a:lnTo>
                  <a:lnTo>
                    <a:pt x="2620518" y="2005533"/>
                  </a:lnTo>
                  <a:lnTo>
                    <a:pt x="2615679" y="1998370"/>
                  </a:lnTo>
                  <a:lnTo>
                    <a:pt x="2591333" y="1981949"/>
                  </a:lnTo>
                  <a:lnTo>
                    <a:pt x="2561501" y="1975929"/>
                  </a:lnTo>
                  <a:lnTo>
                    <a:pt x="2531681" y="1981949"/>
                  </a:lnTo>
                  <a:lnTo>
                    <a:pt x="2507323" y="1998370"/>
                  </a:lnTo>
                  <a:lnTo>
                    <a:pt x="2490901" y="2022729"/>
                  </a:lnTo>
                  <a:lnTo>
                    <a:pt x="2484882" y="2052548"/>
                  </a:lnTo>
                  <a:lnTo>
                    <a:pt x="2490355" y="2079713"/>
                  </a:lnTo>
                  <a:lnTo>
                    <a:pt x="2000948" y="2345956"/>
                  </a:lnTo>
                  <a:lnTo>
                    <a:pt x="1994458" y="2336330"/>
                  </a:lnTo>
                  <a:lnTo>
                    <a:pt x="1970112" y="2319909"/>
                  </a:lnTo>
                  <a:lnTo>
                    <a:pt x="1940280" y="2313889"/>
                  </a:lnTo>
                  <a:lnTo>
                    <a:pt x="1910461" y="2319909"/>
                  </a:lnTo>
                  <a:lnTo>
                    <a:pt x="1886102" y="2336330"/>
                  </a:lnTo>
                  <a:lnTo>
                    <a:pt x="1869681" y="2360676"/>
                  </a:lnTo>
                  <a:lnTo>
                    <a:pt x="1866226" y="2377770"/>
                  </a:lnTo>
                  <a:lnTo>
                    <a:pt x="1394167" y="2361247"/>
                  </a:lnTo>
                  <a:lnTo>
                    <a:pt x="1393596" y="2358440"/>
                  </a:lnTo>
                  <a:lnTo>
                    <a:pt x="1389659" y="2338946"/>
                  </a:lnTo>
                  <a:lnTo>
                    <a:pt x="1373238" y="2314587"/>
                  </a:lnTo>
                  <a:lnTo>
                    <a:pt x="1348892" y="2298166"/>
                  </a:lnTo>
                  <a:lnTo>
                    <a:pt x="1319060" y="2292146"/>
                  </a:lnTo>
                  <a:lnTo>
                    <a:pt x="1289240" y="2298166"/>
                  </a:lnTo>
                  <a:lnTo>
                    <a:pt x="1264881" y="2314587"/>
                  </a:lnTo>
                  <a:lnTo>
                    <a:pt x="1248460" y="2338946"/>
                  </a:lnTo>
                  <a:lnTo>
                    <a:pt x="1244041" y="2360803"/>
                  </a:lnTo>
                  <a:lnTo>
                    <a:pt x="771982" y="2374506"/>
                  </a:lnTo>
                  <a:lnTo>
                    <a:pt x="768438" y="2356980"/>
                  </a:lnTo>
                  <a:lnTo>
                    <a:pt x="752017" y="2332621"/>
                  </a:lnTo>
                  <a:lnTo>
                    <a:pt x="727671" y="2316200"/>
                  </a:lnTo>
                  <a:lnTo>
                    <a:pt x="697839" y="2310180"/>
                  </a:lnTo>
                  <a:lnTo>
                    <a:pt x="668020" y="2316200"/>
                  </a:lnTo>
                  <a:lnTo>
                    <a:pt x="643661" y="2332621"/>
                  </a:lnTo>
                  <a:lnTo>
                    <a:pt x="627240" y="2356980"/>
                  </a:lnTo>
                  <a:lnTo>
                    <a:pt x="623798" y="2374023"/>
                  </a:lnTo>
                  <a:lnTo>
                    <a:pt x="151739" y="2357183"/>
                  </a:lnTo>
                  <a:lnTo>
                    <a:pt x="151155" y="2354313"/>
                  </a:lnTo>
                  <a:lnTo>
                    <a:pt x="147218" y="2334831"/>
                  </a:lnTo>
                  <a:lnTo>
                    <a:pt x="130797" y="2310473"/>
                  </a:lnTo>
                  <a:lnTo>
                    <a:pt x="106438" y="2294064"/>
                  </a:lnTo>
                  <a:lnTo>
                    <a:pt x="76619" y="2288032"/>
                  </a:lnTo>
                  <a:lnTo>
                    <a:pt x="46799" y="2294064"/>
                  </a:lnTo>
                  <a:lnTo>
                    <a:pt x="22440" y="2310473"/>
                  </a:lnTo>
                  <a:lnTo>
                    <a:pt x="6019" y="2334831"/>
                  </a:lnTo>
                  <a:lnTo>
                    <a:pt x="0" y="2364651"/>
                  </a:lnTo>
                  <a:lnTo>
                    <a:pt x="6019" y="2394470"/>
                  </a:lnTo>
                  <a:lnTo>
                    <a:pt x="22440" y="2418829"/>
                  </a:lnTo>
                  <a:lnTo>
                    <a:pt x="46799" y="2435250"/>
                  </a:lnTo>
                  <a:lnTo>
                    <a:pt x="76619" y="2441270"/>
                  </a:lnTo>
                  <a:lnTo>
                    <a:pt x="106438" y="2435250"/>
                  </a:lnTo>
                  <a:lnTo>
                    <a:pt x="130797" y="2418829"/>
                  </a:lnTo>
                  <a:lnTo>
                    <a:pt x="147218" y="2394470"/>
                  </a:lnTo>
                  <a:lnTo>
                    <a:pt x="150660" y="2377440"/>
                  </a:lnTo>
                  <a:lnTo>
                    <a:pt x="622719" y="2394280"/>
                  </a:lnTo>
                  <a:lnTo>
                    <a:pt x="627240" y="2416619"/>
                  </a:lnTo>
                  <a:lnTo>
                    <a:pt x="643661" y="2440978"/>
                  </a:lnTo>
                  <a:lnTo>
                    <a:pt x="668020" y="2457386"/>
                  </a:lnTo>
                  <a:lnTo>
                    <a:pt x="697839" y="2463419"/>
                  </a:lnTo>
                  <a:lnTo>
                    <a:pt x="727671" y="2457386"/>
                  </a:lnTo>
                  <a:lnTo>
                    <a:pt x="752017" y="2440978"/>
                  </a:lnTo>
                  <a:lnTo>
                    <a:pt x="768438" y="2416619"/>
                  </a:lnTo>
                  <a:lnTo>
                    <a:pt x="772388" y="2397099"/>
                  </a:lnTo>
                  <a:lnTo>
                    <a:pt x="772858" y="2394762"/>
                  </a:lnTo>
                  <a:lnTo>
                    <a:pt x="1244917" y="2381059"/>
                  </a:lnTo>
                  <a:lnTo>
                    <a:pt x="1248460" y="2398585"/>
                  </a:lnTo>
                  <a:lnTo>
                    <a:pt x="1264881" y="2422944"/>
                  </a:lnTo>
                  <a:lnTo>
                    <a:pt x="1289240" y="2439352"/>
                  </a:lnTo>
                  <a:lnTo>
                    <a:pt x="1319060" y="2445385"/>
                  </a:lnTo>
                  <a:lnTo>
                    <a:pt x="1348892" y="2439352"/>
                  </a:lnTo>
                  <a:lnTo>
                    <a:pt x="1373238" y="2422944"/>
                  </a:lnTo>
                  <a:lnTo>
                    <a:pt x="1389659" y="2398585"/>
                  </a:lnTo>
                  <a:lnTo>
                    <a:pt x="1393113" y="2381504"/>
                  </a:lnTo>
                  <a:lnTo>
                    <a:pt x="1865172" y="2398026"/>
                  </a:lnTo>
                  <a:lnTo>
                    <a:pt x="1869681" y="2420328"/>
                  </a:lnTo>
                  <a:lnTo>
                    <a:pt x="1886102" y="2444673"/>
                  </a:lnTo>
                  <a:lnTo>
                    <a:pt x="1910461" y="2461095"/>
                  </a:lnTo>
                  <a:lnTo>
                    <a:pt x="1940280" y="2467114"/>
                  </a:lnTo>
                  <a:lnTo>
                    <a:pt x="1970112" y="2461095"/>
                  </a:lnTo>
                  <a:lnTo>
                    <a:pt x="1994458" y="2444673"/>
                  </a:lnTo>
                  <a:lnTo>
                    <a:pt x="2010879" y="2420328"/>
                  </a:lnTo>
                  <a:lnTo>
                    <a:pt x="2014562" y="2402090"/>
                  </a:lnTo>
                  <a:lnTo>
                    <a:pt x="2016899" y="2390495"/>
                  </a:lnTo>
                  <a:lnTo>
                    <a:pt x="2011426" y="2363343"/>
                  </a:lnTo>
                  <a:lnTo>
                    <a:pt x="2500833" y="2097112"/>
                  </a:lnTo>
                  <a:lnTo>
                    <a:pt x="2507323" y="2106726"/>
                  </a:lnTo>
                  <a:lnTo>
                    <a:pt x="2531681" y="2123135"/>
                  </a:lnTo>
                  <a:lnTo>
                    <a:pt x="2561501" y="2129167"/>
                  </a:lnTo>
                  <a:lnTo>
                    <a:pt x="2591333" y="2123135"/>
                  </a:lnTo>
                  <a:lnTo>
                    <a:pt x="2615679" y="2106726"/>
                  </a:lnTo>
                  <a:lnTo>
                    <a:pt x="2632100" y="2082368"/>
                  </a:lnTo>
                  <a:lnTo>
                    <a:pt x="2635783" y="2064118"/>
                  </a:lnTo>
                  <a:lnTo>
                    <a:pt x="2638120" y="2052548"/>
                  </a:lnTo>
                  <a:lnTo>
                    <a:pt x="2632100" y="2022729"/>
                  </a:lnTo>
                  <a:lnTo>
                    <a:pt x="2631871" y="2022373"/>
                  </a:lnTo>
                  <a:lnTo>
                    <a:pt x="3123704" y="1728965"/>
                  </a:lnTo>
                  <a:lnTo>
                    <a:pt x="3128543" y="1736128"/>
                  </a:lnTo>
                  <a:lnTo>
                    <a:pt x="3152902" y="1752536"/>
                  </a:lnTo>
                  <a:lnTo>
                    <a:pt x="3182721" y="1758556"/>
                  </a:lnTo>
                  <a:lnTo>
                    <a:pt x="3212554" y="1752536"/>
                  </a:lnTo>
                  <a:lnTo>
                    <a:pt x="3236899" y="1736128"/>
                  </a:lnTo>
                  <a:lnTo>
                    <a:pt x="3253321" y="1711769"/>
                  </a:lnTo>
                  <a:lnTo>
                    <a:pt x="3257029" y="1693379"/>
                  </a:lnTo>
                  <a:lnTo>
                    <a:pt x="3259340" y="1681949"/>
                  </a:lnTo>
                  <a:lnTo>
                    <a:pt x="3253321" y="1652130"/>
                  </a:lnTo>
                  <a:lnTo>
                    <a:pt x="3247809" y="1643951"/>
                  </a:lnTo>
                  <a:lnTo>
                    <a:pt x="3750462" y="1251204"/>
                  </a:lnTo>
                  <a:lnTo>
                    <a:pt x="3774122" y="1267142"/>
                  </a:lnTo>
                  <a:lnTo>
                    <a:pt x="3803942" y="1273162"/>
                  </a:lnTo>
                  <a:lnTo>
                    <a:pt x="3833774" y="1267142"/>
                  </a:lnTo>
                  <a:lnTo>
                    <a:pt x="3858120" y="1250721"/>
                  </a:lnTo>
                  <a:lnTo>
                    <a:pt x="3874541" y="1226362"/>
                  </a:lnTo>
                  <a:lnTo>
                    <a:pt x="3878262" y="1207960"/>
                  </a:lnTo>
                  <a:lnTo>
                    <a:pt x="3880561" y="1196543"/>
                  </a:lnTo>
                  <a:lnTo>
                    <a:pt x="3874541" y="1166723"/>
                  </a:lnTo>
                  <a:lnTo>
                    <a:pt x="3868686" y="1158036"/>
                  </a:lnTo>
                  <a:lnTo>
                    <a:pt x="4372229" y="757758"/>
                  </a:lnTo>
                  <a:lnTo>
                    <a:pt x="4395343" y="773328"/>
                  </a:lnTo>
                  <a:lnTo>
                    <a:pt x="4425162" y="779348"/>
                  </a:lnTo>
                  <a:lnTo>
                    <a:pt x="4454995" y="773328"/>
                  </a:lnTo>
                  <a:lnTo>
                    <a:pt x="4479341" y="756907"/>
                  </a:lnTo>
                  <a:lnTo>
                    <a:pt x="4495762" y="732548"/>
                  </a:lnTo>
                  <a:lnTo>
                    <a:pt x="4499470" y="714184"/>
                  </a:lnTo>
                  <a:lnTo>
                    <a:pt x="4501781" y="702729"/>
                  </a:lnTo>
                  <a:lnTo>
                    <a:pt x="4495762" y="672909"/>
                  </a:lnTo>
                  <a:lnTo>
                    <a:pt x="4490656" y="665327"/>
                  </a:lnTo>
                  <a:lnTo>
                    <a:pt x="4992281" y="280898"/>
                  </a:lnTo>
                  <a:lnTo>
                    <a:pt x="5016563" y="297256"/>
                  </a:lnTo>
                  <a:lnTo>
                    <a:pt x="5046383" y="303276"/>
                  </a:lnTo>
                  <a:lnTo>
                    <a:pt x="5076215" y="297256"/>
                  </a:lnTo>
                  <a:lnTo>
                    <a:pt x="5100561" y="280835"/>
                  </a:lnTo>
                  <a:lnTo>
                    <a:pt x="5116982" y="256476"/>
                  </a:lnTo>
                  <a:lnTo>
                    <a:pt x="5120754" y="237832"/>
                  </a:lnTo>
                  <a:lnTo>
                    <a:pt x="5123002" y="226656"/>
                  </a:lnTo>
                  <a:lnTo>
                    <a:pt x="5121453" y="218960"/>
                  </a:lnTo>
                  <a:lnTo>
                    <a:pt x="5596547" y="104216"/>
                  </a:lnTo>
                  <a:lnTo>
                    <a:pt x="5597004" y="106438"/>
                  </a:lnTo>
                  <a:lnTo>
                    <a:pt x="5613425" y="130784"/>
                  </a:lnTo>
                  <a:lnTo>
                    <a:pt x="5637784" y="147205"/>
                  </a:lnTo>
                  <a:lnTo>
                    <a:pt x="5667603" y="153225"/>
                  </a:lnTo>
                  <a:lnTo>
                    <a:pt x="5697436" y="147205"/>
                  </a:lnTo>
                  <a:lnTo>
                    <a:pt x="5721782" y="130784"/>
                  </a:lnTo>
                  <a:lnTo>
                    <a:pt x="5738203" y="106438"/>
                  </a:lnTo>
                  <a:lnTo>
                    <a:pt x="5739828" y="98399"/>
                  </a:lnTo>
                  <a:lnTo>
                    <a:pt x="6212586" y="173812"/>
                  </a:lnTo>
                  <a:lnTo>
                    <a:pt x="6234646" y="229870"/>
                  </a:lnTo>
                  <a:lnTo>
                    <a:pt x="6288824" y="252310"/>
                  </a:lnTo>
                  <a:lnTo>
                    <a:pt x="6318656" y="246291"/>
                  </a:lnTo>
                  <a:lnTo>
                    <a:pt x="6343002" y="229870"/>
                  </a:lnTo>
                  <a:lnTo>
                    <a:pt x="6359423" y="205524"/>
                  </a:lnTo>
                  <a:lnTo>
                    <a:pt x="6363246" y="186601"/>
                  </a:lnTo>
                  <a:lnTo>
                    <a:pt x="6365443" y="175704"/>
                  </a:lnTo>
                  <a:close/>
                </a:path>
              </a:pathLst>
            </a:custGeom>
            <a:solidFill>
              <a:srgbClr val="876EBD"/>
            </a:solidFill>
          </p:spPr>
          <p:txBody>
            <a:bodyPr wrap="square" lIns="0" tIns="0" rIns="0" bIns="0" rtlCol="0"/>
            <a:lstStyle/>
            <a:p>
              <a:endParaRPr/>
            </a:p>
          </p:txBody>
        </p:sp>
      </p:grpSp>
      <p:sp>
        <p:nvSpPr>
          <p:cNvPr id="22" name="object 22"/>
          <p:cNvSpPr/>
          <p:nvPr/>
        </p:nvSpPr>
        <p:spPr>
          <a:xfrm>
            <a:off x="1275909" y="9043315"/>
            <a:ext cx="7455534" cy="5080"/>
          </a:xfrm>
          <a:custGeom>
            <a:avLst/>
            <a:gdLst/>
            <a:ahLst/>
            <a:cxnLst/>
            <a:rect l="l" t="t" r="r" b="b"/>
            <a:pathLst>
              <a:path w="7455534" h="5079">
                <a:moveTo>
                  <a:pt x="7455451" y="4507"/>
                </a:moveTo>
                <a:lnTo>
                  <a:pt x="0" y="4507"/>
                </a:lnTo>
                <a:lnTo>
                  <a:pt x="0" y="0"/>
                </a:lnTo>
                <a:lnTo>
                  <a:pt x="7455451" y="0"/>
                </a:lnTo>
                <a:lnTo>
                  <a:pt x="7455451" y="4507"/>
                </a:lnTo>
                <a:close/>
              </a:path>
            </a:pathLst>
          </a:custGeom>
          <a:solidFill>
            <a:srgbClr val="000000">
              <a:alpha val="59999"/>
            </a:srgbClr>
          </a:solidFill>
        </p:spPr>
        <p:txBody>
          <a:bodyPr wrap="square" lIns="0" tIns="0" rIns="0" bIns="0" rtlCol="0"/>
          <a:lstStyle/>
          <a:p>
            <a:endParaRPr/>
          </a:p>
        </p:txBody>
      </p:sp>
      <p:sp>
        <p:nvSpPr>
          <p:cNvPr id="23" name="object 23"/>
          <p:cNvSpPr txBox="1"/>
          <p:nvPr/>
        </p:nvSpPr>
        <p:spPr>
          <a:xfrm>
            <a:off x="828333" y="1005251"/>
            <a:ext cx="32258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250</a:t>
            </a:r>
            <a:endParaRPr sz="1400">
              <a:latin typeface="Arial"/>
              <a:cs typeface="Arial"/>
            </a:endParaRPr>
          </a:p>
        </p:txBody>
      </p:sp>
      <p:sp>
        <p:nvSpPr>
          <p:cNvPr id="24" name="object 24"/>
          <p:cNvSpPr txBox="1"/>
          <p:nvPr/>
        </p:nvSpPr>
        <p:spPr>
          <a:xfrm>
            <a:off x="828333" y="2587465"/>
            <a:ext cx="32258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200</a:t>
            </a:r>
            <a:endParaRPr sz="1400">
              <a:latin typeface="Arial"/>
              <a:cs typeface="Arial"/>
            </a:endParaRPr>
          </a:p>
        </p:txBody>
      </p:sp>
      <p:sp>
        <p:nvSpPr>
          <p:cNvPr id="25" name="object 25"/>
          <p:cNvSpPr txBox="1"/>
          <p:nvPr/>
        </p:nvSpPr>
        <p:spPr>
          <a:xfrm>
            <a:off x="828333" y="4169680"/>
            <a:ext cx="32258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150</a:t>
            </a:r>
            <a:endParaRPr sz="1400">
              <a:latin typeface="Arial"/>
              <a:cs typeface="Arial"/>
            </a:endParaRPr>
          </a:p>
        </p:txBody>
      </p:sp>
      <p:sp>
        <p:nvSpPr>
          <p:cNvPr id="26" name="object 26"/>
          <p:cNvSpPr txBox="1"/>
          <p:nvPr/>
        </p:nvSpPr>
        <p:spPr>
          <a:xfrm>
            <a:off x="828333" y="5751894"/>
            <a:ext cx="32258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100</a:t>
            </a:r>
            <a:endParaRPr sz="1400">
              <a:latin typeface="Arial"/>
              <a:cs typeface="Arial"/>
            </a:endParaRPr>
          </a:p>
        </p:txBody>
      </p:sp>
      <p:sp>
        <p:nvSpPr>
          <p:cNvPr id="27" name="object 27"/>
          <p:cNvSpPr txBox="1"/>
          <p:nvPr/>
        </p:nvSpPr>
        <p:spPr>
          <a:xfrm>
            <a:off x="927217" y="7334106"/>
            <a:ext cx="22352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50</a:t>
            </a:r>
            <a:endParaRPr sz="1400">
              <a:latin typeface="Arial"/>
              <a:cs typeface="Arial"/>
            </a:endParaRPr>
          </a:p>
        </p:txBody>
      </p:sp>
      <p:sp>
        <p:nvSpPr>
          <p:cNvPr id="28" name="object 28"/>
          <p:cNvSpPr txBox="1"/>
          <p:nvPr/>
        </p:nvSpPr>
        <p:spPr>
          <a:xfrm>
            <a:off x="1026101" y="8916320"/>
            <a:ext cx="12446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0</a:t>
            </a:r>
            <a:endParaRPr sz="1400">
              <a:latin typeface="Arial"/>
              <a:cs typeface="Arial"/>
            </a:endParaRPr>
          </a:p>
        </p:txBody>
      </p:sp>
      <p:sp>
        <p:nvSpPr>
          <p:cNvPr id="29" name="object 29"/>
          <p:cNvSpPr/>
          <p:nvPr/>
        </p:nvSpPr>
        <p:spPr>
          <a:xfrm>
            <a:off x="10356804" y="1"/>
            <a:ext cx="7931784" cy="10287000"/>
          </a:xfrm>
          <a:custGeom>
            <a:avLst/>
            <a:gdLst/>
            <a:ahLst/>
            <a:cxnLst/>
            <a:rect l="l" t="t" r="r" b="b"/>
            <a:pathLst>
              <a:path w="7931784" h="10287000">
                <a:moveTo>
                  <a:pt x="7931195" y="10286998"/>
                </a:moveTo>
                <a:lnTo>
                  <a:pt x="0" y="10286998"/>
                </a:lnTo>
                <a:lnTo>
                  <a:pt x="0" y="0"/>
                </a:lnTo>
                <a:lnTo>
                  <a:pt x="7931195" y="0"/>
                </a:lnTo>
                <a:lnTo>
                  <a:pt x="7931195" y="10286998"/>
                </a:lnTo>
                <a:close/>
              </a:path>
            </a:pathLst>
          </a:custGeom>
          <a:solidFill>
            <a:srgbClr val="000000"/>
          </a:solidFill>
        </p:spPr>
        <p:txBody>
          <a:bodyPr wrap="square" lIns="0" tIns="0" rIns="0" bIns="0" rtlCol="0"/>
          <a:lstStyle/>
          <a:p>
            <a:endParaRPr/>
          </a:p>
        </p:txBody>
      </p:sp>
      <p:sp>
        <p:nvSpPr>
          <p:cNvPr id="30" name="object 30"/>
          <p:cNvSpPr txBox="1">
            <a:spLocks noGrp="1"/>
          </p:cNvSpPr>
          <p:nvPr>
            <p:ph type="title"/>
          </p:nvPr>
        </p:nvSpPr>
        <p:spPr>
          <a:xfrm>
            <a:off x="11940096" y="985164"/>
            <a:ext cx="5997234" cy="1150508"/>
          </a:xfrm>
          <a:prstGeom prst="rect">
            <a:avLst/>
          </a:prstGeom>
        </p:spPr>
        <p:txBody>
          <a:bodyPr vert="horz" wrap="square" lIns="0" tIns="12065" rIns="0" bIns="0" rtlCol="0">
            <a:spAutoFit/>
          </a:bodyPr>
          <a:lstStyle/>
          <a:p>
            <a:pPr marL="12700" marR="5080" indent="213995" algn="ctr">
              <a:lnSpc>
                <a:spcPct val="129200"/>
              </a:lnSpc>
              <a:spcBef>
                <a:spcPts val="95"/>
              </a:spcBef>
              <a:tabLst>
                <a:tab pos="1982470" algn="l"/>
                <a:tab pos="3074035" algn="l"/>
              </a:tabLst>
            </a:pPr>
            <a:r>
              <a:rPr lang="en-GB" sz="2950" b="0" spc="885" dirty="0">
                <a:solidFill>
                  <a:srgbClr val="FFFFFF"/>
                </a:solidFill>
                <a:latin typeface="Lucida Sans Unicode"/>
                <a:cs typeface="Lucida Sans Unicode"/>
              </a:rPr>
              <a:t>EFFECT OF CLIMATE ON </a:t>
            </a:r>
            <a:r>
              <a:rPr sz="2950" b="0" spc="740" dirty="0">
                <a:solidFill>
                  <a:srgbClr val="FFFFFF"/>
                </a:solidFill>
                <a:latin typeface="Lucida Sans Unicode"/>
                <a:cs typeface="Lucida Sans Unicode"/>
              </a:rPr>
              <a:t>S</a:t>
            </a:r>
            <a:r>
              <a:rPr sz="2950" b="0" spc="-305" dirty="0">
                <a:solidFill>
                  <a:srgbClr val="FFFFFF"/>
                </a:solidFill>
                <a:latin typeface="Lucida Sans Unicode"/>
                <a:cs typeface="Lucida Sans Unicode"/>
              </a:rPr>
              <a:t> </a:t>
            </a:r>
            <a:r>
              <a:rPr sz="2950" b="0" spc="715" dirty="0">
                <a:solidFill>
                  <a:srgbClr val="FFFFFF"/>
                </a:solidFill>
                <a:latin typeface="Lucida Sans Unicode"/>
                <a:cs typeface="Lucida Sans Unicode"/>
              </a:rPr>
              <a:t>A</a:t>
            </a:r>
            <a:r>
              <a:rPr sz="2950" b="0" spc="-305" dirty="0">
                <a:solidFill>
                  <a:srgbClr val="FFFFFF"/>
                </a:solidFill>
                <a:latin typeface="Lucida Sans Unicode"/>
                <a:cs typeface="Lucida Sans Unicode"/>
              </a:rPr>
              <a:t> </a:t>
            </a:r>
            <a:r>
              <a:rPr sz="2950" b="0" spc="605" dirty="0">
                <a:solidFill>
                  <a:srgbClr val="FFFFFF"/>
                </a:solidFill>
                <a:latin typeface="Lucida Sans Unicode"/>
                <a:cs typeface="Lucida Sans Unicode"/>
              </a:rPr>
              <a:t>L</a:t>
            </a:r>
            <a:r>
              <a:rPr sz="2950" b="0" spc="-305" dirty="0">
                <a:solidFill>
                  <a:srgbClr val="FFFFFF"/>
                </a:solidFill>
                <a:latin typeface="Lucida Sans Unicode"/>
                <a:cs typeface="Lucida Sans Unicode"/>
              </a:rPr>
              <a:t> </a:t>
            </a:r>
            <a:r>
              <a:rPr sz="2950" b="0" spc="950" dirty="0">
                <a:solidFill>
                  <a:srgbClr val="FFFFFF"/>
                </a:solidFill>
                <a:latin typeface="Lucida Sans Unicode"/>
                <a:cs typeface="Lucida Sans Unicode"/>
              </a:rPr>
              <a:t>E</a:t>
            </a:r>
            <a:r>
              <a:rPr sz="2950" b="0" spc="-305" dirty="0">
                <a:solidFill>
                  <a:srgbClr val="FFFFFF"/>
                </a:solidFill>
                <a:latin typeface="Lucida Sans Unicode"/>
                <a:cs typeface="Lucida Sans Unicode"/>
              </a:rPr>
              <a:t> </a:t>
            </a:r>
            <a:r>
              <a:rPr sz="2950" b="0" spc="740" dirty="0">
                <a:solidFill>
                  <a:srgbClr val="FFFFFF"/>
                </a:solidFill>
                <a:latin typeface="Lucida Sans Unicode"/>
                <a:cs typeface="Lucida Sans Unicode"/>
              </a:rPr>
              <a:t>S</a:t>
            </a:r>
            <a:endParaRPr sz="2950" dirty="0">
              <a:latin typeface="Lucida Sans Unicode"/>
              <a:cs typeface="Lucida Sans Unicode"/>
            </a:endParaRPr>
          </a:p>
        </p:txBody>
      </p:sp>
      <p:sp>
        <p:nvSpPr>
          <p:cNvPr id="31" name="object 31"/>
          <p:cNvSpPr txBox="1"/>
          <p:nvPr/>
        </p:nvSpPr>
        <p:spPr>
          <a:xfrm>
            <a:off x="12358779" y="2605813"/>
            <a:ext cx="4913630" cy="2139950"/>
          </a:xfrm>
          <a:prstGeom prst="rect">
            <a:avLst/>
          </a:prstGeom>
        </p:spPr>
        <p:txBody>
          <a:bodyPr vert="horz" wrap="square" lIns="0" tIns="12700" rIns="0" bIns="0" rtlCol="0">
            <a:spAutoFit/>
          </a:bodyPr>
          <a:lstStyle/>
          <a:p>
            <a:pPr marL="12700" marR="5080" algn="just">
              <a:lnSpc>
                <a:spcPct val="115599"/>
              </a:lnSpc>
              <a:spcBef>
                <a:spcPts val="100"/>
              </a:spcBef>
            </a:pPr>
            <a:r>
              <a:rPr sz="2000" spc="-45" dirty="0">
                <a:solidFill>
                  <a:srgbClr val="FFFFFF"/>
                </a:solidFill>
                <a:latin typeface="Arial MT"/>
                <a:cs typeface="Arial MT"/>
              </a:rPr>
              <a:t>Considering </a:t>
            </a:r>
            <a:r>
              <a:rPr sz="2000" spc="-25" dirty="0">
                <a:solidFill>
                  <a:srgbClr val="FFFFFF"/>
                </a:solidFill>
                <a:latin typeface="Arial MT"/>
                <a:cs typeface="Arial MT"/>
              </a:rPr>
              <a:t>the </a:t>
            </a:r>
            <a:r>
              <a:rPr sz="2000" spc="-30" dirty="0">
                <a:solidFill>
                  <a:srgbClr val="FFFFFF"/>
                </a:solidFill>
                <a:latin typeface="Arial MT"/>
                <a:cs typeface="Arial MT"/>
              </a:rPr>
              <a:t>climate </a:t>
            </a:r>
            <a:r>
              <a:rPr sz="2000" spc="-15" dirty="0">
                <a:solidFill>
                  <a:srgbClr val="FFFFFF"/>
                </a:solidFill>
                <a:latin typeface="Arial MT"/>
                <a:cs typeface="Arial MT"/>
              </a:rPr>
              <a:t>condition </a:t>
            </a:r>
            <a:r>
              <a:rPr sz="2000" spc="-65" dirty="0">
                <a:solidFill>
                  <a:srgbClr val="FFFFFF"/>
                </a:solidFill>
                <a:latin typeface="Arial MT"/>
                <a:cs typeface="Arial MT"/>
              </a:rPr>
              <a:t>(sun, </a:t>
            </a:r>
            <a:r>
              <a:rPr sz="2000" spc="-35" dirty="0">
                <a:solidFill>
                  <a:srgbClr val="FFFFFF"/>
                </a:solidFill>
                <a:latin typeface="Arial MT"/>
                <a:cs typeface="Arial MT"/>
              </a:rPr>
              <a:t>rain) </a:t>
            </a:r>
            <a:r>
              <a:rPr sz="2000" spc="-30" dirty="0">
                <a:solidFill>
                  <a:srgbClr val="FFFFFF"/>
                </a:solidFill>
                <a:latin typeface="Arial MT"/>
                <a:cs typeface="Arial MT"/>
              </a:rPr>
              <a:t> </a:t>
            </a:r>
            <a:r>
              <a:rPr sz="2000" spc="-145" dirty="0">
                <a:solidFill>
                  <a:srgbClr val="FFFFFF"/>
                </a:solidFill>
                <a:latin typeface="Arial MT"/>
                <a:cs typeface="Arial MT"/>
              </a:rPr>
              <a:t>as</a:t>
            </a:r>
            <a:r>
              <a:rPr sz="2000" spc="-140" dirty="0">
                <a:solidFill>
                  <a:srgbClr val="FFFFFF"/>
                </a:solidFill>
                <a:latin typeface="Arial MT"/>
                <a:cs typeface="Arial MT"/>
              </a:rPr>
              <a:t> </a:t>
            </a:r>
            <a:r>
              <a:rPr sz="2000" spc="-25" dirty="0">
                <a:solidFill>
                  <a:srgbClr val="FFFFFF"/>
                </a:solidFill>
                <a:latin typeface="Arial MT"/>
                <a:cs typeface="Arial MT"/>
              </a:rPr>
              <a:t>the </a:t>
            </a:r>
            <a:r>
              <a:rPr sz="2000" spc="-40" dirty="0">
                <a:solidFill>
                  <a:srgbClr val="FFFFFF"/>
                </a:solidFill>
                <a:latin typeface="Arial MT"/>
                <a:cs typeface="Arial MT"/>
              </a:rPr>
              <a:t>independent</a:t>
            </a:r>
            <a:r>
              <a:rPr sz="2000" spc="-35" dirty="0">
                <a:solidFill>
                  <a:srgbClr val="FFFFFF"/>
                </a:solidFill>
                <a:latin typeface="Arial MT"/>
                <a:cs typeface="Arial MT"/>
              </a:rPr>
              <a:t> </a:t>
            </a:r>
            <a:r>
              <a:rPr sz="2000" spc="-40" dirty="0">
                <a:solidFill>
                  <a:srgbClr val="FFFFFF"/>
                </a:solidFill>
                <a:latin typeface="Arial MT"/>
                <a:cs typeface="Arial MT"/>
              </a:rPr>
              <a:t>variable</a:t>
            </a:r>
            <a:r>
              <a:rPr sz="2000" spc="475" dirty="0">
                <a:solidFill>
                  <a:srgbClr val="FFFFFF"/>
                </a:solidFill>
                <a:latin typeface="Arial MT"/>
                <a:cs typeface="Arial MT"/>
              </a:rPr>
              <a:t> </a:t>
            </a:r>
            <a:r>
              <a:rPr sz="2000" spc="-65" dirty="0">
                <a:solidFill>
                  <a:srgbClr val="FFFFFF"/>
                </a:solidFill>
                <a:latin typeface="Arial MT"/>
                <a:cs typeface="Arial MT"/>
              </a:rPr>
              <a:t>and</a:t>
            </a:r>
            <a:r>
              <a:rPr sz="2000" spc="425" dirty="0">
                <a:solidFill>
                  <a:srgbClr val="FFFFFF"/>
                </a:solidFill>
                <a:latin typeface="Arial MT"/>
                <a:cs typeface="Arial MT"/>
              </a:rPr>
              <a:t> </a:t>
            </a:r>
            <a:r>
              <a:rPr sz="2000" spc="-35" dirty="0">
                <a:solidFill>
                  <a:srgbClr val="FFFFFF"/>
                </a:solidFill>
                <a:latin typeface="Arial MT"/>
                <a:cs typeface="Arial MT"/>
              </a:rPr>
              <a:t>umbrellas </a:t>
            </a:r>
            <a:r>
              <a:rPr sz="2000" spc="-30" dirty="0">
                <a:solidFill>
                  <a:srgbClr val="FFFFFF"/>
                </a:solidFill>
                <a:latin typeface="Arial MT"/>
                <a:cs typeface="Arial MT"/>
              </a:rPr>
              <a:t> </a:t>
            </a:r>
            <a:r>
              <a:rPr sz="2000" spc="-145" dirty="0">
                <a:solidFill>
                  <a:srgbClr val="FFFFFF"/>
                </a:solidFill>
                <a:latin typeface="Arial MT"/>
                <a:cs typeface="Arial MT"/>
              </a:rPr>
              <a:t>as</a:t>
            </a:r>
            <a:r>
              <a:rPr sz="2000" spc="-140" dirty="0">
                <a:solidFill>
                  <a:srgbClr val="FFFFFF"/>
                </a:solidFill>
                <a:latin typeface="Arial MT"/>
                <a:cs typeface="Arial MT"/>
              </a:rPr>
              <a:t> </a:t>
            </a:r>
            <a:r>
              <a:rPr sz="2000" spc="-25" dirty="0">
                <a:solidFill>
                  <a:srgbClr val="FFFFFF"/>
                </a:solidFill>
                <a:latin typeface="Arial MT"/>
                <a:cs typeface="Arial MT"/>
              </a:rPr>
              <a:t>the </a:t>
            </a:r>
            <a:r>
              <a:rPr sz="2000" spc="-45" dirty="0">
                <a:solidFill>
                  <a:srgbClr val="FFFFFF"/>
                </a:solidFill>
                <a:latin typeface="Arial MT"/>
                <a:cs typeface="Arial MT"/>
              </a:rPr>
              <a:t>dependent </a:t>
            </a:r>
            <a:r>
              <a:rPr sz="2000" spc="-25" dirty="0">
                <a:solidFill>
                  <a:srgbClr val="FFFFFF"/>
                </a:solidFill>
                <a:latin typeface="Arial MT"/>
                <a:cs typeface="Arial MT"/>
              </a:rPr>
              <a:t>variable. </a:t>
            </a:r>
            <a:r>
              <a:rPr sz="2000" spc="-50" dirty="0">
                <a:solidFill>
                  <a:srgbClr val="FFFFFF"/>
                </a:solidFill>
                <a:latin typeface="Arial MT"/>
                <a:cs typeface="Arial MT"/>
              </a:rPr>
              <a:t>The </a:t>
            </a:r>
            <a:r>
              <a:rPr sz="2000" spc="-60" dirty="0">
                <a:solidFill>
                  <a:srgbClr val="FFFFFF"/>
                </a:solidFill>
                <a:latin typeface="Arial MT"/>
                <a:cs typeface="Arial MT"/>
              </a:rPr>
              <a:t>association </a:t>
            </a:r>
            <a:r>
              <a:rPr sz="2000" spc="-55" dirty="0">
                <a:solidFill>
                  <a:srgbClr val="FFFFFF"/>
                </a:solidFill>
                <a:latin typeface="Arial MT"/>
                <a:cs typeface="Arial MT"/>
              </a:rPr>
              <a:t> </a:t>
            </a:r>
            <a:r>
              <a:rPr sz="2000" spc="-60" dirty="0">
                <a:solidFill>
                  <a:srgbClr val="FFFFFF"/>
                </a:solidFill>
                <a:latin typeface="Arial MT"/>
                <a:cs typeface="Arial MT"/>
              </a:rPr>
              <a:t>between </a:t>
            </a:r>
            <a:r>
              <a:rPr sz="2000" spc="-25" dirty="0">
                <a:solidFill>
                  <a:srgbClr val="FFFFFF"/>
                </a:solidFill>
                <a:latin typeface="Arial MT"/>
                <a:cs typeface="Arial MT"/>
              </a:rPr>
              <a:t>the </a:t>
            </a:r>
            <a:r>
              <a:rPr sz="2000" spc="-60" dirty="0">
                <a:solidFill>
                  <a:srgbClr val="FFFFFF"/>
                </a:solidFill>
                <a:latin typeface="Arial MT"/>
                <a:cs typeface="Arial MT"/>
              </a:rPr>
              <a:t>demand </a:t>
            </a:r>
            <a:r>
              <a:rPr sz="2000" spc="55" dirty="0">
                <a:solidFill>
                  <a:srgbClr val="FFFFFF"/>
                </a:solidFill>
                <a:latin typeface="Arial MT"/>
                <a:cs typeface="Arial MT"/>
              </a:rPr>
              <a:t>for </a:t>
            </a:r>
            <a:r>
              <a:rPr sz="2000" spc="-35" dirty="0">
                <a:solidFill>
                  <a:srgbClr val="FFFFFF"/>
                </a:solidFill>
                <a:latin typeface="Arial MT"/>
                <a:cs typeface="Arial MT"/>
              </a:rPr>
              <a:t>umbrellas </a:t>
            </a:r>
            <a:r>
              <a:rPr sz="2000" spc="-65" dirty="0">
                <a:solidFill>
                  <a:srgbClr val="FFFFFF"/>
                </a:solidFill>
                <a:latin typeface="Arial MT"/>
                <a:cs typeface="Arial MT"/>
              </a:rPr>
              <a:t>and </a:t>
            </a:r>
            <a:r>
              <a:rPr sz="2000" spc="-25" dirty="0">
                <a:solidFill>
                  <a:srgbClr val="FFFFFF"/>
                </a:solidFill>
                <a:latin typeface="Arial MT"/>
                <a:cs typeface="Arial MT"/>
              </a:rPr>
              <a:t>the </a:t>
            </a:r>
            <a:r>
              <a:rPr sz="2000" spc="-20" dirty="0">
                <a:solidFill>
                  <a:srgbClr val="FFFFFF"/>
                </a:solidFill>
                <a:latin typeface="Arial MT"/>
                <a:cs typeface="Arial MT"/>
              </a:rPr>
              <a:t> </a:t>
            </a:r>
            <a:r>
              <a:rPr sz="2000" spc="-40" dirty="0">
                <a:solidFill>
                  <a:srgbClr val="FFFFFF"/>
                </a:solidFill>
                <a:latin typeface="Arial MT"/>
                <a:cs typeface="Arial MT"/>
              </a:rPr>
              <a:t>weather</a:t>
            </a:r>
            <a:r>
              <a:rPr sz="2000" spc="-35" dirty="0">
                <a:solidFill>
                  <a:srgbClr val="FFFFFF"/>
                </a:solidFill>
                <a:latin typeface="Arial MT"/>
                <a:cs typeface="Arial MT"/>
              </a:rPr>
              <a:t> </a:t>
            </a:r>
            <a:r>
              <a:rPr sz="2000" spc="-30" dirty="0">
                <a:solidFill>
                  <a:srgbClr val="FFFFFF"/>
                </a:solidFill>
                <a:latin typeface="Arial MT"/>
                <a:cs typeface="Arial MT"/>
              </a:rPr>
              <a:t>conditions</a:t>
            </a:r>
            <a:r>
              <a:rPr sz="2000" spc="-25" dirty="0">
                <a:solidFill>
                  <a:srgbClr val="FFFFFF"/>
                </a:solidFill>
                <a:latin typeface="Arial MT"/>
                <a:cs typeface="Arial MT"/>
              </a:rPr>
              <a:t> </a:t>
            </a:r>
            <a:r>
              <a:rPr sz="2000" spc="-10" dirty="0">
                <a:solidFill>
                  <a:srgbClr val="FFFFFF"/>
                </a:solidFill>
                <a:latin typeface="Arial MT"/>
                <a:cs typeface="Arial MT"/>
              </a:rPr>
              <a:t>in</a:t>
            </a:r>
            <a:r>
              <a:rPr sz="2000" spc="-5" dirty="0">
                <a:solidFill>
                  <a:srgbClr val="FFFFFF"/>
                </a:solidFill>
                <a:latin typeface="Arial MT"/>
                <a:cs typeface="Arial MT"/>
              </a:rPr>
              <a:t> </a:t>
            </a:r>
            <a:r>
              <a:rPr sz="2000" spc="-50" dirty="0">
                <a:solidFill>
                  <a:srgbClr val="FFFFFF"/>
                </a:solidFill>
                <a:latin typeface="Arial MT"/>
                <a:cs typeface="Arial MT"/>
              </a:rPr>
              <a:t>Togo</a:t>
            </a:r>
            <a:r>
              <a:rPr sz="2000" spc="-45" dirty="0">
                <a:solidFill>
                  <a:srgbClr val="FFFFFF"/>
                </a:solidFill>
                <a:latin typeface="Arial MT"/>
                <a:cs typeface="Arial MT"/>
              </a:rPr>
              <a:t> </a:t>
            </a:r>
            <a:r>
              <a:rPr sz="2000" spc="5" dirty="0">
                <a:solidFill>
                  <a:srgbClr val="FFFFFF"/>
                </a:solidFill>
                <a:latin typeface="Arial MT"/>
                <a:cs typeface="Arial MT"/>
              </a:rPr>
              <a:t>will</a:t>
            </a:r>
            <a:r>
              <a:rPr sz="2000" spc="10" dirty="0">
                <a:solidFill>
                  <a:srgbClr val="FFFFFF"/>
                </a:solidFill>
                <a:latin typeface="Arial MT"/>
                <a:cs typeface="Arial MT"/>
              </a:rPr>
              <a:t> </a:t>
            </a:r>
            <a:r>
              <a:rPr sz="2000" spc="-70" dirty="0">
                <a:solidFill>
                  <a:srgbClr val="FFFFFF"/>
                </a:solidFill>
                <a:latin typeface="Arial MT"/>
                <a:cs typeface="Arial MT"/>
              </a:rPr>
              <a:t>be </a:t>
            </a:r>
            <a:r>
              <a:rPr sz="2000" spc="-65" dirty="0">
                <a:solidFill>
                  <a:srgbClr val="FFFFFF"/>
                </a:solidFill>
                <a:latin typeface="Arial MT"/>
                <a:cs typeface="Arial MT"/>
              </a:rPr>
              <a:t> </a:t>
            </a:r>
            <a:r>
              <a:rPr sz="2000" spc="-50" dirty="0">
                <a:solidFill>
                  <a:srgbClr val="FFFFFF"/>
                </a:solidFill>
                <a:latin typeface="Arial MT"/>
                <a:cs typeface="Arial MT"/>
              </a:rPr>
              <a:t>investigated</a:t>
            </a:r>
            <a:r>
              <a:rPr sz="2000" spc="-30" dirty="0">
                <a:solidFill>
                  <a:srgbClr val="FFFFFF"/>
                </a:solidFill>
                <a:latin typeface="Arial MT"/>
                <a:cs typeface="Arial MT"/>
              </a:rPr>
              <a:t> </a:t>
            </a:r>
            <a:r>
              <a:rPr sz="2000" spc="-70" dirty="0">
                <a:solidFill>
                  <a:srgbClr val="FFFFFF"/>
                </a:solidFill>
                <a:latin typeface="Arial MT"/>
                <a:cs typeface="Arial MT"/>
              </a:rPr>
              <a:t>using</a:t>
            </a:r>
            <a:r>
              <a:rPr sz="2000" spc="-30" dirty="0">
                <a:solidFill>
                  <a:srgbClr val="FFFFFF"/>
                </a:solidFill>
                <a:latin typeface="Arial MT"/>
                <a:cs typeface="Arial MT"/>
              </a:rPr>
              <a:t> </a:t>
            </a:r>
            <a:r>
              <a:rPr sz="2000" spc="-5" dirty="0">
                <a:solidFill>
                  <a:srgbClr val="FFFFFF"/>
                </a:solidFill>
                <a:latin typeface="Arial MT"/>
                <a:cs typeface="Arial MT"/>
              </a:rPr>
              <a:t>multiple</a:t>
            </a:r>
            <a:r>
              <a:rPr sz="2000" spc="-25" dirty="0">
                <a:solidFill>
                  <a:srgbClr val="FFFFFF"/>
                </a:solidFill>
                <a:latin typeface="Arial MT"/>
                <a:cs typeface="Arial MT"/>
              </a:rPr>
              <a:t> </a:t>
            </a:r>
            <a:r>
              <a:rPr sz="2000" spc="-20" dirty="0">
                <a:solidFill>
                  <a:srgbClr val="FFFFFF"/>
                </a:solidFill>
                <a:latin typeface="Arial MT"/>
                <a:cs typeface="Arial MT"/>
              </a:rPr>
              <a:t>linear</a:t>
            </a:r>
            <a:r>
              <a:rPr sz="2000" spc="-30" dirty="0">
                <a:solidFill>
                  <a:srgbClr val="FFFFFF"/>
                </a:solidFill>
                <a:latin typeface="Arial MT"/>
                <a:cs typeface="Arial MT"/>
              </a:rPr>
              <a:t> </a:t>
            </a:r>
            <a:r>
              <a:rPr sz="2000" spc="-40" dirty="0">
                <a:solidFill>
                  <a:srgbClr val="FFFFFF"/>
                </a:solidFill>
                <a:latin typeface="Arial MT"/>
                <a:cs typeface="Arial MT"/>
              </a:rPr>
              <a:t>regression.</a:t>
            </a:r>
            <a:endParaRPr sz="2000">
              <a:latin typeface="Arial MT"/>
              <a:cs typeface="Arial MT"/>
            </a:endParaRPr>
          </a:p>
        </p:txBody>
      </p:sp>
      <p:sp>
        <p:nvSpPr>
          <p:cNvPr id="32" name="object 32"/>
          <p:cNvSpPr txBox="1"/>
          <p:nvPr/>
        </p:nvSpPr>
        <p:spPr>
          <a:xfrm>
            <a:off x="12358779" y="5139463"/>
            <a:ext cx="4911725" cy="2139950"/>
          </a:xfrm>
          <a:prstGeom prst="rect">
            <a:avLst/>
          </a:prstGeom>
        </p:spPr>
        <p:txBody>
          <a:bodyPr vert="horz" wrap="square" lIns="0" tIns="12700" rIns="0" bIns="0" rtlCol="0">
            <a:spAutoFit/>
          </a:bodyPr>
          <a:lstStyle/>
          <a:p>
            <a:pPr marL="12700" marR="5080" algn="just">
              <a:lnSpc>
                <a:spcPct val="115599"/>
              </a:lnSpc>
              <a:spcBef>
                <a:spcPts val="100"/>
              </a:spcBef>
            </a:pPr>
            <a:r>
              <a:rPr sz="2000" spc="-15" dirty="0">
                <a:solidFill>
                  <a:srgbClr val="FFFFFF"/>
                </a:solidFill>
                <a:latin typeface="Arial MT"/>
                <a:cs typeface="Arial MT"/>
              </a:rPr>
              <a:t>Additionally,</a:t>
            </a:r>
            <a:r>
              <a:rPr sz="2000" spc="530" dirty="0">
                <a:solidFill>
                  <a:srgbClr val="FFFFFF"/>
                </a:solidFill>
                <a:latin typeface="Arial MT"/>
                <a:cs typeface="Arial MT"/>
              </a:rPr>
              <a:t> </a:t>
            </a:r>
            <a:r>
              <a:rPr sz="2000" dirty="0">
                <a:solidFill>
                  <a:srgbClr val="FFFFFF"/>
                </a:solidFill>
                <a:latin typeface="Arial MT"/>
                <a:cs typeface="Arial MT"/>
              </a:rPr>
              <a:t>rainfall</a:t>
            </a:r>
            <a:r>
              <a:rPr sz="2000" spc="5" dirty="0">
                <a:solidFill>
                  <a:srgbClr val="FFFFFF"/>
                </a:solidFill>
                <a:latin typeface="Arial MT"/>
                <a:cs typeface="Arial MT"/>
              </a:rPr>
              <a:t> will</a:t>
            </a:r>
            <a:r>
              <a:rPr sz="2000" spc="10" dirty="0">
                <a:solidFill>
                  <a:srgbClr val="FFFFFF"/>
                </a:solidFill>
                <a:latin typeface="Arial MT"/>
                <a:cs typeface="Arial MT"/>
              </a:rPr>
              <a:t> </a:t>
            </a:r>
            <a:r>
              <a:rPr sz="2000" spc="-10" dirty="0">
                <a:solidFill>
                  <a:srgbClr val="FFFFFF"/>
                </a:solidFill>
                <a:latin typeface="Arial MT"/>
                <a:cs typeface="Arial MT"/>
              </a:rPr>
              <a:t>fluctuate</a:t>
            </a:r>
            <a:r>
              <a:rPr sz="2000" spc="-5" dirty="0">
                <a:solidFill>
                  <a:srgbClr val="FFFFFF"/>
                </a:solidFill>
                <a:latin typeface="Arial MT"/>
                <a:cs typeface="Arial MT"/>
              </a:rPr>
              <a:t> </a:t>
            </a:r>
            <a:r>
              <a:rPr sz="2000" spc="-25" dirty="0">
                <a:solidFill>
                  <a:srgbClr val="FFFFFF"/>
                </a:solidFill>
                <a:latin typeface="Arial MT"/>
                <a:cs typeface="Arial MT"/>
              </a:rPr>
              <a:t>at</a:t>
            </a:r>
            <a:r>
              <a:rPr sz="2000" spc="-20" dirty="0">
                <a:solidFill>
                  <a:srgbClr val="FFFFFF"/>
                </a:solidFill>
                <a:latin typeface="Arial MT"/>
                <a:cs typeface="Arial MT"/>
              </a:rPr>
              <a:t> </a:t>
            </a:r>
            <a:r>
              <a:rPr sz="2000" spc="-125" dirty="0">
                <a:solidFill>
                  <a:srgbClr val="FFFFFF"/>
                </a:solidFill>
                <a:latin typeface="Arial MT"/>
                <a:cs typeface="Arial MT"/>
              </a:rPr>
              <a:t>a </a:t>
            </a:r>
            <a:r>
              <a:rPr sz="2000" spc="-120" dirty="0">
                <a:solidFill>
                  <a:srgbClr val="FFFFFF"/>
                </a:solidFill>
                <a:latin typeface="Arial MT"/>
                <a:cs typeface="Arial MT"/>
              </a:rPr>
              <a:t> </a:t>
            </a:r>
            <a:r>
              <a:rPr sz="2000" spc="-25" dirty="0">
                <a:solidFill>
                  <a:srgbClr val="FFFFFF"/>
                </a:solidFill>
                <a:latin typeface="Arial MT"/>
                <a:cs typeface="Arial MT"/>
              </a:rPr>
              <a:t>variation </a:t>
            </a:r>
            <a:r>
              <a:rPr sz="2000" spc="35" dirty="0">
                <a:solidFill>
                  <a:srgbClr val="FFFFFF"/>
                </a:solidFill>
                <a:latin typeface="Arial MT"/>
                <a:cs typeface="Arial MT"/>
              </a:rPr>
              <a:t>of </a:t>
            </a:r>
            <a:r>
              <a:rPr sz="2000" spc="15" dirty="0">
                <a:solidFill>
                  <a:srgbClr val="FFFFFF"/>
                </a:solidFill>
                <a:latin typeface="Arial MT"/>
                <a:cs typeface="Arial MT"/>
              </a:rPr>
              <a:t>6146.44 </a:t>
            </a:r>
            <a:r>
              <a:rPr sz="2000" spc="-65" dirty="0">
                <a:solidFill>
                  <a:srgbClr val="FFFFFF"/>
                </a:solidFill>
                <a:latin typeface="Arial MT"/>
                <a:cs typeface="Arial MT"/>
              </a:rPr>
              <a:t>and </a:t>
            </a:r>
            <a:r>
              <a:rPr sz="2000" spc="-20" dirty="0">
                <a:solidFill>
                  <a:srgbClr val="FFFFFF"/>
                </a:solidFill>
                <a:latin typeface="Arial MT"/>
                <a:cs typeface="Arial MT"/>
              </a:rPr>
              <a:t>temperature </a:t>
            </a:r>
            <a:r>
              <a:rPr sz="2000" spc="-25" dirty="0">
                <a:solidFill>
                  <a:srgbClr val="FFFFFF"/>
                </a:solidFill>
                <a:latin typeface="Arial MT"/>
                <a:cs typeface="Arial MT"/>
              </a:rPr>
              <a:t>at </a:t>
            </a:r>
            <a:r>
              <a:rPr sz="2000" spc="-125" dirty="0">
                <a:solidFill>
                  <a:srgbClr val="FFFFFF"/>
                </a:solidFill>
                <a:latin typeface="Arial MT"/>
                <a:cs typeface="Arial MT"/>
              </a:rPr>
              <a:t>a </a:t>
            </a:r>
            <a:r>
              <a:rPr sz="2000" spc="-120" dirty="0">
                <a:solidFill>
                  <a:srgbClr val="FFFFFF"/>
                </a:solidFill>
                <a:latin typeface="Arial MT"/>
                <a:cs typeface="Arial MT"/>
              </a:rPr>
              <a:t> </a:t>
            </a:r>
            <a:r>
              <a:rPr sz="2000" spc="-55" dirty="0">
                <a:solidFill>
                  <a:srgbClr val="FFFFFF"/>
                </a:solidFill>
                <a:latin typeface="Arial MT"/>
                <a:cs typeface="Arial MT"/>
              </a:rPr>
              <a:t>variance</a:t>
            </a:r>
            <a:r>
              <a:rPr sz="2000" spc="-50" dirty="0">
                <a:solidFill>
                  <a:srgbClr val="FFFFFF"/>
                </a:solidFill>
                <a:latin typeface="Arial MT"/>
                <a:cs typeface="Arial MT"/>
              </a:rPr>
              <a:t> </a:t>
            </a:r>
            <a:r>
              <a:rPr sz="2000" spc="35" dirty="0">
                <a:solidFill>
                  <a:srgbClr val="FFFFFF"/>
                </a:solidFill>
                <a:latin typeface="Arial MT"/>
                <a:cs typeface="Arial MT"/>
              </a:rPr>
              <a:t>of</a:t>
            </a:r>
            <a:r>
              <a:rPr sz="2000" spc="40" dirty="0">
                <a:solidFill>
                  <a:srgbClr val="FFFFFF"/>
                </a:solidFill>
                <a:latin typeface="Arial MT"/>
                <a:cs typeface="Arial MT"/>
              </a:rPr>
              <a:t> </a:t>
            </a:r>
            <a:r>
              <a:rPr sz="2000" spc="25" dirty="0">
                <a:solidFill>
                  <a:srgbClr val="FFFFFF"/>
                </a:solidFill>
                <a:latin typeface="Arial MT"/>
                <a:cs typeface="Arial MT"/>
              </a:rPr>
              <a:t>7.35,</a:t>
            </a:r>
            <a:r>
              <a:rPr sz="2000" spc="30" dirty="0">
                <a:solidFill>
                  <a:srgbClr val="FFFFFF"/>
                </a:solidFill>
                <a:latin typeface="Arial MT"/>
                <a:cs typeface="Arial MT"/>
              </a:rPr>
              <a:t> </a:t>
            </a:r>
            <a:r>
              <a:rPr sz="2000" spc="-40" dirty="0">
                <a:solidFill>
                  <a:srgbClr val="FFFFFF"/>
                </a:solidFill>
                <a:latin typeface="Arial MT"/>
                <a:cs typeface="Arial MT"/>
              </a:rPr>
              <a:t>which</a:t>
            </a:r>
            <a:r>
              <a:rPr sz="2000" spc="-35" dirty="0">
                <a:solidFill>
                  <a:srgbClr val="FFFFFF"/>
                </a:solidFill>
                <a:latin typeface="Arial MT"/>
                <a:cs typeface="Arial MT"/>
              </a:rPr>
              <a:t> </a:t>
            </a:r>
            <a:r>
              <a:rPr sz="2000" spc="5" dirty="0">
                <a:solidFill>
                  <a:srgbClr val="FFFFFF"/>
                </a:solidFill>
                <a:latin typeface="Arial MT"/>
                <a:cs typeface="Arial MT"/>
              </a:rPr>
              <a:t>will</a:t>
            </a:r>
            <a:r>
              <a:rPr sz="2000" spc="10" dirty="0">
                <a:solidFill>
                  <a:srgbClr val="FFFFFF"/>
                </a:solidFill>
                <a:latin typeface="Arial MT"/>
                <a:cs typeface="Arial MT"/>
              </a:rPr>
              <a:t> </a:t>
            </a:r>
            <a:r>
              <a:rPr sz="2000" spc="-70" dirty="0">
                <a:solidFill>
                  <a:srgbClr val="FFFFFF"/>
                </a:solidFill>
                <a:latin typeface="Arial MT"/>
                <a:cs typeface="Arial MT"/>
              </a:rPr>
              <a:t>be</a:t>
            </a:r>
            <a:r>
              <a:rPr sz="2000" spc="-65" dirty="0">
                <a:solidFill>
                  <a:srgbClr val="FFFFFF"/>
                </a:solidFill>
                <a:latin typeface="Arial MT"/>
                <a:cs typeface="Arial MT"/>
              </a:rPr>
              <a:t> </a:t>
            </a:r>
            <a:r>
              <a:rPr sz="2000" spc="-85" dirty="0">
                <a:solidFill>
                  <a:srgbClr val="FFFFFF"/>
                </a:solidFill>
                <a:latin typeface="Arial MT"/>
                <a:cs typeface="Arial MT"/>
              </a:rPr>
              <a:t>used</a:t>
            </a:r>
            <a:r>
              <a:rPr sz="2000" spc="-80" dirty="0">
                <a:solidFill>
                  <a:srgbClr val="FFFFFF"/>
                </a:solidFill>
                <a:latin typeface="Arial MT"/>
                <a:cs typeface="Arial MT"/>
              </a:rPr>
              <a:t> </a:t>
            </a:r>
            <a:r>
              <a:rPr sz="2000" spc="25" dirty="0">
                <a:solidFill>
                  <a:srgbClr val="FFFFFF"/>
                </a:solidFill>
                <a:latin typeface="Arial MT"/>
                <a:cs typeface="Arial MT"/>
              </a:rPr>
              <a:t>to </a:t>
            </a:r>
            <a:r>
              <a:rPr sz="2000" spc="30" dirty="0">
                <a:solidFill>
                  <a:srgbClr val="FFFFFF"/>
                </a:solidFill>
                <a:latin typeface="Arial MT"/>
                <a:cs typeface="Arial MT"/>
              </a:rPr>
              <a:t> </a:t>
            </a:r>
            <a:r>
              <a:rPr sz="2000" spc="-60" dirty="0">
                <a:solidFill>
                  <a:srgbClr val="FFFFFF"/>
                </a:solidFill>
                <a:latin typeface="Arial MT"/>
                <a:cs typeface="Arial MT"/>
              </a:rPr>
              <a:t>evaluate </a:t>
            </a:r>
            <a:r>
              <a:rPr sz="2000" spc="-30" dirty="0">
                <a:solidFill>
                  <a:srgbClr val="FFFFFF"/>
                </a:solidFill>
                <a:latin typeface="Arial MT"/>
                <a:cs typeface="Arial MT"/>
              </a:rPr>
              <a:t>behavior, </a:t>
            </a:r>
            <a:r>
              <a:rPr sz="2000" spc="-25" dirty="0">
                <a:solidFill>
                  <a:srgbClr val="FFFFFF"/>
                </a:solidFill>
                <a:latin typeface="Arial MT"/>
                <a:cs typeface="Arial MT"/>
              </a:rPr>
              <a:t>determine the </a:t>
            </a:r>
            <a:r>
              <a:rPr sz="2000" spc="-15" dirty="0">
                <a:solidFill>
                  <a:srgbClr val="FFFFFF"/>
                </a:solidFill>
                <a:latin typeface="Arial MT"/>
                <a:cs typeface="Arial MT"/>
              </a:rPr>
              <a:t>difference </a:t>
            </a:r>
            <a:r>
              <a:rPr sz="2000" spc="-10" dirty="0">
                <a:solidFill>
                  <a:srgbClr val="FFFFFF"/>
                </a:solidFill>
                <a:latin typeface="Arial MT"/>
                <a:cs typeface="Arial MT"/>
              </a:rPr>
              <a:t> in</a:t>
            </a:r>
            <a:r>
              <a:rPr sz="2000" spc="-5" dirty="0">
                <a:solidFill>
                  <a:srgbClr val="FFFFFF"/>
                </a:solidFill>
                <a:latin typeface="Arial MT"/>
                <a:cs typeface="Arial MT"/>
              </a:rPr>
              <a:t> </a:t>
            </a:r>
            <a:r>
              <a:rPr sz="2000" spc="-25" dirty="0">
                <a:solidFill>
                  <a:srgbClr val="FFFFFF"/>
                </a:solidFill>
                <a:latin typeface="Arial MT"/>
                <a:cs typeface="Arial MT"/>
              </a:rPr>
              <a:t>the</a:t>
            </a:r>
            <a:r>
              <a:rPr sz="2000" spc="-20" dirty="0">
                <a:solidFill>
                  <a:srgbClr val="FFFFFF"/>
                </a:solidFill>
                <a:latin typeface="Arial MT"/>
                <a:cs typeface="Arial MT"/>
              </a:rPr>
              <a:t> </a:t>
            </a:r>
            <a:r>
              <a:rPr sz="2000" spc="-85" dirty="0">
                <a:solidFill>
                  <a:srgbClr val="FFFFFF"/>
                </a:solidFill>
                <a:latin typeface="Arial MT"/>
                <a:cs typeface="Arial MT"/>
              </a:rPr>
              <a:t>average</a:t>
            </a:r>
            <a:r>
              <a:rPr sz="2000" spc="-80" dirty="0">
                <a:solidFill>
                  <a:srgbClr val="FFFFFF"/>
                </a:solidFill>
                <a:latin typeface="Arial MT"/>
                <a:cs typeface="Arial MT"/>
              </a:rPr>
              <a:t> </a:t>
            </a:r>
            <a:r>
              <a:rPr sz="2000" spc="-20" dirty="0">
                <a:solidFill>
                  <a:srgbClr val="FFFFFF"/>
                </a:solidFill>
                <a:latin typeface="Arial MT"/>
                <a:cs typeface="Arial MT"/>
              </a:rPr>
              <a:t>temperature</a:t>
            </a:r>
            <a:r>
              <a:rPr sz="2000" spc="-15" dirty="0">
                <a:solidFill>
                  <a:srgbClr val="FFFFFF"/>
                </a:solidFill>
                <a:latin typeface="Arial MT"/>
                <a:cs typeface="Arial MT"/>
              </a:rPr>
              <a:t> </a:t>
            </a:r>
            <a:r>
              <a:rPr sz="2000" spc="-10" dirty="0">
                <a:solidFill>
                  <a:srgbClr val="FFFFFF"/>
                </a:solidFill>
                <a:latin typeface="Arial MT"/>
                <a:cs typeface="Arial MT"/>
              </a:rPr>
              <a:t>in</a:t>
            </a:r>
            <a:r>
              <a:rPr sz="2000" spc="-5" dirty="0">
                <a:solidFill>
                  <a:srgbClr val="FFFFFF"/>
                </a:solidFill>
                <a:latin typeface="Arial MT"/>
                <a:cs typeface="Arial MT"/>
              </a:rPr>
              <a:t> </a:t>
            </a:r>
            <a:r>
              <a:rPr sz="2000" spc="-30" dirty="0">
                <a:solidFill>
                  <a:srgbClr val="FFFFFF"/>
                </a:solidFill>
                <a:latin typeface="Arial MT"/>
                <a:cs typeface="Arial MT"/>
              </a:rPr>
              <a:t>Togo,</a:t>
            </a:r>
            <a:r>
              <a:rPr sz="2000" spc="-25" dirty="0">
                <a:solidFill>
                  <a:srgbClr val="FFFFFF"/>
                </a:solidFill>
                <a:latin typeface="Arial MT"/>
                <a:cs typeface="Arial MT"/>
              </a:rPr>
              <a:t> </a:t>
            </a:r>
            <a:r>
              <a:rPr sz="2000" spc="-65" dirty="0">
                <a:solidFill>
                  <a:srgbClr val="FFFFFF"/>
                </a:solidFill>
                <a:latin typeface="Arial MT"/>
                <a:cs typeface="Arial MT"/>
              </a:rPr>
              <a:t>and </a:t>
            </a:r>
            <a:r>
              <a:rPr sz="2000" spc="-60" dirty="0">
                <a:solidFill>
                  <a:srgbClr val="FFFFFF"/>
                </a:solidFill>
                <a:latin typeface="Arial MT"/>
                <a:cs typeface="Arial MT"/>
              </a:rPr>
              <a:t> encourage</a:t>
            </a:r>
            <a:r>
              <a:rPr sz="2000" spc="-25" dirty="0">
                <a:solidFill>
                  <a:srgbClr val="FFFFFF"/>
                </a:solidFill>
                <a:latin typeface="Arial MT"/>
                <a:cs typeface="Arial MT"/>
              </a:rPr>
              <a:t> the</a:t>
            </a:r>
            <a:r>
              <a:rPr sz="2000" spc="-20" dirty="0">
                <a:solidFill>
                  <a:srgbClr val="FFFFFF"/>
                </a:solidFill>
                <a:latin typeface="Arial MT"/>
                <a:cs typeface="Arial MT"/>
              </a:rPr>
              <a:t> </a:t>
            </a:r>
            <a:r>
              <a:rPr sz="2000" spc="-90" dirty="0">
                <a:solidFill>
                  <a:srgbClr val="FFFFFF"/>
                </a:solidFill>
                <a:latin typeface="Arial MT"/>
                <a:cs typeface="Arial MT"/>
              </a:rPr>
              <a:t>sale</a:t>
            </a:r>
            <a:r>
              <a:rPr sz="2000" spc="-20" dirty="0">
                <a:solidFill>
                  <a:srgbClr val="FFFFFF"/>
                </a:solidFill>
                <a:latin typeface="Arial MT"/>
                <a:cs typeface="Arial MT"/>
              </a:rPr>
              <a:t> </a:t>
            </a:r>
            <a:r>
              <a:rPr sz="2000" spc="35" dirty="0">
                <a:solidFill>
                  <a:srgbClr val="FFFFFF"/>
                </a:solidFill>
                <a:latin typeface="Arial MT"/>
                <a:cs typeface="Arial MT"/>
              </a:rPr>
              <a:t>of</a:t>
            </a:r>
            <a:r>
              <a:rPr sz="2000" spc="-20" dirty="0">
                <a:solidFill>
                  <a:srgbClr val="FFFFFF"/>
                </a:solidFill>
                <a:latin typeface="Arial MT"/>
                <a:cs typeface="Arial MT"/>
              </a:rPr>
              <a:t> </a:t>
            </a:r>
            <a:r>
              <a:rPr sz="2000" spc="-25" dirty="0">
                <a:solidFill>
                  <a:srgbClr val="FFFFFF"/>
                </a:solidFill>
                <a:latin typeface="Arial MT"/>
                <a:cs typeface="Arial MT"/>
              </a:rPr>
              <a:t>umbrellas.</a:t>
            </a:r>
            <a:endParaRPr sz="2000">
              <a:latin typeface="Arial MT"/>
              <a:cs typeface="Arial MT"/>
            </a:endParaRPr>
          </a:p>
        </p:txBody>
      </p:sp>
      <p:sp>
        <p:nvSpPr>
          <p:cNvPr id="33" name="object 33"/>
          <p:cNvSpPr txBox="1"/>
          <p:nvPr/>
        </p:nvSpPr>
        <p:spPr>
          <a:xfrm>
            <a:off x="12358779" y="7606438"/>
            <a:ext cx="4913630" cy="1435100"/>
          </a:xfrm>
          <a:prstGeom prst="rect">
            <a:avLst/>
          </a:prstGeom>
        </p:spPr>
        <p:txBody>
          <a:bodyPr vert="horz" wrap="square" lIns="0" tIns="12700" rIns="0" bIns="0" rtlCol="0">
            <a:spAutoFit/>
          </a:bodyPr>
          <a:lstStyle/>
          <a:p>
            <a:pPr marL="12700" marR="5080" algn="just">
              <a:lnSpc>
                <a:spcPct val="115599"/>
              </a:lnSpc>
              <a:spcBef>
                <a:spcPts val="100"/>
              </a:spcBef>
            </a:pPr>
            <a:r>
              <a:rPr sz="2000" spc="-50" dirty="0">
                <a:solidFill>
                  <a:srgbClr val="FFFFFF"/>
                </a:solidFill>
                <a:latin typeface="Arial MT"/>
                <a:cs typeface="Arial MT"/>
              </a:rPr>
              <a:t>The </a:t>
            </a:r>
            <a:r>
              <a:rPr sz="2000" spc="-40" dirty="0">
                <a:solidFill>
                  <a:srgbClr val="FFFFFF"/>
                </a:solidFill>
                <a:latin typeface="Arial MT"/>
                <a:cs typeface="Arial MT"/>
              </a:rPr>
              <a:t>graph </a:t>
            </a:r>
            <a:r>
              <a:rPr sz="2000" spc="-95" dirty="0">
                <a:solidFill>
                  <a:srgbClr val="FFFFFF"/>
                </a:solidFill>
                <a:latin typeface="Arial MT"/>
                <a:cs typeface="Arial MT"/>
              </a:rPr>
              <a:t>shows </a:t>
            </a:r>
            <a:r>
              <a:rPr sz="2000" spc="-45" dirty="0">
                <a:solidFill>
                  <a:srgbClr val="FFFFFF"/>
                </a:solidFill>
                <a:latin typeface="Arial MT"/>
                <a:cs typeface="Arial MT"/>
              </a:rPr>
              <a:t>how </a:t>
            </a:r>
            <a:r>
              <a:rPr sz="2000" dirty="0">
                <a:solidFill>
                  <a:srgbClr val="FFFFFF"/>
                </a:solidFill>
                <a:latin typeface="Arial MT"/>
                <a:cs typeface="Arial MT"/>
              </a:rPr>
              <a:t>rainfall </a:t>
            </a:r>
            <a:r>
              <a:rPr sz="2000" spc="-25" dirty="0">
                <a:solidFill>
                  <a:srgbClr val="FFFFFF"/>
                </a:solidFill>
                <a:latin typeface="Arial MT"/>
                <a:cs typeface="Arial MT"/>
              </a:rPr>
              <a:t>fluctuates </a:t>
            </a:r>
            <a:r>
              <a:rPr sz="2000" spc="-35" dirty="0">
                <a:solidFill>
                  <a:srgbClr val="FFFFFF"/>
                </a:solidFill>
                <a:latin typeface="Arial MT"/>
                <a:cs typeface="Arial MT"/>
              </a:rPr>
              <a:t>over </a:t>
            </a:r>
            <a:r>
              <a:rPr sz="2000" spc="-545" dirty="0">
                <a:solidFill>
                  <a:srgbClr val="FFFFFF"/>
                </a:solidFill>
                <a:latin typeface="Arial MT"/>
                <a:cs typeface="Arial MT"/>
              </a:rPr>
              <a:t> </a:t>
            </a:r>
            <a:r>
              <a:rPr sz="2000" spc="-25" dirty="0">
                <a:solidFill>
                  <a:srgbClr val="FFFFFF"/>
                </a:solidFill>
                <a:latin typeface="Arial MT"/>
                <a:cs typeface="Arial MT"/>
              </a:rPr>
              <a:t>the </a:t>
            </a:r>
            <a:r>
              <a:rPr sz="2000" spc="-50" dirty="0">
                <a:solidFill>
                  <a:srgbClr val="FFFFFF"/>
                </a:solidFill>
                <a:latin typeface="Arial MT"/>
                <a:cs typeface="Arial MT"/>
              </a:rPr>
              <a:t>course </a:t>
            </a:r>
            <a:r>
              <a:rPr sz="2000" spc="35" dirty="0">
                <a:solidFill>
                  <a:srgbClr val="FFFFFF"/>
                </a:solidFill>
                <a:latin typeface="Arial MT"/>
                <a:cs typeface="Arial MT"/>
              </a:rPr>
              <a:t>of </a:t>
            </a:r>
            <a:r>
              <a:rPr sz="2000" spc="-25" dirty="0">
                <a:solidFill>
                  <a:srgbClr val="FFFFFF"/>
                </a:solidFill>
                <a:latin typeface="Arial MT"/>
                <a:cs typeface="Arial MT"/>
              </a:rPr>
              <a:t>the </a:t>
            </a:r>
            <a:r>
              <a:rPr sz="2000" spc="-50" dirty="0">
                <a:solidFill>
                  <a:srgbClr val="FFFFFF"/>
                </a:solidFill>
                <a:latin typeface="Arial MT"/>
                <a:cs typeface="Arial MT"/>
              </a:rPr>
              <a:t>year </a:t>
            </a:r>
            <a:r>
              <a:rPr sz="2000" spc="-70" dirty="0">
                <a:solidFill>
                  <a:srgbClr val="FFFFFF"/>
                </a:solidFill>
                <a:latin typeface="Arial MT"/>
                <a:cs typeface="Arial MT"/>
              </a:rPr>
              <a:t>using </a:t>
            </a:r>
            <a:r>
              <a:rPr sz="2000" spc="-80" dirty="0">
                <a:solidFill>
                  <a:srgbClr val="FFFFFF"/>
                </a:solidFill>
                <a:latin typeface="Arial MT"/>
                <a:cs typeface="Arial MT"/>
              </a:rPr>
              <a:t>an </a:t>
            </a:r>
            <a:r>
              <a:rPr sz="2000" spc="-45" dirty="0">
                <a:solidFill>
                  <a:srgbClr val="FFFFFF"/>
                </a:solidFill>
                <a:latin typeface="Arial MT"/>
                <a:cs typeface="Arial MT"/>
              </a:rPr>
              <a:t>exponential </a:t>
            </a:r>
            <a:r>
              <a:rPr sz="2000" spc="-40" dirty="0">
                <a:solidFill>
                  <a:srgbClr val="FFFFFF"/>
                </a:solidFill>
                <a:latin typeface="Arial MT"/>
                <a:cs typeface="Arial MT"/>
              </a:rPr>
              <a:t> smoothing </a:t>
            </a:r>
            <a:r>
              <a:rPr sz="2000" spc="-25" dirty="0">
                <a:solidFill>
                  <a:srgbClr val="FFFFFF"/>
                </a:solidFill>
                <a:latin typeface="Arial MT"/>
                <a:cs typeface="Arial MT"/>
              </a:rPr>
              <a:t>method </a:t>
            </a:r>
            <a:r>
              <a:rPr sz="2000" spc="-5" dirty="0">
                <a:solidFill>
                  <a:srgbClr val="FFFFFF"/>
                </a:solidFill>
                <a:latin typeface="Arial MT"/>
                <a:cs typeface="Arial MT"/>
              </a:rPr>
              <a:t>with </a:t>
            </a:r>
            <a:r>
              <a:rPr sz="2000" spc="-125" dirty="0">
                <a:solidFill>
                  <a:srgbClr val="FFFFFF"/>
                </a:solidFill>
                <a:latin typeface="Arial MT"/>
                <a:cs typeface="Arial MT"/>
              </a:rPr>
              <a:t>a </a:t>
            </a:r>
            <a:r>
              <a:rPr sz="2000" spc="-50" dirty="0">
                <a:solidFill>
                  <a:srgbClr val="FFFFFF"/>
                </a:solidFill>
                <a:latin typeface="Arial MT"/>
                <a:cs typeface="Arial MT"/>
              </a:rPr>
              <a:t>damping </a:t>
            </a:r>
            <a:r>
              <a:rPr sz="2000" spc="10" dirty="0">
                <a:solidFill>
                  <a:srgbClr val="FFFFFF"/>
                </a:solidFill>
                <a:latin typeface="Arial MT"/>
                <a:cs typeface="Arial MT"/>
              </a:rPr>
              <a:t>factor </a:t>
            </a:r>
            <a:r>
              <a:rPr sz="2000" spc="35" dirty="0">
                <a:solidFill>
                  <a:srgbClr val="FFFFFF"/>
                </a:solidFill>
                <a:latin typeface="Arial MT"/>
                <a:cs typeface="Arial MT"/>
              </a:rPr>
              <a:t>of </a:t>
            </a:r>
            <a:r>
              <a:rPr sz="2000" spc="40" dirty="0">
                <a:solidFill>
                  <a:srgbClr val="FFFFFF"/>
                </a:solidFill>
                <a:latin typeface="Arial MT"/>
                <a:cs typeface="Arial MT"/>
              </a:rPr>
              <a:t> </a:t>
            </a:r>
            <a:r>
              <a:rPr sz="2000" spc="45" dirty="0">
                <a:solidFill>
                  <a:srgbClr val="FFFFFF"/>
                </a:solidFill>
                <a:latin typeface="Arial MT"/>
                <a:cs typeface="Arial MT"/>
              </a:rPr>
              <a:t>0.9.</a:t>
            </a:r>
            <a:endParaRPr sz="2000">
              <a:latin typeface="Arial MT"/>
              <a:cs typeface="Arial MT"/>
            </a:endParaRPr>
          </a:p>
        </p:txBody>
      </p:sp>
      <p:sp>
        <p:nvSpPr>
          <p:cNvPr id="34" name="object 34"/>
          <p:cNvSpPr txBox="1"/>
          <p:nvPr/>
        </p:nvSpPr>
        <p:spPr>
          <a:xfrm>
            <a:off x="4334320" y="9540990"/>
            <a:ext cx="904240" cy="351790"/>
          </a:xfrm>
          <a:prstGeom prst="rect">
            <a:avLst/>
          </a:prstGeom>
        </p:spPr>
        <p:txBody>
          <a:bodyPr vert="horz" wrap="square" lIns="0" tIns="11430" rIns="0" bIns="0" rtlCol="0">
            <a:spAutoFit/>
          </a:bodyPr>
          <a:lstStyle/>
          <a:p>
            <a:pPr marL="12700">
              <a:lnSpc>
                <a:spcPct val="100000"/>
              </a:lnSpc>
              <a:spcBef>
                <a:spcPts val="90"/>
              </a:spcBef>
            </a:pPr>
            <a:r>
              <a:rPr sz="2150" b="1" spc="75" dirty="0">
                <a:latin typeface="Trebuchet MS"/>
                <a:cs typeface="Trebuchet MS"/>
              </a:rPr>
              <a:t>P</a:t>
            </a:r>
            <a:r>
              <a:rPr sz="2150" b="1" spc="20" dirty="0">
                <a:latin typeface="Trebuchet MS"/>
                <a:cs typeface="Trebuchet MS"/>
              </a:rPr>
              <a:t>e</a:t>
            </a:r>
            <a:r>
              <a:rPr sz="2150" b="1" spc="50" dirty="0">
                <a:latin typeface="Trebuchet MS"/>
                <a:cs typeface="Trebuchet MS"/>
              </a:rPr>
              <a:t>r</a:t>
            </a:r>
            <a:r>
              <a:rPr sz="2150" b="1" spc="10" dirty="0">
                <a:latin typeface="Trebuchet MS"/>
                <a:cs typeface="Trebuchet MS"/>
              </a:rPr>
              <a:t>i</a:t>
            </a:r>
            <a:r>
              <a:rPr sz="2150" b="1" spc="100" dirty="0">
                <a:latin typeface="Trebuchet MS"/>
                <a:cs typeface="Trebuchet MS"/>
              </a:rPr>
              <a:t>o</a:t>
            </a:r>
            <a:r>
              <a:rPr sz="2150" b="1" spc="105" dirty="0">
                <a:latin typeface="Trebuchet MS"/>
                <a:cs typeface="Trebuchet MS"/>
              </a:rPr>
              <a:t>d</a:t>
            </a:r>
            <a:endParaRPr sz="2150">
              <a:latin typeface="Trebuchet MS"/>
              <a:cs typeface="Trebuchet MS"/>
            </a:endParaRPr>
          </a:p>
        </p:txBody>
      </p:sp>
      <p:sp>
        <p:nvSpPr>
          <p:cNvPr id="35" name="object 35"/>
          <p:cNvSpPr txBox="1"/>
          <p:nvPr/>
        </p:nvSpPr>
        <p:spPr>
          <a:xfrm>
            <a:off x="216577" y="3865201"/>
            <a:ext cx="396240" cy="2577465"/>
          </a:xfrm>
          <a:prstGeom prst="rect">
            <a:avLst/>
          </a:prstGeom>
        </p:spPr>
        <p:txBody>
          <a:bodyPr vert="vert270" wrap="square" lIns="0" tIns="29845" rIns="0" bIns="0" rtlCol="0">
            <a:spAutoFit/>
          </a:bodyPr>
          <a:lstStyle/>
          <a:p>
            <a:pPr marL="12700">
              <a:lnSpc>
                <a:spcPct val="100000"/>
              </a:lnSpc>
              <a:spcBef>
                <a:spcPts val="235"/>
              </a:spcBef>
            </a:pPr>
            <a:r>
              <a:rPr sz="2150" b="1" spc="60" dirty="0">
                <a:latin typeface="Trebuchet MS"/>
                <a:cs typeface="Trebuchet MS"/>
              </a:rPr>
              <a:t>Precipitation</a:t>
            </a:r>
            <a:r>
              <a:rPr sz="2150" b="1" spc="-130" dirty="0">
                <a:latin typeface="Trebuchet MS"/>
                <a:cs typeface="Trebuchet MS"/>
              </a:rPr>
              <a:t> </a:t>
            </a:r>
            <a:r>
              <a:rPr sz="2150" b="1" spc="90" dirty="0">
                <a:latin typeface="Trebuchet MS"/>
                <a:cs typeface="Trebuchet MS"/>
              </a:rPr>
              <a:t>(mm)</a:t>
            </a:r>
            <a:endParaRPr sz="215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0000"/>
          </a:solidFill>
        </p:spPr>
        <p:txBody>
          <a:bodyPr wrap="square" lIns="0" tIns="0" rIns="0" bIns="0" rtlCol="0"/>
          <a:lstStyle/>
          <a:p>
            <a:endParaRPr/>
          </a:p>
        </p:txBody>
      </p:sp>
      <p:sp>
        <p:nvSpPr>
          <p:cNvPr id="3" name="object 3"/>
          <p:cNvSpPr txBox="1"/>
          <p:nvPr/>
        </p:nvSpPr>
        <p:spPr>
          <a:xfrm>
            <a:off x="11741433" y="3624534"/>
            <a:ext cx="5578475" cy="2615565"/>
          </a:xfrm>
          <a:prstGeom prst="rect">
            <a:avLst/>
          </a:prstGeom>
        </p:spPr>
        <p:txBody>
          <a:bodyPr vert="horz" wrap="square" lIns="0" tIns="388620" rIns="0" bIns="0" rtlCol="0">
            <a:spAutoFit/>
          </a:bodyPr>
          <a:lstStyle/>
          <a:p>
            <a:pPr marL="481965">
              <a:lnSpc>
                <a:spcPct val="100000"/>
              </a:lnSpc>
              <a:spcBef>
                <a:spcPts val="3060"/>
              </a:spcBef>
            </a:pPr>
            <a:r>
              <a:rPr sz="4550" spc="105" dirty="0">
                <a:solidFill>
                  <a:srgbClr val="FFFFFF"/>
                </a:solidFill>
                <a:latin typeface="Lucida Sans Unicode"/>
                <a:cs typeface="Lucida Sans Unicode"/>
              </a:rPr>
              <a:t>S</a:t>
            </a:r>
            <a:r>
              <a:rPr sz="4450" spc="105" dirty="0">
                <a:solidFill>
                  <a:srgbClr val="FFFFFF"/>
                </a:solidFill>
                <a:latin typeface="Tahoma"/>
                <a:cs typeface="Tahoma"/>
              </a:rPr>
              <a:t>u</a:t>
            </a:r>
            <a:r>
              <a:rPr sz="4550" spc="105" dirty="0">
                <a:solidFill>
                  <a:srgbClr val="FFFFFF"/>
                </a:solidFill>
                <a:latin typeface="Lucida Sans Unicode"/>
                <a:cs typeface="Lucida Sans Unicode"/>
              </a:rPr>
              <a:t>mma</a:t>
            </a:r>
            <a:r>
              <a:rPr sz="4450" spc="105" dirty="0">
                <a:solidFill>
                  <a:srgbClr val="FFFFFF"/>
                </a:solidFill>
                <a:latin typeface="Tahoma"/>
                <a:cs typeface="Tahoma"/>
              </a:rPr>
              <a:t>ry</a:t>
            </a:r>
            <a:r>
              <a:rPr sz="4450" spc="-229" dirty="0">
                <a:solidFill>
                  <a:srgbClr val="FFFFFF"/>
                </a:solidFill>
                <a:latin typeface="Tahoma"/>
                <a:cs typeface="Tahoma"/>
              </a:rPr>
              <a:t> </a:t>
            </a:r>
            <a:r>
              <a:rPr sz="4550" spc="-25" dirty="0">
                <a:solidFill>
                  <a:srgbClr val="FFFFFF"/>
                </a:solidFill>
                <a:latin typeface="Lucida Sans Unicode"/>
                <a:cs typeface="Lucida Sans Unicode"/>
              </a:rPr>
              <a:t>Finding</a:t>
            </a:r>
            <a:r>
              <a:rPr sz="4450" spc="-25" dirty="0">
                <a:solidFill>
                  <a:srgbClr val="FFFFFF"/>
                </a:solidFill>
                <a:latin typeface="Tahoma"/>
                <a:cs typeface="Tahoma"/>
              </a:rPr>
              <a:t>s</a:t>
            </a:r>
            <a:endParaRPr sz="4450">
              <a:latin typeface="Tahoma"/>
              <a:cs typeface="Tahoma"/>
            </a:endParaRPr>
          </a:p>
          <a:p>
            <a:pPr marL="12700" marR="5080" indent="384810" algn="r">
              <a:lnSpc>
                <a:spcPct val="114599"/>
              </a:lnSpc>
              <a:spcBef>
                <a:spcPts val="970"/>
              </a:spcBef>
            </a:pPr>
            <a:r>
              <a:rPr sz="2000" spc="-15" dirty="0">
                <a:solidFill>
                  <a:srgbClr val="FFFFFF"/>
                </a:solidFill>
                <a:latin typeface="Arial MT"/>
                <a:cs typeface="Arial MT"/>
              </a:rPr>
              <a:t>To</a:t>
            </a:r>
            <a:r>
              <a:rPr sz="2000" spc="-10" dirty="0">
                <a:solidFill>
                  <a:srgbClr val="FFFFFF"/>
                </a:solidFill>
                <a:latin typeface="Arial MT"/>
                <a:cs typeface="Arial MT"/>
              </a:rPr>
              <a:t> </a:t>
            </a:r>
            <a:r>
              <a:rPr sz="2000" spc="30" dirty="0">
                <a:solidFill>
                  <a:srgbClr val="FFFFFF"/>
                </a:solidFill>
                <a:latin typeface="Arial MT"/>
                <a:cs typeface="Arial MT"/>
              </a:rPr>
              <a:t>further</a:t>
            </a:r>
            <a:r>
              <a:rPr sz="2000" spc="-10" dirty="0">
                <a:solidFill>
                  <a:srgbClr val="FFFFFF"/>
                </a:solidFill>
                <a:latin typeface="Arial MT"/>
                <a:cs typeface="Arial MT"/>
              </a:rPr>
              <a:t> </a:t>
            </a:r>
            <a:r>
              <a:rPr sz="2000" spc="-35" dirty="0">
                <a:solidFill>
                  <a:srgbClr val="FFFFFF"/>
                </a:solidFill>
                <a:latin typeface="Arial MT"/>
                <a:cs typeface="Arial MT"/>
              </a:rPr>
              <a:t>comprehend</a:t>
            </a:r>
            <a:r>
              <a:rPr sz="2000" spc="-10" dirty="0">
                <a:solidFill>
                  <a:srgbClr val="FFFFFF"/>
                </a:solidFill>
                <a:latin typeface="Arial MT"/>
                <a:cs typeface="Arial MT"/>
              </a:rPr>
              <a:t> </a:t>
            </a:r>
            <a:r>
              <a:rPr sz="2000" spc="-60" dirty="0">
                <a:solidFill>
                  <a:srgbClr val="FFFFFF"/>
                </a:solidFill>
                <a:latin typeface="Arial MT"/>
                <a:cs typeface="Arial MT"/>
              </a:rPr>
              <a:t>and</a:t>
            </a:r>
            <a:r>
              <a:rPr sz="2000" spc="-10" dirty="0">
                <a:solidFill>
                  <a:srgbClr val="FFFFFF"/>
                </a:solidFill>
                <a:latin typeface="Arial MT"/>
                <a:cs typeface="Arial MT"/>
              </a:rPr>
              <a:t> </a:t>
            </a:r>
            <a:r>
              <a:rPr sz="2000" spc="-25" dirty="0">
                <a:solidFill>
                  <a:srgbClr val="FFFFFF"/>
                </a:solidFill>
                <a:latin typeface="Arial MT"/>
                <a:cs typeface="Arial MT"/>
              </a:rPr>
              <a:t>determine</a:t>
            </a:r>
            <a:r>
              <a:rPr sz="2000" spc="-10" dirty="0">
                <a:solidFill>
                  <a:srgbClr val="FFFFFF"/>
                </a:solidFill>
                <a:latin typeface="Arial MT"/>
                <a:cs typeface="Arial MT"/>
              </a:rPr>
              <a:t> </a:t>
            </a:r>
            <a:r>
              <a:rPr sz="2000" spc="-40" dirty="0">
                <a:solidFill>
                  <a:srgbClr val="FFFFFF"/>
                </a:solidFill>
                <a:latin typeface="Arial MT"/>
                <a:cs typeface="Arial MT"/>
              </a:rPr>
              <a:t>how</a:t>
            </a:r>
            <a:r>
              <a:rPr sz="2000" spc="-10" dirty="0">
                <a:solidFill>
                  <a:srgbClr val="FFFFFF"/>
                </a:solidFill>
                <a:latin typeface="Arial MT"/>
                <a:cs typeface="Arial MT"/>
              </a:rPr>
              <a:t> </a:t>
            </a:r>
            <a:r>
              <a:rPr sz="2000" spc="-20" dirty="0">
                <a:solidFill>
                  <a:srgbClr val="FFFFFF"/>
                </a:solidFill>
                <a:latin typeface="Arial MT"/>
                <a:cs typeface="Arial MT"/>
              </a:rPr>
              <a:t>the </a:t>
            </a:r>
            <a:r>
              <a:rPr sz="2000" spc="-540" dirty="0">
                <a:solidFill>
                  <a:srgbClr val="FFFFFF"/>
                </a:solidFill>
                <a:latin typeface="Arial MT"/>
                <a:cs typeface="Arial MT"/>
              </a:rPr>
              <a:t> </a:t>
            </a:r>
            <a:r>
              <a:rPr sz="2000" spc="-25" dirty="0">
                <a:solidFill>
                  <a:srgbClr val="FFFFFF"/>
                </a:solidFill>
                <a:latin typeface="Arial MT"/>
                <a:cs typeface="Arial MT"/>
              </a:rPr>
              <a:t>aforementioned</a:t>
            </a:r>
            <a:r>
              <a:rPr sz="2000" spc="-10" dirty="0">
                <a:solidFill>
                  <a:srgbClr val="FFFFFF"/>
                </a:solidFill>
                <a:latin typeface="Arial MT"/>
                <a:cs typeface="Arial MT"/>
              </a:rPr>
              <a:t> </a:t>
            </a:r>
            <a:r>
              <a:rPr sz="2000" spc="-15" dirty="0">
                <a:solidFill>
                  <a:srgbClr val="FFFFFF"/>
                </a:solidFill>
                <a:latin typeface="Arial MT"/>
                <a:cs typeface="Arial MT"/>
              </a:rPr>
              <a:t>factors</a:t>
            </a:r>
            <a:r>
              <a:rPr sz="2000" spc="-5" dirty="0">
                <a:solidFill>
                  <a:srgbClr val="FFFFFF"/>
                </a:solidFill>
                <a:latin typeface="Arial MT"/>
                <a:cs typeface="Arial MT"/>
              </a:rPr>
              <a:t> </a:t>
            </a:r>
            <a:r>
              <a:rPr sz="2000" spc="-60" dirty="0">
                <a:solidFill>
                  <a:srgbClr val="FFFFFF"/>
                </a:solidFill>
                <a:latin typeface="Arial MT"/>
                <a:cs typeface="Arial MT"/>
              </a:rPr>
              <a:t>adversely</a:t>
            </a:r>
            <a:r>
              <a:rPr sz="2000" spc="-10" dirty="0">
                <a:solidFill>
                  <a:srgbClr val="FFFFFF"/>
                </a:solidFill>
                <a:latin typeface="Arial MT"/>
                <a:cs typeface="Arial MT"/>
              </a:rPr>
              <a:t> </a:t>
            </a:r>
            <a:r>
              <a:rPr sz="2000" dirty="0">
                <a:solidFill>
                  <a:srgbClr val="FFFFFF"/>
                </a:solidFill>
                <a:latin typeface="Arial MT"/>
                <a:cs typeface="Arial MT"/>
              </a:rPr>
              <a:t>affect</a:t>
            </a:r>
            <a:r>
              <a:rPr sz="2000" spc="-5" dirty="0">
                <a:solidFill>
                  <a:srgbClr val="FFFFFF"/>
                </a:solidFill>
                <a:latin typeface="Arial MT"/>
                <a:cs typeface="Arial MT"/>
              </a:rPr>
              <a:t> </a:t>
            </a:r>
            <a:r>
              <a:rPr sz="2000" spc="-20" dirty="0">
                <a:solidFill>
                  <a:srgbClr val="FFFFFF"/>
                </a:solidFill>
                <a:latin typeface="Arial MT"/>
                <a:cs typeface="Arial MT"/>
              </a:rPr>
              <a:t>the</a:t>
            </a:r>
            <a:r>
              <a:rPr sz="2000" spc="-5" dirty="0">
                <a:solidFill>
                  <a:srgbClr val="FFFFFF"/>
                </a:solidFill>
                <a:latin typeface="Arial MT"/>
                <a:cs typeface="Arial MT"/>
              </a:rPr>
              <a:t> </a:t>
            </a:r>
            <a:r>
              <a:rPr sz="2000" spc="-90" dirty="0">
                <a:solidFill>
                  <a:srgbClr val="FFFFFF"/>
                </a:solidFill>
                <a:latin typeface="Arial MT"/>
                <a:cs typeface="Arial MT"/>
              </a:rPr>
              <a:t>sale</a:t>
            </a:r>
            <a:r>
              <a:rPr sz="2000" spc="-10" dirty="0">
                <a:solidFill>
                  <a:srgbClr val="FFFFFF"/>
                </a:solidFill>
                <a:latin typeface="Arial MT"/>
                <a:cs typeface="Arial MT"/>
              </a:rPr>
              <a:t> </a:t>
            </a:r>
            <a:r>
              <a:rPr sz="2000" spc="40" dirty="0">
                <a:solidFill>
                  <a:srgbClr val="FFFFFF"/>
                </a:solidFill>
                <a:latin typeface="Arial MT"/>
                <a:cs typeface="Arial MT"/>
              </a:rPr>
              <a:t>of </a:t>
            </a:r>
            <a:r>
              <a:rPr sz="2000" spc="-540" dirty="0">
                <a:solidFill>
                  <a:srgbClr val="FFFFFF"/>
                </a:solidFill>
                <a:latin typeface="Arial MT"/>
                <a:cs typeface="Arial MT"/>
              </a:rPr>
              <a:t> </a:t>
            </a:r>
            <a:r>
              <a:rPr sz="2000" spc="-10" dirty="0">
                <a:solidFill>
                  <a:srgbClr val="FFFFFF"/>
                </a:solidFill>
                <a:latin typeface="Arial MT"/>
                <a:cs typeface="Arial MT"/>
              </a:rPr>
              <a:t>umbrellla</a:t>
            </a:r>
            <a:r>
              <a:rPr sz="2000" spc="-20" dirty="0">
                <a:solidFill>
                  <a:srgbClr val="FFFFFF"/>
                </a:solidFill>
                <a:latin typeface="Arial MT"/>
                <a:cs typeface="Arial MT"/>
              </a:rPr>
              <a:t> </a:t>
            </a:r>
            <a:r>
              <a:rPr sz="2000" spc="-5" dirty="0">
                <a:solidFill>
                  <a:srgbClr val="FFFFFF"/>
                </a:solidFill>
                <a:latin typeface="Arial MT"/>
                <a:cs typeface="Arial MT"/>
              </a:rPr>
              <a:t>in</a:t>
            </a:r>
            <a:r>
              <a:rPr sz="2000" spc="-15" dirty="0">
                <a:solidFill>
                  <a:srgbClr val="FFFFFF"/>
                </a:solidFill>
                <a:latin typeface="Arial MT"/>
                <a:cs typeface="Arial MT"/>
              </a:rPr>
              <a:t> </a:t>
            </a:r>
            <a:r>
              <a:rPr sz="2000" spc="-25" dirty="0">
                <a:solidFill>
                  <a:srgbClr val="FFFFFF"/>
                </a:solidFill>
                <a:latin typeface="Arial MT"/>
                <a:cs typeface="Arial MT"/>
              </a:rPr>
              <a:t>Togo,</a:t>
            </a:r>
            <a:r>
              <a:rPr sz="2000" spc="-15" dirty="0">
                <a:solidFill>
                  <a:srgbClr val="FFFFFF"/>
                </a:solidFill>
                <a:latin typeface="Arial MT"/>
                <a:cs typeface="Arial MT"/>
              </a:rPr>
              <a:t> </a:t>
            </a:r>
            <a:r>
              <a:rPr sz="2000" spc="-40" dirty="0">
                <a:solidFill>
                  <a:srgbClr val="FFFFFF"/>
                </a:solidFill>
                <a:latin typeface="Arial MT"/>
                <a:cs typeface="Arial MT"/>
              </a:rPr>
              <a:t>statistics</a:t>
            </a:r>
            <a:r>
              <a:rPr sz="2000" spc="-15" dirty="0">
                <a:solidFill>
                  <a:srgbClr val="FFFFFF"/>
                </a:solidFill>
                <a:latin typeface="Arial MT"/>
                <a:cs typeface="Arial MT"/>
              </a:rPr>
              <a:t> </a:t>
            </a:r>
            <a:r>
              <a:rPr sz="2000" spc="-25" dirty="0">
                <a:solidFill>
                  <a:srgbClr val="FFFFFF"/>
                </a:solidFill>
                <a:latin typeface="Arial MT"/>
                <a:cs typeface="Arial MT"/>
              </a:rPr>
              <a:t>on</a:t>
            </a:r>
            <a:r>
              <a:rPr sz="2000" spc="-20" dirty="0">
                <a:solidFill>
                  <a:srgbClr val="FFFFFF"/>
                </a:solidFill>
                <a:latin typeface="Arial MT"/>
                <a:cs typeface="Arial MT"/>
              </a:rPr>
              <a:t> the</a:t>
            </a:r>
            <a:r>
              <a:rPr sz="2000" spc="-15" dirty="0">
                <a:solidFill>
                  <a:srgbClr val="FFFFFF"/>
                </a:solidFill>
                <a:latin typeface="Arial MT"/>
                <a:cs typeface="Arial MT"/>
              </a:rPr>
              <a:t> </a:t>
            </a:r>
            <a:r>
              <a:rPr sz="2000" spc="-85" dirty="0">
                <a:solidFill>
                  <a:srgbClr val="FFFFFF"/>
                </a:solidFill>
                <a:latin typeface="Arial MT"/>
                <a:cs typeface="Arial MT"/>
              </a:rPr>
              <a:t>GDP,</a:t>
            </a:r>
            <a:r>
              <a:rPr sz="2000" spc="-15" dirty="0">
                <a:solidFill>
                  <a:srgbClr val="FFFFFF"/>
                </a:solidFill>
                <a:latin typeface="Arial MT"/>
                <a:cs typeface="Arial MT"/>
              </a:rPr>
              <a:t> </a:t>
            </a:r>
            <a:r>
              <a:rPr sz="2000" spc="-20" dirty="0">
                <a:solidFill>
                  <a:srgbClr val="FFFFFF"/>
                </a:solidFill>
                <a:latin typeface="Arial MT"/>
                <a:cs typeface="Arial MT"/>
              </a:rPr>
              <a:t>the </a:t>
            </a:r>
            <a:r>
              <a:rPr sz="2000" spc="-15" dirty="0">
                <a:solidFill>
                  <a:srgbClr val="FFFFFF"/>
                </a:solidFill>
                <a:latin typeface="Arial MT"/>
                <a:cs typeface="Arial MT"/>
              </a:rPr>
              <a:t> climate,</a:t>
            </a:r>
            <a:r>
              <a:rPr sz="2000" spc="-20" dirty="0">
                <a:solidFill>
                  <a:srgbClr val="FFFFFF"/>
                </a:solidFill>
                <a:latin typeface="Arial MT"/>
                <a:cs typeface="Arial MT"/>
              </a:rPr>
              <a:t> </a:t>
            </a:r>
            <a:r>
              <a:rPr sz="2000" spc="-60" dirty="0">
                <a:solidFill>
                  <a:srgbClr val="FFFFFF"/>
                </a:solidFill>
                <a:latin typeface="Arial MT"/>
                <a:cs typeface="Arial MT"/>
              </a:rPr>
              <a:t>and</a:t>
            </a:r>
            <a:r>
              <a:rPr sz="2000" spc="-15" dirty="0">
                <a:solidFill>
                  <a:srgbClr val="FFFFFF"/>
                </a:solidFill>
                <a:latin typeface="Arial MT"/>
                <a:cs typeface="Arial MT"/>
              </a:rPr>
              <a:t> </a:t>
            </a:r>
            <a:r>
              <a:rPr sz="2000" spc="-20" dirty="0">
                <a:solidFill>
                  <a:srgbClr val="FFFFFF"/>
                </a:solidFill>
                <a:latin typeface="Arial MT"/>
                <a:cs typeface="Arial MT"/>
              </a:rPr>
              <a:t>the </a:t>
            </a:r>
            <a:r>
              <a:rPr sz="2000" spc="-15" dirty="0">
                <a:solidFill>
                  <a:srgbClr val="FFFFFF"/>
                </a:solidFill>
                <a:latin typeface="Arial MT"/>
                <a:cs typeface="Arial MT"/>
              </a:rPr>
              <a:t>population </a:t>
            </a:r>
            <a:r>
              <a:rPr sz="2000" spc="-45" dirty="0">
                <a:solidFill>
                  <a:srgbClr val="FFFFFF"/>
                </a:solidFill>
                <a:latin typeface="Arial MT"/>
                <a:cs typeface="Arial MT"/>
              </a:rPr>
              <a:t>were</a:t>
            </a:r>
            <a:r>
              <a:rPr sz="2000" spc="-20" dirty="0">
                <a:solidFill>
                  <a:srgbClr val="FFFFFF"/>
                </a:solidFill>
                <a:latin typeface="Arial MT"/>
                <a:cs typeface="Arial MT"/>
              </a:rPr>
              <a:t> </a:t>
            </a:r>
            <a:r>
              <a:rPr sz="2000" spc="-25" dirty="0">
                <a:solidFill>
                  <a:srgbClr val="FFFFFF"/>
                </a:solidFill>
                <a:latin typeface="Arial MT"/>
                <a:cs typeface="Arial MT"/>
              </a:rPr>
              <a:t>gathered.</a:t>
            </a:r>
            <a:endParaRPr sz="2000">
              <a:latin typeface="Arial MT"/>
              <a:cs typeface="Arial MT"/>
            </a:endParaRPr>
          </a:p>
        </p:txBody>
      </p:sp>
      <p:sp>
        <p:nvSpPr>
          <p:cNvPr id="4" name="object 4"/>
          <p:cNvSpPr txBox="1"/>
          <p:nvPr/>
        </p:nvSpPr>
        <p:spPr>
          <a:xfrm>
            <a:off x="2065553" y="879556"/>
            <a:ext cx="8348345" cy="2166620"/>
          </a:xfrm>
          <a:prstGeom prst="rect">
            <a:avLst/>
          </a:prstGeom>
        </p:spPr>
        <p:txBody>
          <a:bodyPr vert="horz" wrap="square" lIns="0" tIns="133985" rIns="0" bIns="0" rtlCol="0">
            <a:spAutoFit/>
          </a:bodyPr>
          <a:lstStyle/>
          <a:p>
            <a:pPr marL="12700">
              <a:lnSpc>
                <a:spcPct val="100000"/>
              </a:lnSpc>
              <a:spcBef>
                <a:spcPts val="1055"/>
              </a:spcBef>
            </a:pPr>
            <a:r>
              <a:rPr sz="2650" spc="90" dirty="0">
                <a:solidFill>
                  <a:srgbClr val="FFFFFF"/>
                </a:solidFill>
                <a:latin typeface="Lucida Sans Unicode"/>
                <a:cs typeface="Lucida Sans Unicode"/>
              </a:rPr>
              <a:t>GDP</a:t>
            </a:r>
            <a:endParaRPr sz="2650">
              <a:latin typeface="Lucida Sans Unicode"/>
              <a:cs typeface="Lucida Sans Unicode"/>
            </a:endParaRPr>
          </a:p>
          <a:p>
            <a:pPr marL="24130" marR="440690">
              <a:lnSpc>
                <a:spcPct val="115100"/>
              </a:lnSpc>
              <a:spcBef>
                <a:spcPts val="285"/>
              </a:spcBef>
            </a:pPr>
            <a:r>
              <a:rPr sz="1500" spc="-85" dirty="0">
                <a:solidFill>
                  <a:srgbClr val="FFFFFF"/>
                </a:solidFill>
                <a:latin typeface="Arial MT"/>
                <a:cs typeface="Arial MT"/>
              </a:rPr>
              <a:t>As</a:t>
            </a:r>
            <a:r>
              <a:rPr sz="1500" spc="-10" dirty="0">
                <a:solidFill>
                  <a:srgbClr val="FFFFFF"/>
                </a:solidFill>
                <a:latin typeface="Arial MT"/>
                <a:cs typeface="Arial MT"/>
              </a:rPr>
              <a:t> </a:t>
            </a:r>
            <a:r>
              <a:rPr sz="1500" spc="-5" dirty="0">
                <a:solidFill>
                  <a:srgbClr val="FFFFFF"/>
                </a:solidFill>
                <a:latin typeface="Arial MT"/>
                <a:cs typeface="Arial MT"/>
              </a:rPr>
              <a:t>earlier</a:t>
            </a:r>
            <a:r>
              <a:rPr sz="1500" spc="-10" dirty="0">
                <a:solidFill>
                  <a:srgbClr val="FFFFFF"/>
                </a:solidFill>
                <a:latin typeface="Arial MT"/>
                <a:cs typeface="Arial MT"/>
              </a:rPr>
              <a:t> </a:t>
            </a:r>
            <a:r>
              <a:rPr sz="1500" spc="-20" dirty="0">
                <a:solidFill>
                  <a:srgbClr val="FFFFFF"/>
                </a:solidFill>
                <a:latin typeface="Arial MT"/>
                <a:cs typeface="Arial MT"/>
              </a:rPr>
              <a:t>stated,</a:t>
            </a:r>
            <a:r>
              <a:rPr sz="1500" spc="-5" dirty="0">
                <a:solidFill>
                  <a:srgbClr val="FFFFFF"/>
                </a:solidFill>
                <a:latin typeface="Arial MT"/>
                <a:cs typeface="Arial MT"/>
              </a:rPr>
              <a:t> </a:t>
            </a:r>
            <a:r>
              <a:rPr sz="1500" spc="-15" dirty="0">
                <a:solidFill>
                  <a:srgbClr val="FFFFFF"/>
                </a:solidFill>
                <a:latin typeface="Arial MT"/>
                <a:cs typeface="Arial MT"/>
              </a:rPr>
              <a:t>Togo's</a:t>
            </a:r>
            <a:r>
              <a:rPr sz="1500" spc="-10" dirty="0">
                <a:solidFill>
                  <a:srgbClr val="FFFFFF"/>
                </a:solidFill>
                <a:latin typeface="Arial MT"/>
                <a:cs typeface="Arial MT"/>
              </a:rPr>
              <a:t> </a:t>
            </a:r>
            <a:r>
              <a:rPr sz="1500" spc="-90" dirty="0">
                <a:solidFill>
                  <a:srgbClr val="FFFFFF"/>
                </a:solidFill>
                <a:latin typeface="Arial MT"/>
                <a:cs typeface="Arial MT"/>
              </a:rPr>
              <a:t>GDP</a:t>
            </a:r>
            <a:r>
              <a:rPr sz="1500" spc="-10" dirty="0">
                <a:solidFill>
                  <a:srgbClr val="FFFFFF"/>
                </a:solidFill>
                <a:latin typeface="Arial MT"/>
                <a:cs typeface="Arial MT"/>
              </a:rPr>
              <a:t> </a:t>
            </a:r>
            <a:r>
              <a:rPr sz="1500" spc="-40" dirty="0">
                <a:solidFill>
                  <a:srgbClr val="FFFFFF"/>
                </a:solidFill>
                <a:latin typeface="Arial MT"/>
                <a:cs typeface="Arial MT"/>
              </a:rPr>
              <a:t>slowed</a:t>
            </a:r>
            <a:r>
              <a:rPr sz="1500" spc="-5" dirty="0">
                <a:solidFill>
                  <a:srgbClr val="FFFFFF"/>
                </a:solidFill>
                <a:latin typeface="Arial MT"/>
                <a:cs typeface="Arial MT"/>
              </a:rPr>
              <a:t> </a:t>
            </a:r>
            <a:r>
              <a:rPr sz="1500" spc="-30" dirty="0">
                <a:solidFill>
                  <a:srgbClr val="FFFFFF"/>
                </a:solidFill>
                <a:latin typeface="Arial MT"/>
                <a:cs typeface="Arial MT"/>
              </a:rPr>
              <a:t>by</a:t>
            </a:r>
            <a:r>
              <a:rPr sz="1500" spc="-10" dirty="0">
                <a:solidFill>
                  <a:srgbClr val="FFFFFF"/>
                </a:solidFill>
                <a:latin typeface="Arial MT"/>
                <a:cs typeface="Arial MT"/>
              </a:rPr>
              <a:t> </a:t>
            </a:r>
            <a:r>
              <a:rPr sz="1500" spc="-20" dirty="0">
                <a:solidFill>
                  <a:srgbClr val="FFFFFF"/>
                </a:solidFill>
                <a:latin typeface="Arial MT"/>
                <a:cs typeface="Arial MT"/>
              </a:rPr>
              <a:t>1.8%</a:t>
            </a:r>
            <a:r>
              <a:rPr sz="1500" spc="-5" dirty="0">
                <a:solidFill>
                  <a:srgbClr val="FFFFFF"/>
                </a:solidFill>
                <a:latin typeface="Arial MT"/>
                <a:cs typeface="Arial MT"/>
              </a:rPr>
              <a:t> in</a:t>
            </a:r>
            <a:r>
              <a:rPr sz="1500" spc="-10" dirty="0">
                <a:solidFill>
                  <a:srgbClr val="FFFFFF"/>
                </a:solidFill>
                <a:latin typeface="Arial MT"/>
                <a:cs typeface="Arial MT"/>
              </a:rPr>
              <a:t> </a:t>
            </a:r>
            <a:r>
              <a:rPr sz="1500" spc="10" dirty="0">
                <a:solidFill>
                  <a:srgbClr val="FFFFFF"/>
                </a:solidFill>
                <a:latin typeface="Arial MT"/>
                <a:cs typeface="Arial MT"/>
              </a:rPr>
              <a:t>2020</a:t>
            </a:r>
            <a:r>
              <a:rPr sz="1500" spc="-10" dirty="0">
                <a:solidFill>
                  <a:srgbClr val="FFFFFF"/>
                </a:solidFill>
                <a:latin typeface="Arial MT"/>
                <a:cs typeface="Arial MT"/>
              </a:rPr>
              <a:t> </a:t>
            </a:r>
            <a:r>
              <a:rPr sz="1500" spc="-65" dirty="0">
                <a:solidFill>
                  <a:srgbClr val="FFFFFF"/>
                </a:solidFill>
                <a:latin typeface="Arial MT"/>
                <a:cs typeface="Arial MT"/>
              </a:rPr>
              <a:t>because</a:t>
            </a:r>
            <a:r>
              <a:rPr sz="1500" spc="-5" dirty="0">
                <a:solidFill>
                  <a:srgbClr val="FFFFFF"/>
                </a:solidFill>
                <a:latin typeface="Arial MT"/>
                <a:cs typeface="Arial MT"/>
              </a:rPr>
              <a:t> </a:t>
            </a:r>
            <a:r>
              <a:rPr sz="1500" spc="25" dirty="0">
                <a:solidFill>
                  <a:srgbClr val="FFFFFF"/>
                </a:solidFill>
                <a:latin typeface="Arial MT"/>
                <a:cs typeface="Arial MT"/>
              </a:rPr>
              <a:t>to</a:t>
            </a:r>
            <a:r>
              <a:rPr sz="1500" spc="-10" dirty="0">
                <a:solidFill>
                  <a:srgbClr val="FFFFFF"/>
                </a:solidFill>
                <a:latin typeface="Arial MT"/>
                <a:cs typeface="Arial MT"/>
              </a:rPr>
              <a:t> the</a:t>
            </a:r>
            <a:r>
              <a:rPr sz="1500" spc="-5" dirty="0">
                <a:solidFill>
                  <a:srgbClr val="FFFFFF"/>
                </a:solidFill>
                <a:latin typeface="Arial MT"/>
                <a:cs typeface="Arial MT"/>
              </a:rPr>
              <a:t> </a:t>
            </a:r>
            <a:r>
              <a:rPr sz="1500" spc="-10" dirty="0">
                <a:solidFill>
                  <a:srgbClr val="FFFFFF"/>
                </a:solidFill>
                <a:latin typeface="Arial MT"/>
                <a:cs typeface="Arial MT"/>
              </a:rPr>
              <a:t>COVID-19 </a:t>
            </a:r>
            <a:r>
              <a:rPr sz="1500" spc="-20" dirty="0">
                <a:solidFill>
                  <a:srgbClr val="FFFFFF"/>
                </a:solidFill>
                <a:latin typeface="Arial MT"/>
                <a:cs typeface="Arial MT"/>
              </a:rPr>
              <a:t>pandemic; </a:t>
            </a:r>
            <a:r>
              <a:rPr sz="1500" spc="-15" dirty="0">
                <a:solidFill>
                  <a:srgbClr val="FFFFFF"/>
                </a:solidFill>
                <a:latin typeface="Arial MT"/>
                <a:cs typeface="Arial MT"/>
              </a:rPr>
              <a:t> </a:t>
            </a:r>
            <a:r>
              <a:rPr sz="1500" spc="-25" dirty="0">
                <a:solidFill>
                  <a:srgbClr val="FFFFFF"/>
                </a:solidFill>
                <a:latin typeface="Arial MT"/>
                <a:cs typeface="Arial MT"/>
              </a:rPr>
              <a:t>however,</a:t>
            </a:r>
            <a:r>
              <a:rPr sz="1500" spc="-10" dirty="0">
                <a:solidFill>
                  <a:srgbClr val="FFFFFF"/>
                </a:solidFill>
                <a:latin typeface="Arial MT"/>
                <a:cs typeface="Arial MT"/>
              </a:rPr>
              <a:t> the</a:t>
            </a:r>
            <a:r>
              <a:rPr sz="1500" spc="-5" dirty="0">
                <a:solidFill>
                  <a:srgbClr val="FFFFFF"/>
                </a:solidFill>
                <a:latin typeface="Arial MT"/>
                <a:cs typeface="Arial MT"/>
              </a:rPr>
              <a:t> </a:t>
            </a:r>
            <a:r>
              <a:rPr sz="1500" dirty="0">
                <a:solidFill>
                  <a:srgbClr val="FFFFFF"/>
                </a:solidFill>
                <a:latin typeface="Arial MT"/>
                <a:cs typeface="Arial MT"/>
              </a:rPr>
              <a:t>country</a:t>
            </a:r>
            <a:r>
              <a:rPr sz="1500" spc="-10" dirty="0">
                <a:solidFill>
                  <a:srgbClr val="FFFFFF"/>
                </a:solidFill>
                <a:latin typeface="Arial MT"/>
                <a:cs typeface="Arial MT"/>
              </a:rPr>
              <a:t> </a:t>
            </a:r>
            <a:r>
              <a:rPr sz="1500" spc="-20" dirty="0">
                <a:solidFill>
                  <a:srgbClr val="FFFFFF"/>
                </a:solidFill>
                <a:latin typeface="Arial MT"/>
                <a:cs typeface="Arial MT"/>
              </a:rPr>
              <a:t>rebounded</a:t>
            </a:r>
            <a:r>
              <a:rPr sz="1500" spc="-5" dirty="0">
                <a:solidFill>
                  <a:srgbClr val="FFFFFF"/>
                </a:solidFill>
                <a:latin typeface="Arial MT"/>
                <a:cs typeface="Arial MT"/>
              </a:rPr>
              <a:t> </a:t>
            </a:r>
            <a:r>
              <a:rPr sz="1500" spc="25" dirty="0">
                <a:solidFill>
                  <a:srgbClr val="FFFFFF"/>
                </a:solidFill>
                <a:latin typeface="Arial MT"/>
                <a:cs typeface="Arial MT"/>
              </a:rPr>
              <a:t>to</a:t>
            </a:r>
            <a:r>
              <a:rPr sz="1500" spc="-10" dirty="0">
                <a:solidFill>
                  <a:srgbClr val="FFFFFF"/>
                </a:solidFill>
                <a:latin typeface="Arial MT"/>
                <a:cs typeface="Arial MT"/>
              </a:rPr>
              <a:t> </a:t>
            </a:r>
            <a:r>
              <a:rPr sz="1500" spc="-20" dirty="0">
                <a:solidFill>
                  <a:srgbClr val="FFFFFF"/>
                </a:solidFill>
                <a:latin typeface="Arial MT"/>
                <a:cs typeface="Arial MT"/>
              </a:rPr>
              <a:t>5.3%</a:t>
            </a:r>
            <a:r>
              <a:rPr sz="1500" spc="-5" dirty="0">
                <a:solidFill>
                  <a:srgbClr val="FFFFFF"/>
                </a:solidFill>
                <a:latin typeface="Arial MT"/>
                <a:cs typeface="Arial MT"/>
              </a:rPr>
              <a:t> in</a:t>
            </a:r>
            <a:r>
              <a:rPr sz="1500" spc="-10" dirty="0">
                <a:solidFill>
                  <a:srgbClr val="FFFFFF"/>
                </a:solidFill>
                <a:latin typeface="Arial MT"/>
                <a:cs typeface="Arial MT"/>
              </a:rPr>
              <a:t> </a:t>
            </a:r>
            <a:r>
              <a:rPr sz="1500" spc="15" dirty="0">
                <a:solidFill>
                  <a:srgbClr val="FFFFFF"/>
                </a:solidFill>
                <a:latin typeface="Arial MT"/>
                <a:cs typeface="Arial MT"/>
              </a:rPr>
              <a:t>2021,</a:t>
            </a:r>
            <a:r>
              <a:rPr sz="1500" spc="-5" dirty="0">
                <a:solidFill>
                  <a:srgbClr val="FFFFFF"/>
                </a:solidFill>
                <a:latin typeface="Arial MT"/>
                <a:cs typeface="Arial MT"/>
              </a:rPr>
              <a:t> </a:t>
            </a:r>
            <a:r>
              <a:rPr sz="1500" spc="-30" dirty="0">
                <a:solidFill>
                  <a:srgbClr val="FFFFFF"/>
                </a:solidFill>
                <a:latin typeface="Arial MT"/>
                <a:cs typeface="Arial MT"/>
              </a:rPr>
              <a:t>owing</a:t>
            </a:r>
            <a:r>
              <a:rPr sz="1500" spc="-10" dirty="0">
                <a:solidFill>
                  <a:srgbClr val="FFFFFF"/>
                </a:solidFill>
                <a:latin typeface="Arial MT"/>
                <a:cs typeface="Arial MT"/>
              </a:rPr>
              <a:t> </a:t>
            </a:r>
            <a:r>
              <a:rPr sz="1500" spc="25" dirty="0">
                <a:solidFill>
                  <a:srgbClr val="FFFFFF"/>
                </a:solidFill>
                <a:latin typeface="Arial MT"/>
                <a:cs typeface="Arial MT"/>
              </a:rPr>
              <a:t>to</a:t>
            </a:r>
            <a:r>
              <a:rPr sz="1500" spc="-5" dirty="0">
                <a:solidFill>
                  <a:srgbClr val="FFFFFF"/>
                </a:solidFill>
                <a:latin typeface="Arial MT"/>
                <a:cs typeface="Arial MT"/>
              </a:rPr>
              <a:t> </a:t>
            </a:r>
            <a:r>
              <a:rPr sz="1500" spc="-15" dirty="0">
                <a:solidFill>
                  <a:srgbClr val="FFFFFF"/>
                </a:solidFill>
                <a:latin typeface="Arial MT"/>
                <a:cs typeface="Arial MT"/>
              </a:rPr>
              <a:t>improvement</a:t>
            </a:r>
            <a:r>
              <a:rPr sz="1500" spc="-10" dirty="0">
                <a:solidFill>
                  <a:srgbClr val="FFFFFF"/>
                </a:solidFill>
                <a:latin typeface="Arial MT"/>
                <a:cs typeface="Arial MT"/>
              </a:rPr>
              <a:t> </a:t>
            </a:r>
            <a:r>
              <a:rPr sz="1500" spc="-5" dirty="0">
                <a:solidFill>
                  <a:srgbClr val="FFFFFF"/>
                </a:solidFill>
                <a:latin typeface="Arial MT"/>
                <a:cs typeface="Arial MT"/>
              </a:rPr>
              <a:t>in </a:t>
            </a:r>
            <a:r>
              <a:rPr sz="1500" spc="-10" dirty="0">
                <a:solidFill>
                  <a:srgbClr val="FFFFFF"/>
                </a:solidFill>
                <a:latin typeface="Arial MT"/>
                <a:cs typeface="Arial MT"/>
              </a:rPr>
              <a:t>the </a:t>
            </a:r>
            <a:r>
              <a:rPr sz="1500" spc="-50" dirty="0">
                <a:solidFill>
                  <a:srgbClr val="FFFFFF"/>
                </a:solidFill>
                <a:latin typeface="Arial MT"/>
                <a:cs typeface="Arial MT"/>
              </a:rPr>
              <a:t>services</a:t>
            </a:r>
            <a:r>
              <a:rPr sz="1500" spc="-5" dirty="0">
                <a:solidFill>
                  <a:srgbClr val="FFFFFF"/>
                </a:solidFill>
                <a:latin typeface="Arial MT"/>
                <a:cs typeface="Arial MT"/>
              </a:rPr>
              <a:t> sector.</a:t>
            </a:r>
            <a:endParaRPr sz="1500">
              <a:latin typeface="Arial MT"/>
              <a:cs typeface="Arial MT"/>
            </a:endParaRPr>
          </a:p>
          <a:p>
            <a:pPr marL="24130" marR="5080">
              <a:lnSpc>
                <a:spcPct val="115100"/>
              </a:lnSpc>
              <a:spcBef>
                <a:spcPts val="5"/>
              </a:spcBef>
            </a:pPr>
            <a:r>
              <a:rPr sz="1500" spc="-85" dirty="0">
                <a:solidFill>
                  <a:srgbClr val="FFFFFF"/>
                </a:solidFill>
                <a:latin typeface="Arial MT"/>
                <a:cs typeface="Arial MT"/>
              </a:rPr>
              <a:t>As</a:t>
            </a:r>
            <a:r>
              <a:rPr sz="1500" spc="-5" dirty="0">
                <a:solidFill>
                  <a:srgbClr val="FFFFFF"/>
                </a:solidFill>
                <a:latin typeface="Arial MT"/>
                <a:cs typeface="Arial MT"/>
              </a:rPr>
              <a:t> </a:t>
            </a:r>
            <a:r>
              <a:rPr sz="1500" spc="-85" dirty="0">
                <a:solidFill>
                  <a:srgbClr val="FFFFFF"/>
                </a:solidFill>
                <a:latin typeface="Arial MT"/>
                <a:cs typeface="Arial MT"/>
              </a:rPr>
              <a:t>a</a:t>
            </a:r>
            <a:r>
              <a:rPr sz="1500" spc="-5" dirty="0">
                <a:solidFill>
                  <a:srgbClr val="FFFFFF"/>
                </a:solidFill>
                <a:latin typeface="Arial MT"/>
                <a:cs typeface="Arial MT"/>
              </a:rPr>
              <a:t> result, </a:t>
            </a:r>
            <a:r>
              <a:rPr sz="1500" spc="-10" dirty="0">
                <a:solidFill>
                  <a:srgbClr val="FFFFFF"/>
                </a:solidFill>
                <a:latin typeface="Arial MT"/>
                <a:cs typeface="Arial MT"/>
              </a:rPr>
              <a:t>the</a:t>
            </a:r>
            <a:r>
              <a:rPr sz="1500" spc="-5" dirty="0">
                <a:solidFill>
                  <a:srgbClr val="FFFFFF"/>
                </a:solidFill>
                <a:latin typeface="Arial MT"/>
                <a:cs typeface="Arial MT"/>
              </a:rPr>
              <a:t> </a:t>
            </a:r>
            <a:r>
              <a:rPr sz="1500" spc="-25" dirty="0">
                <a:solidFill>
                  <a:srgbClr val="FFFFFF"/>
                </a:solidFill>
                <a:latin typeface="Arial MT"/>
                <a:cs typeface="Arial MT"/>
              </a:rPr>
              <a:t>budget</a:t>
            </a:r>
            <a:r>
              <a:rPr sz="1500" spc="-5" dirty="0">
                <a:solidFill>
                  <a:srgbClr val="FFFFFF"/>
                </a:solidFill>
                <a:latin typeface="Arial MT"/>
                <a:cs typeface="Arial MT"/>
              </a:rPr>
              <a:t> </a:t>
            </a:r>
            <a:r>
              <a:rPr sz="1500" spc="5" dirty="0">
                <a:solidFill>
                  <a:srgbClr val="FFFFFF"/>
                </a:solidFill>
                <a:latin typeface="Arial MT"/>
                <a:cs typeface="Arial MT"/>
              </a:rPr>
              <a:t>deficit</a:t>
            </a:r>
            <a:r>
              <a:rPr sz="1500" spc="-5" dirty="0">
                <a:solidFill>
                  <a:srgbClr val="FFFFFF"/>
                </a:solidFill>
                <a:latin typeface="Arial MT"/>
                <a:cs typeface="Arial MT"/>
              </a:rPr>
              <a:t> </a:t>
            </a:r>
            <a:r>
              <a:rPr sz="1500" spc="-25" dirty="0">
                <a:solidFill>
                  <a:srgbClr val="FFFFFF"/>
                </a:solidFill>
                <a:latin typeface="Arial MT"/>
                <a:cs typeface="Arial MT"/>
              </a:rPr>
              <a:t>remained</a:t>
            </a:r>
            <a:r>
              <a:rPr sz="1500" spc="-5" dirty="0">
                <a:solidFill>
                  <a:srgbClr val="FFFFFF"/>
                </a:solidFill>
                <a:latin typeface="Arial MT"/>
                <a:cs typeface="Arial MT"/>
              </a:rPr>
              <a:t> </a:t>
            </a:r>
            <a:r>
              <a:rPr sz="1500" spc="-30" dirty="0">
                <a:solidFill>
                  <a:srgbClr val="FFFFFF"/>
                </a:solidFill>
                <a:latin typeface="Arial MT"/>
                <a:cs typeface="Arial MT"/>
              </a:rPr>
              <a:t>high</a:t>
            </a:r>
            <a:r>
              <a:rPr sz="1500" spc="-5" dirty="0">
                <a:solidFill>
                  <a:srgbClr val="FFFFFF"/>
                </a:solidFill>
                <a:latin typeface="Arial MT"/>
                <a:cs typeface="Arial MT"/>
              </a:rPr>
              <a:t> in </a:t>
            </a:r>
            <a:r>
              <a:rPr sz="1500" spc="15" dirty="0">
                <a:solidFill>
                  <a:srgbClr val="FFFFFF"/>
                </a:solidFill>
                <a:latin typeface="Arial MT"/>
                <a:cs typeface="Arial MT"/>
              </a:rPr>
              <a:t>2021,</a:t>
            </a:r>
            <a:r>
              <a:rPr sz="1500" spc="-5" dirty="0">
                <a:solidFill>
                  <a:srgbClr val="FFFFFF"/>
                </a:solidFill>
                <a:latin typeface="Arial MT"/>
                <a:cs typeface="Arial MT"/>
              </a:rPr>
              <a:t> </a:t>
            </a:r>
            <a:r>
              <a:rPr sz="1500" spc="-15" dirty="0">
                <a:solidFill>
                  <a:srgbClr val="FFFFFF"/>
                </a:solidFill>
                <a:latin typeface="Arial MT"/>
                <a:cs typeface="Arial MT"/>
              </a:rPr>
              <a:t>at</a:t>
            </a:r>
            <a:r>
              <a:rPr sz="1500" spc="-5" dirty="0">
                <a:solidFill>
                  <a:srgbClr val="FFFFFF"/>
                </a:solidFill>
                <a:latin typeface="Arial MT"/>
                <a:cs typeface="Arial MT"/>
              </a:rPr>
              <a:t> </a:t>
            </a:r>
            <a:r>
              <a:rPr sz="1500" spc="-20" dirty="0">
                <a:solidFill>
                  <a:srgbClr val="FFFFFF"/>
                </a:solidFill>
                <a:latin typeface="Arial MT"/>
                <a:cs typeface="Arial MT"/>
              </a:rPr>
              <a:t>6.5%</a:t>
            </a:r>
            <a:r>
              <a:rPr sz="1500" spc="-5" dirty="0">
                <a:solidFill>
                  <a:srgbClr val="FFFFFF"/>
                </a:solidFill>
                <a:latin typeface="Arial MT"/>
                <a:cs typeface="Arial MT"/>
              </a:rPr>
              <a:t> </a:t>
            </a:r>
            <a:r>
              <a:rPr sz="1500" spc="30" dirty="0">
                <a:solidFill>
                  <a:srgbClr val="FFFFFF"/>
                </a:solidFill>
                <a:latin typeface="Arial MT"/>
                <a:cs typeface="Arial MT"/>
              </a:rPr>
              <a:t>of</a:t>
            </a:r>
            <a:r>
              <a:rPr sz="1500" spc="-5" dirty="0">
                <a:solidFill>
                  <a:srgbClr val="FFFFFF"/>
                </a:solidFill>
                <a:latin typeface="Arial MT"/>
                <a:cs typeface="Arial MT"/>
              </a:rPr>
              <a:t> </a:t>
            </a:r>
            <a:r>
              <a:rPr sz="1500" spc="-60" dirty="0">
                <a:solidFill>
                  <a:srgbClr val="FFFFFF"/>
                </a:solidFill>
                <a:latin typeface="Arial MT"/>
                <a:cs typeface="Arial MT"/>
              </a:rPr>
              <a:t>GDP,</a:t>
            </a:r>
            <a:r>
              <a:rPr sz="1500" spc="-5" dirty="0">
                <a:solidFill>
                  <a:srgbClr val="FFFFFF"/>
                </a:solidFill>
                <a:latin typeface="Arial MT"/>
                <a:cs typeface="Arial MT"/>
              </a:rPr>
              <a:t> </a:t>
            </a:r>
            <a:r>
              <a:rPr sz="1500" spc="-55" dirty="0">
                <a:solidFill>
                  <a:srgbClr val="FFFFFF"/>
                </a:solidFill>
                <a:latin typeface="Arial MT"/>
                <a:cs typeface="Arial MT"/>
              </a:rPr>
              <a:t>causing</a:t>
            </a:r>
            <a:r>
              <a:rPr sz="1500" spc="-5" dirty="0">
                <a:solidFill>
                  <a:srgbClr val="FFFFFF"/>
                </a:solidFill>
                <a:latin typeface="Arial MT"/>
                <a:cs typeface="Arial MT"/>
              </a:rPr>
              <a:t> </a:t>
            </a:r>
            <a:r>
              <a:rPr sz="1500" spc="-10" dirty="0">
                <a:solidFill>
                  <a:srgbClr val="FFFFFF"/>
                </a:solidFill>
                <a:latin typeface="Arial MT"/>
                <a:cs typeface="Arial MT"/>
              </a:rPr>
              <a:t>the</a:t>
            </a:r>
            <a:r>
              <a:rPr sz="1500" spc="-5" dirty="0">
                <a:solidFill>
                  <a:srgbClr val="FFFFFF"/>
                </a:solidFill>
                <a:latin typeface="Arial MT"/>
                <a:cs typeface="Arial MT"/>
              </a:rPr>
              <a:t> </a:t>
            </a:r>
            <a:r>
              <a:rPr sz="1500" spc="-10" dirty="0">
                <a:solidFill>
                  <a:srgbClr val="FFFFFF"/>
                </a:solidFill>
                <a:latin typeface="Arial MT"/>
                <a:cs typeface="Arial MT"/>
              </a:rPr>
              <a:t>public</a:t>
            </a:r>
            <a:r>
              <a:rPr sz="1500" spc="-5" dirty="0">
                <a:solidFill>
                  <a:srgbClr val="FFFFFF"/>
                </a:solidFill>
                <a:latin typeface="Arial MT"/>
                <a:cs typeface="Arial MT"/>
              </a:rPr>
              <a:t> </a:t>
            </a:r>
            <a:r>
              <a:rPr sz="1500" spc="-10" dirty="0">
                <a:solidFill>
                  <a:srgbClr val="FFFFFF"/>
                </a:solidFill>
                <a:latin typeface="Arial MT"/>
                <a:cs typeface="Arial MT"/>
              </a:rPr>
              <a:t>debt</a:t>
            </a:r>
            <a:r>
              <a:rPr sz="1500" spc="-5" dirty="0">
                <a:solidFill>
                  <a:srgbClr val="FFFFFF"/>
                </a:solidFill>
                <a:latin typeface="Arial MT"/>
                <a:cs typeface="Arial MT"/>
              </a:rPr>
              <a:t> </a:t>
            </a:r>
            <a:r>
              <a:rPr sz="1500" spc="25" dirty="0">
                <a:solidFill>
                  <a:srgbClr val="FFFFFF"/>
                </a:solidFill>
                <a:latin typeface="Arial MT"/>
                <a:cs typeface="Arial MT"/>
              </a:rPr>
              <a:t>to</a:t>
            </a:r>
            <a:r>
              <a:rPr sz="1500" spc="-5" dirty="0">
                <a:solidFill>
                  <a:srgbClr val="FFFFFF"/>
                </a:solidFill>
                <a:latin typeface="Arial MT"/>
                <a:cs typeface="Arial MT"/>
              </a:rPr>
              <a:t> </a:t>
            </a:r>
            <a:r>
              <a:rPr sz="1500" spc="-25" dirty="0">
                <a:solidFill>
                  <a:srgbClr val="FFFFFF"/>
                </a:solidFill>
                <a:latin typeface="Arial MT"/>
                <a:cs typeface="Arial MT"/>
              </a:rPr>
              <a:t>rise </a:t>
            </a:r>
            <a:r>
              <a:rPr sz="1500" spc="-20" dirty="0">
                <a:solidFill>
                  <a:srgbClr val="FFFFFF"/>
                </a:solidFill>
                <a:latin typeface="Arial MT"/>
                <a:cs typeface="Arial MT"/>
              </a:rPr>
              <a:t> </a:t>
            </a:r>
            <a:r>
              <a:rPr sz="1500" spc="35" dirty="0">
                <a:solidFill>
                  <a:srgbClr val="FFFFFF"/>
                </a:solidFill>
                <a:latin typeface="Arial MT"/>
                <a:cs typeface="Arial MT"/>
              </a:rPr>
              <a:t>from</a:t>
            </a:r>
            <a:r>
              <a:rPr sz="1500" spc="-5" dirty="0">
                <a:solidFill>
                  <a:srgbClr val="FFFFFF"/>
                </a:solidFill>
                <a:latin typeface="Arial MT"/>
                <a:cs typeface="Arial MT"/>
              </a:rPr>
              <a:t> </a:t>
            </a:r>
            <a:r>
              <a:rPr sz="1500" spc="-15" dirty="0">
                <a:solidFill>
                  <a:srgbClr val="FFFFFF"/>
                </a:solidFill>
                <a:latin typeface="Arial MT"/>
                <a:cs typeface="Arial MT"/>
              </a:rPr>
              <a:t>60.3%</a:t>
            </a:r>
            <a:r>
              <a:rPr sz="1500" spc="-5" dirty="0">
                <a:solidFill>
                  <a:srgbClr val="FFFFFF"/>
                </a:solidFill>
                <a:latin typeface="Arial MT"/>
                <a:cs typeface="Arial MT"/>
              </a:rPr>
              <a:t> </a:t>
            </a:r>
            <a:r>
              <a:rPr sz="1500" spc="30" dirty="0">
                <a:solidFill>
                  <a:srgbClr val="FFFFFF"/>
                </a:solidFill>
                <a:latin typeface="Arial MT"/>
                <a:cs typeface="Arial MT"/>
              </a:rPr>
              <a:t>of</a:t>
            </a:r>
            <a:r>
              <a:rPr sz="1500" spc="-5" dirty="0">
                <a:solidFill>
                  <a:srgbClr val="FFFFFF"/>
                </a:solidFill>
                <a:latin typeface="Arial MT"/>
                <a:cs typeface="Arial MT"/>
              </a:rPr>
              <a:t> </a:t>
            </a:r>
            <a:r>
              <a:rPr sz="1500" spc="-90" dirty="0">
                <a:solidFill>
                  <a:srgbClr val="FFFFFF"/>
                </a:solidFill>
                <a:latin typeface="Arial MT"/>
                <a:cs typeface="Arial MT"/>
              </a:rPr>
              <a:t>GDP</a:t>
            </a:r>
            <a:r>
              <a:rPr sz="1500" spc="-5" dirty="0">
                <a:solidFill>
                  <a:srgbClr val="FFFFFF"/>
                </a:solidFill>
                <a:latin typeface="Arial MT"/>
                <a:cs typeface="Arial MT"/>
              </a:rPr>
              <a:t> in </a:t>
            </a:r>
            <a:r>
              <a:rPr sz="1500" spc="10" dirty="0">
                <a:solidFill>
                  <a:srgbClr val="FFFFFF"/>
                </a:solidFill>
                <a:latin typeface="Arial MT"/>
                <a:cs typeface="Arial MT"/>
              </a:rPr>
              <a:t>2020</a:t>
            </a:r>
            <a:r>
              <a:rPr sz="1500" spc="-5" dirty="0">
                <a:solidFill>
                  <a:srgbClr val="FFFFFF"/>
                </a:solidFill>
                <a:latin typeface="Arial MT"/>
                <a:cs typeface="Arial MT"/>
              </a:rPr>
              <a:t> </a:t>
            </a:r>
            <a:r>
              <a:rPr sz="1500" spc="25" dirty="0">
                <a:solidFill>
                  <a:srgbClr val="FFFFFF"/>
                </a:solidFill>
                <a:latin typeface="Arial MT"/>
                <a:cs typeface="Arial MT"/>
              </a:rPr>
              <a:t>to</a:t>
            </a:r>
            <a:r>
              <a:rPr sz="1500" spc="-5" dirty="0">
                <a:solidFill>
                  <a:srgbClr val="FFFFFF"/>
                </a:solidFill>
                <a:latin typeface="Arial MT"/>
                <a:cs typeface="Arial MT"/>
              </a:rPr>
              <a:t> </a:t>
            </a:r>
            <a:r>
              <a:rPr sz="1500" spc="-15" dirty="0">
                <a:solidFill>
                  <a:srgbClr val="FFFFFF"/>
                </a:solidFill>
                <a:latin typeface="Arial MT"/>
                <a:cs typeface="Arial MT"/>
              </a:rPr>
              <a:t>64.7%</a:t>
            </a:r>
            <a:r>
              <a:rPr sz="1500" spc="-5" dirty="0">
                <a:solidFill>
                  <a:srgbClr val="FFFFFF"/>
                </a:solidFill>
                <a:latin typeface="Arial MT"/>
                <a:cs typeface="Arial MT"/>
              </a:rPr>
              <a:t> in </a:t>
            </a:r>
            <a:r>
              <a:rPr sz="1500" spc="20" dirty="0">
                <a:solidFill>
                  <a:srgbClr val="FFFFFF"/>
                </a:solidFill>
                <a:latin typeface="Arial MT"/>
                <a:cs typeface="Arial MT"/>
              </a:rPr>
              <a:t>2021.</a:t>
            </a:r>
            <a:r>
              <a:rPr sz="1500" spc="-5" dirty="0">
                <a:solidFill>
                  <a:srgbClr val="FFFFFF"/>
                </a:solidFill>
                <a:latin typeface="Arial MT"/>
                <a:cs typeface="Arial MT"/>
              </a:rPr>
              <a:t> </a:t>
            </a:r>
            <a:r>
              <a:rPr sz="1500" spc="-35" dirty="0">
                <a:solidFill>
                  <a:srgbClr val="FFFFFF"/>
                </a:solidFill>
                <a:latin typeface="Arial MT"/>
                <a:cs typeface="Arial MT"/>
              </a:rPr>
              <a:t>Public</a:t>
            </a:r>
            <a:r>
              <a:rPr sz="1500" dirty="0">
                <a:solidFill>
                  <a:srgbClr val="FFFFFF"/>
                </a:solidFill>
                <a:latin typeface="Arial MT"/>
                <a:cs typeface="Arial MT"/>
              </a:rPr>
              <a:t> </a:t>
            </a:r>
            <a:r>
              <a:rPr sz="1500" spc="-25" dirty="0">
                <a:solidFill>
                  <a:srgbClr val="FFFFFF"/>
                </a:solidFill>
                <a:latin typeface="Arial MT"/>
                <a:cs typeface="Arial MT"/>
              </a:rPr>
              <a:t>investment</a:t>
            </a:r>
            <a:r>
              <a:rPr sz="1500" spc="-5" dirty="0">
                <a:solidFill>
                  <a:srgbClr val="FFFFFF"/>
                </a:solidFill>
                <a:latin typeface="Arial MT"/>
                <a:cs typeface="Arial MT"/>
              </a:rPr>
              <a:t> </a:t>
            </a:r>
            <a:r>
              <a:rPr sz="1500" spc="-55" dirty="0">
                <a:solidFill>
                  <a:srgbClr val="FFFFFF"/>
                </a:solidFill>
                <a:latin typeface="Arial MT"/>
                <a:cs typeface="Arial MT"/>
              </a:rPr>
              <a:t>is</a:t>
            </a:r>
            <a:r>
              <a:rPr sz="1500" spc="-5" dirty="0">
                <a:solidFill>
                  <a:srgbClr val="FFFFFF"/>
                </a:solidFill>
                <a:latin typeface="Arial MT"/>
                <a:cs typeface="Arial MT"/>
              </a:rPr>
              <a:t> </a:t>
            </a:r>
            <a:r>
              <a:rPr sz="1500" spc="-10" dirty="0">
                <a:solidFill>
                  <a:srgbClr val="FFFFFF"/>
                </a:solidFill>
                <a:latin typeface="Arial MT"/>
                <a:cs typeface="Arial MT"/>
              </a:rPr>
              <a:t>predicted</a:t>
            </a:r>
            <a:r>
              <a:rPr sz="1500" spc="-5" dirty="0">
                <a:solidFill>
                  <a:srgbClr val="FFFFFF"/>
                </a:solidFill>
                <a:latin typeface="Arial MT"/>
                <a:cs typeface="Arial MT"/>
              </a:rPr>
              <a:t> </a:t>
            </a:r>
            <a:r>
              <a:rPr sz="1500" spc="25" dirty="0">
                <a:solidFill>
                  <a:srgbClr val="FFFFFF"/>
                </a:solidFill>
                <a:latin typeface="Arial MT"/>
                <a:cs typeface="Arial MT"/>
              </a:rPr>
              <a:t>to</a:t>
            </a:r>
            <a:r>
              <a:rPr sz="1500" spc="-5" dirty="0">
                <a:solidFill>
                  <a:srgbClr val="FFFFFF"/>
                </a:solidFill>
                <a:latin typeface="Arial MT"/>
                <a:cs typeface="Arial MT"/>
              </a:rPr>
              <a:t> </a:t>
            </a:r>
            <a:r>
              <a:rPr sz="1500" spc="-20" dirty="0">
                <a:solidFill>
                  <a:srgbClr val="FFFFFF"/>
                </a:solidFill>
                <a:latin typeface="Arial MT"/>
                <a:cs typeface="Arial MT"/>
              </a:rPr>
              <a:t>remain</a:t>
            </a:r>
            <a:r>
              <a:rPr sz="1500" spc="-5" dirty="0">
                <a:solidFill>
                  <a:srgbClr val="FFFFFF"/>
                </a:solidFill>
                <a:latin typeface="Arial MT"/>
                <a:cs typeface="Arial MT"/>
              </a:rPr>
              <a:t> </a:t>
            </a:r>
            <a:r>
              <a:rPr sz="1500" spc="-30" dirty="0">
                <a:solidFill>
                  <a:srgbClr val="FFFFFF"/>
                </a:solidFill>
                <a:latin typeface="Arial MT"/>
                <a:cs typeface="Arial MT"/>
              </a:rPr>
              <a:t>high</a:t>
            </a:r>
            <a:r>
              <a:rPr sz="1500" spc="-5" dirty="0">
                <a:solidFill>
                  <a:srgbClr val="FFFFFF"/>
                </a:solidFill>
                <a:latin typeface="Arial MT"/>
                <a:cs typeface="Arial MT"/>
              </a:rPr>
              <a:t> in </a:t>
            </a:r>
            <a:r>
              <a:rPr sz="1500" spc="10" dirty="0">
                <a:solidFill>
                  <a:srgbClr val="FFFFFF"/>
                </a:solidFill>
                <a:latin typeface="Arial MT"/>
                <a:cs typeface="Arial MT"/>
              </a:rPr>
              <a:t>2022 </a:t>
            </a:r>
            <a:r>
              <a:rPr sz="1500" spc="-400" dirty="0">
                <a:solidFill>
                  <a:srgbClr val="FFFFFF"/>
                </a:solidFill>
                <a:latin typeface="Arial MT"/>
                <a:cs typeface="Arial MT"/>
              </a:rPr>
              <a:t> </a:t>
            </a:r>
            <a:r>
              <a:rPr sz="1500" dirty="0">
                <a:solidFill>
                  <a:srgbClr val="FFFFFF"/>
                </a:solidFill>
                <a:latin typeface="Arial MT"/>
                <a:cs typeface="Arial MT"/>
              </a:rPr>
              <a:t>with</a:t>
            </a:r>
            <a:r>
              <a:rPr sz="1500" spc="-10" dirty="0">
                <a:solidFill>
                  <a:srgbClr val="FFFFFF"/>
                </a:solidFill>
                <a:latin typeface="Arial MT"/>
                <a:cs typeface="Arial MT"/>
              </a:rPr>
              <a:t> </a:t>
            </a:r>
            <a:r>
              <a:rPr sz="1500" spc="-85" dirty="0">
                <a:solidFill>
                  <a:srgbClr val="FFFFFF"/>
                </a:solidFill>
                <a:latin typeface="Arial MT"/>
                <a:cs typeface="Arial MT"/>
              </a:rPr>
              <a:t>a</a:t>
            </a:r>
            <a:r>
              <a:rPr sz="1500" spc="-10" dirty="0">
                <a:solidFill>
                  <a:srgbClr val="FFFFFF"/>
                </a:solidFill>
                <a:latin typeface="Arial MT"/>
                <a:cs typeface="Arial MT"/>
              </a:rPr>
              <a:t> </a:t>
            </a:r>
            <a:r>
              <a:rPr sz="1500" spc="-90" dirty="0">
                <a:solidFill>
                  <a:srgbClr val="FFFFFF"/>
                </a:solidFill>
                <a:latin typeface="Arial MT"/>
                <a:cs typeface="Arial MT"/>
              </a:rPr>
              <a:t>GDP</a:t>
            </a:r>
            <a:r>
              <a:rPr sz="1500" spc="-10" dirty="0">
                <a:solidFill>
                  <a:srgbClr val="FFFFFF"/>
                </a:solidFill>
                <a:latin typeface="Arial MT"/>
                <a:cs typeface="Arial MT"/>
              </a:rPr>
              <a:t> </a:t>
            </a:r>
            <a:r>
              <a:rPr sz="1500" spc="-5" dirty="0">
                <a:solidFill>
                  <a:srgbClr val="FFFFFF"/>
                </a:solidFill>
                <a:latin typeface="Arial MT"/>
                <a:cs typeface="Arial MT"/>
              </a:rPr>
              <a:t>growth </a:t>
            </a:r>
            <a:r>
              <a:rPr sz="1500" spc="30" dirty="0">
                <a:solidFill>
                  <a:srgbClr val="FFFFFF"/>
                </a:solidFill>
                <a:latin typeface="Arial MT"/>
                <a:cs typeface="Arial MT"/>
              </a:rPr>
              <a:t>of</a:t>
            </a:r>
            <a:r>
              <a:rPr sz="1500" spc="-10" dirty="0">
                <a:solidFill>
                  <a:srgbClr val="FFFFFF"/>
                </a:solidFill>
                <a:latin typeface="Arial MT"/>
                <a:cs typeface="Arial MT"/>
              </a:rPr>
              <a:t> 5.6%, </a:t>
            </a:r>
            <a:r>
              <a:rPr sz="1500" spc="-30" dirty="0">
                <a:solidFill>
                  <a:srgbClr val="FFFFFF"/>
                </a:solidFill>
                <a:latin typeface="Arial MT"/>
                <a:cs typeface="Arial MT"/>
              </a:rPr>
              <a:t>thanks</a:t>
            </a:r>
            <a:r>
              <a:rPr sz="1500" spc="-5" dirty="0">
                <a:solidFill>
                  <a:srgbClr val="FFFFFF"/>
                </a:solidFill>
                <a:latin typeface="Arial MT"/>
                <a:cs typeface="Arial MT"/>
              </a:rPr>
              <a:t> </a:t>
            </a:r>
            <a:r>
              <a:rPr sz="1500" spc="25" dirty="0">
                <a:solidFill>
                  <a:srgbClr val="FFFFFF"/>
                </a:solidFill>
                <a:latin typeface="Arial MT"/>
                <a:cs typeface="Arial MT"/>
              </a:rPr>
              <a:t>to</a:t>
            </a:r>
            <a:r>
              <a:rPr sz="1500" spc="-10" dirty="0">
                <a:solidFill>
                  <a:srgbClr val="FFFFFF"/>
                </a:solidFill>
                <a:latin typeface="Arial MT"/>
                <a:cs typeface="Arial MT"/>
              </a:rPr>
              <a:t> the adoption </a:t>
            </a:r>
            <a:r>
              <a:rPr sz="1500" spc="30" dirty="0">
                <a:solidFill>
                  <a:srgbClr val="FFFFFF"/>
                </a:solidFill>
                <a:latin typeface="Arial MT"/>
                <a:cs typeface="Arial MT"/>
              </a:rPr>
              <a:t>of</a:t>
            </a:r>
            <a:r>
              <a:rPr sz="1500" spc="-5" dirty="0">
                <a:solidFill>
                  <a:srgbClr val="FFFFFF"/>
                </a:solidFill>
                <a:latin typeface="Arial MT"/>
                <a:cs typeface="Arial MT"/>
              </a:rPr>
              <a:t> </a:t>
            </a:r>
            <a:r>
              <a:rPr sz="1500" spc="-10" dirty="0">
                <a:solidFill>
                  <a:srgbClr val="FFFFFF"/>
                </a:solidFill>
                <a:latin typeface="Arial MT"/>
                <a:cs typeface="Arial MT"/>
              </a:rPr>
              <a:t>the </a:t>
            </a:r>
            <a:r>
              <a:rPr sz="1500" dirty="0">
                <a:solidFill>
                  <a:srgbClr val="FFFFFF"/>
                </a:solidFill>
                <a:latin typeface="Arial MT"/>
                <a:cs typeface="Arial MT"/>
              </a:rPr>
              <a:t>"Togo</a:t>
            </a:r>
            <a:r>
              <a:rPr sz="1500" spc="-10" dirty="0">
                <a:solidFill>
                  <a:srgbClr val="FFFFFF"/>
                </a:solidFill>
                <a:latin typeface="Arial MT"/>
                <a:cs typeface="Arial MT"/>
              </a:rPr>
              <a:t> </a:t>
            </a:r>
            <a:r>
              <a:rPr sz="1500" spc="-60" dirty="0">
                <a:solidFill>
                  <a:srgbClr val="FFFFFF"/>
                </a:solidFill>
                <a:latin typeface="Arial MT"/>
                <a:cs typeface="Arial MT"/>
              </a:rPr>
              <a:t>Roadmap</a:t>
            </a:r>
            <a:r>
              <a:rPr sz="1500" spc="-5" dirty="0">
                <a:solidFill>
                  <a:srgbClr val="FFFFFF"/>
                </a:solidFill>
                <a:latin typeface="Arial MT"/>
                <a:cs typeface="Arial MT"/>
              </a:rPr>
              <a:t> </a:t>
            </a:r>
            <a:r>
              <a:rPr sz="1500" spc="30" dirty="0">
                <a:solidFill>
                  <a:srgbClr val="FFFFFF"/>
                </a:solidFill>
                <a:latin typeface="Arial MT"/>
                <a:cs typeface="Arial MT"/>
              </a:rPr>
              <a:t>2020-2025"</a:t>
            </a:r>
            <a:r>
              <a:rPr sz="1500" spc="-10" dirty="0">
                <a:solidFill>
                  <a:srgbClr val="FFFFFF"/>
                </a:solidFill>
                <a:latin typeface="Arial MT"/>
                <a:cs typeface="Arial MT"/>
              </a:rPr>
              <a:t> </a:t>
            </a:r>
            <a:r>
              <a:rPr sz="1500" spc="-35" dirty="0">
                <a:solidFill>
                  <a:srgbClr val="FFFFFF"/>
                </a:solidFill>
                <a:latin typeface="Arial MT"/>
                <a:cs typeface="Arial MT"/>
              </a:rPr>
              <a:t>(Overview, </a:t>
            </a:r>
            <a:r>
              <a:rPr sz="1500" spc="-30" dirty="0">
                <a:solidFill>
                  <a:srgbClr val="FFFFFF"/>
                </a:solidFill>
                <a:latin typeface="Arial MT"/>
                <a:cs typeface="Arial MT"/>
              </a:rPr>
              <a:t> </a:t>
            </a:r>
            <a:r>
              <a:rPr sz="1500" dirty="0">
                <a:solidFill>
                  <a:srgbClr val="FFFFFF"/>
                </a:solidFill>
                <a:latin typeface="Arial MT"/>
                <a:cs typeface="Arial MT"/>
              </a:rPr>
              <a:t>2018).</a:t>
            </a:r>
            <a:endParaRPr sz="1500">
              <a:latin typeface="Arial MT"/>
              <a:cs typeface="Arial MT"/>
            </a:endParaRPr>
          </a:p>
        </p:txBody>
      </p:sp>
      <p:sp>
        <p:nvSpPr>
          <p:cNvPr id="5" name="object 5"/>
          <p:cNvSpPr txBox="1"/>
          <p:nvPr/>
        </p:nvSpPr>
        <p:spPr>
          <a:xfrm>
            <a:off x="2065553" y="6450065"/>
            <a:ext cx="8361680" cy="2512695"/>
          </a:xfrm>
          <a:prstGeom prst="rect">
            <a:avLst/>
          </a:prstGeom>
        </p:spPr>
        <p:txBody>
          <a:bodyPr vert="horz" wrap="square" lIns="0" tIns="172085" rIns="0" bIns="0" rtlCol="0">
            <a:spAutoFit/>
          </a:bodyPr>
          <a:lstStyle/>
          <a:p>
            <a:pPr marL="12700">
              <a:lnSpc>
                <a:spcPct val="100000"/>
              </a:lnSpc>
              <a:spcBef>
                <a:spcPts val="1355"/>
              </a:spcBef>
            </a:pPr>
            <a:r>
              <a:rPr sz="2650" spc="40" dirty="0">
                <a:solidFill>
                  <a:srgbClr val="FFFFFF"/>
                </a:solidFill>
                <a:latin typeface="Lucida Sans Unicode"/>
                <a:cs typeface="Lucida Sans Unicode"/>
              </a:rPr>
              <a:t>POPULATION</a:t>
            </a:r>
            <a:endParaRPr sz="2650">
              <a:latin typeface="Lucida Sans Unicode"/>
              <a:cs typeface="Lucida Sans Unicode"/>
            </a:endParaRPr>
          </a:p>
          <a:p>
            <a:pPr marL="24130" marR="5080">
              <a:lnSpc>
                <a:spcPct val="116700"/>
              </a:lnSpc>
              <a:spcBef>
                <a:spcPts val="445"/>
              </a:spcBef>
            </a:pPr>
            <a:r>
              <a:rPr sz="1500" spc="-20" dirty="0">
                <a:solidFill>
                  <a:srgbClr val="FFFFFF"/>
                </a:solidFill>
                <a:latin typeface="Arial MT"/>
                <a:cs typeface="Arial MT"/>
              </a:rPr>
              <a:t>According</a:t>
            </a:r>
            <a:r>
              <a:rPr sz="1500" spc="-5" dirty="0">
                <a:solidFill>
                  <a:srgbClr val="FFFFFF"/>
                </a:solidFill>
                <a:latin typeface="Arial MT"/>
                <a:cs typeface="Arial MT"/>
              </a:rPr>
              <a:t> </a:t>
            </a:r>
            <a:r>
              <a:rPr sz="1500" spc="25" dirty="0">
                <a:solidFill>
                  <a:srgbClr val="FFFFFF"/>
                </a:solidFill>
                <a:latin typeface="Arial MT"/>
                <a:cs typeface="Arial MT"/>
              </a:rPr>
              <a:t>to</a:t>
            </a:r>
            <a:r>
              <a:rPr sz="1500" dirty="0">
                <a:solidFill>
                  <a:srgbClr val="FFFFFF"/>
                </a:solidFill>
                <a:latin typeface="Arial MT"/>
                <a:cs typeface="Arial MT"/>
              </a:rPr>
              <a:t> </a:t>
            </a:r>
            <a:r>
              <a:rPr sz="1500" spc="-10" dirty="0">
                <a:solidFill>
                  <a:srgbClr val="FFFFFF"/>
                </a:solidFill>
                <a:latin typeface="Arial MT"/>
                <a:cs typeface="Arial MT"/>
              </a:rPr>
              <a:t>the</a:t>
            </a:r>
            <a:r>
              <a:rPr sz="1500" dirty="0">
                <a:solidFill>
                  <a:srgbClr val="FFFFFF"/>
                </a:solidFill>
                <a:latin typeface="Arial MT"/>
                <a:cs typeface="Arial MT"/>
              </a:rPr>
              <a:t> </a:t>
            </a:r>
            <a:r>
              <a:rPr sz="1500" spc="-20" dirty="0">
                <a:solidFill>
                  <a:srgbClr val="FFFFFF"/>
                </a:solidFill>
                <a:latin typeface="Arial MT"/>
                <a:cs typeface="Arial MT"/>
              </a:rPr>
              <a:t>most</a:t>
            </a:r>
            <a:r>
              <a:rPr sz="1500" dirty="0">
                <a:solidFill>
                  <a:srgbClr val="FFFFFF"/>
                </a:solidFill>
                <a:latin typeface="Arial MT"/>
                <a:cs typeface="Arial MT"/>
              </a:rPr>
              <a:t> </a:t>
            </a:r>
            <a:r>
              <a:rPr sz="1500" spc="-10" dirty="0">
                <a:solidFill>
                  <a:srgbClr val="FFFFFF"/>
                </a:solidFill>
                <a:latin typeface="Arial MT"/>
                <a:cs typeface="Arial MT"/>
              </a:rPr>
              <a:t>recent</a:t>
            </a:r>
            <a:r>
              <a:rPr sz="1500" spc="-5" dirty="0">
                <a:solidFill>
                  <a:srgbClr val="FFFFFF"/>
                </a:solidFill>
                <a:latin typeface="Arial MT"/>
                <a:cs typeface="Arial MT"/>
              </a:rPr>
              <a:t> </a:t>
            </a:r>
            <a:r>
              <a:rPr sz="1500" spc="-65" dirty="0">
                <a:solidFill>
                  <a:srgbClr val="FFFFFF"/>
                </a:solidFill>
                <a:latin typeface="Arial MT"/>
                <a:cs typeface="Arial MT"/>
              </a:rPr>
              <a:t>census</a:t>
            </a:r>
            <a:r>
              <a:rPr sz="1500" dirty="0">
                <a:solidFill>
                  <a:srgbClr val="FFFFFF"/>
                </a:solidFill>
                <a:latin typeface="Arial MT"/>
                <a:cs typeface="Arial MT"/>
              </a:rPr>
              <a:t> </a:t>
            </a:r>
            <a:r>
              <a:rPr sz="1500" spc="-25" dirty="0">
                <a:solidFill>
                  <a:srgbClr val="FFFFFF"/>
                </a:solidFill>
                <a:latin typeface="Arial MT"/>
                <a:cs typeface="Arial MT"/>
              </a:rPr>
              <a:t>numbers</a:t>
            </a:r>
            <a:r>
              <a:rPr sz="1500" dirty="0">
                <a:solidFill>
                  <a:srgbClr val="FFFFFF"/>
                </a:solidFill>
                <a:latin typeface="Arial MT"/>
                <a:cs typeface="Arial MT"/>
              </a:rPr>
              <a:t> </a:t>
            </a:r>
            <a:r>
              <a:rPr sz="1500" spc="-40" dirty="0">
                <a:solidFill>
                  <a:srgbClr val="FFFFFF"/>
                </a:solidFill>
                <a:latin typeface="Arial MT"/>
                <a:cs typeface="Arial MT"/>
              </a:rPr>
              <a:t>and</a:t>
            </a:r>
            <a:r>
              <a:rPr sz="1500" dirty="0">
                <a:solidFill>
                  <a:srgbClr val="FFFFFF"/>
                </a:solidFill>
                <a:latin typeface="Arial MT"/>
                <a:cs typeface="Arial MT"/>
              </a:rPr>
              <a:t> </a:t>
            </a:r>
            <a:r>
              <a:rPr sz="1500" spc="-25" dirty="0">
                <a:solidFill>
                  <a:srgbClr val="FFFFFF"/>
                </a:solidFill>
                <a:latin typeface="Arial MT"/>
                <a:cs typeface="Arial MT"/>
              </a:rPr>
              <a:t>forecasts</a:t>
            </a:r>
            <a:r>
              <a:rPr sz="1500" spc="-5" dirty="0">
                <a:solidFill>
                  <a:srgbClr val="FFFFFF"/>
                </a:solidFill>
                <a:latin typeface="Arial MT"/>
                <a:cs typeface="Arial MT"/>
              </a:rPr>
              <a:t> </a:t>
            </a:r>
            <a:r>
              <a:rPr sz="1500" spc="35" dirty="0">
                <a:solidFill>
                  <a:srgbClr val="FFFFFF"/>
                </a:solidFill>
                <a:latin typeface="Arial MT"/>
                <a:cs typeface="Arial MT"/>
              </a:rPr>
              <a:t>from</a:t>
            </a:r>
            <a:r>
              <a:rPr sz="1500" dirty="0">
                <a:solidFill>
                  <a:srgbClr val="FFFFFF"/>
                </a:solidFill>
                <a:latin typeface="Arial MT"/>
                <a:cs typeface="Arial MT"/>
              </a:rPr>
              <a:t> </a:t>
            </a:r>
            <a:r>
              <a:rPr sz="1500" spc="-15" dirty="0">
                <a:solidFill>
                  <a:srgbClr val="FFFFFF"/>
                </a:solidFill>
                <a:latin typeface="Arial MT"/>
                <a:cs typeface="Arial MT"/>
              </a:rPr>
              <a:t>Trading</a:t>
            </a:r>
            <a:r>
              <a:rPr sz="1500" dirty="0">
                <a:solidFill>
                  <a:srgbClr val="FFFFFF"/>
                </a:solidFill>
                <a:latin typeface="Arial MT"/>
                <a:cs typeface="Arial MT"/>
              </a:rPr>
              <a:t> </a:t>
            </a:r>
            <a:r>
              <a:rPr sz="1500" spc="-30" dirty="0">
                <a:solidFill>
                  <a:srgbClr val="FFFFFF"/>
                </a:solidFill>
                <a:latin typeface="Arial MT"/>
                <a:cs typeface="Arial MT"/>
              </a:rPr>
              <a:t>Economics,</a:t>
            </a:r>
            <a:r>
              <a:rPr sz="1500" dirty="0">
                <a:solidFill>
                  <a:srgbClr val="FFFFFF"/>
                </a:solidFill>
                <a:latin typeface="Arial MT"/>
                <a:cs typeface="Arial MT"/>
              </a:rPr>
              <a:t> </a:t>
            </a:r>
            <a:r>
              <a:rPr sz="1500" spc="-10" dirty="0">
                <a:solidFill>
                  <a:srgbClr val="FFFFFF"/>
                </a:solidFill>
                <a:latin typeface="Arial MT"/>
                <a:cs typeface="Arial MT"/>
              </a:rPr>
              <a:t>Togo's</a:t>
            </a:r>
            <a:r>
              <a:rPr sz="1500" dirty="0">
                <a:solidFill>
                  <a:srgbClr val="FFFFFF"/>
                </a:solidFill>
                <a:latin typeface="Arial MT"/>
                <a:cs typeface="Arial MT"/>
              </a:rPr>
              <a:t> </a:t>
            </a:r>
            <a:r>
              <a:rPr sz="1500" spc="-15" dirty="0">
                <a:solidFill>
                  <a:srgbClr val="FFFFFF"/>
                </a:solidFill>
                <a:latin typeface="Arial MT"/>
                <a:cs typeface="Arial MT"/>
              </a:rPr>
              <a:t>overall </a:t>
            </a:r>
            <a:r>
              <a:rPr sz="1500" spc="-405" dirty="0">
                <a:solidFill>
                  <a:srgbClr val="FFFFFF"/>
                </a:solidFill>
                <a:latin typeface="Arial MT"/>
                <a:cs typeface="Arial MT"/>
              </a:rPr>
              <a:t> </a:t>
            </a:r>
            <a:r>
              <a:rPr sz="1500" spc="-5" dirty="0">
                <a:solidFill>
                  <a:srgbClr val="FFFFFF"/>
                </a:solidFill>
                <a:latin typeface="Arial MT"/>
                <a:cs typeface="Arial MT"/>
              </a:rPr>
              <a:t>population </a:t>
            </a:r>
            <a:r>
              <a:rPr sz="1500" spc="10" dirty="0">
                <a:solidFill>
                  <a:srgbClr val="FFFFFF"/>
                </a:solidFill>
                <a:latin typeface="Arial MT"/>
                <a:cs typeface="Arial MT"/>
              </a:rPr>
              <a:t>will </a:t>
            </a:r>
            <a:r>
              <a:rPr sz="1500" spc="-45" dirty="0">
                <a:solidFill>
                  <a:srgbClr val="FFFFFF"/>
                </a:solidFill>
                <a:latin typeface="Arial MT"/>
                <a:cs typeface="Arial MT"/>
              </a:rPr>
              <a:t>be </a:t>
            </a:r>
            <a:r>
              <a:rPr sz="1500" spc="30" dirty="0">
                <a:solidFill>
                  <a:srgbClr val="FFFFFF"/>
                </a:solidFill>
                <a:latin typeface="Arial MT"/>
                <a:cs typeface="Arial MT"/>
              </a:rPr>
              <a:t>8.3 </a:t>
            </a:r>
            <a:r>
              <a:rPr sz="1500" spc="10" dirty="0">
                <a:solidFill>
                  <a:srgbClr val="FFFFFF"/>
                </a:solidFill>
                <a:latin typeface="Arial MT"/>
                <a:cs typeface="Arial MT"/>
              </a:rPr>
              <a:t>million </a:t>
            </a:r>
            <a:r>
              <a:rPr sz="1500" dirty="0">
                <a:solidFill>
                  <a:srgbClr val="FFFFFF"/>
                </a:solidFill>
                <a:latin typeface="Arial MT"/>
                <a:cs typeface="Arial MT"/>
              </a:rPr>
              <a:t>in </a:t>
            </a:r>
            <a:r>
              <a:rPr sz="1500" spc="20" dirty="0">
                <a:solidFill>
                  <a:srgbClr val="FFFFFF"/>
                </a:solidFill>
                <a:latin typeface="Arial MT"/>
                <a:cs typeface="Arial MT"/>
              </a:rPr>
              <a:t>2020. </a:t>
            </a:r>
            <a:r>
              <a:rPr sz="1500" spc="-10" dirty="0">
                <a:solidFill>
                  <a:srgbClr val="FFFFFF"/>
                </a:solidFill>
                <a:latin typeface="Arial MT"/>
                <a:cs typeface="Arial MT"/>
              </a:rPr>
              <a:t>Togo's </a:t>
            </a:r>
            <a:r>
              <a:rPr sz="1500" spc="-5" dirty="0">
                <a:solidFill>
                  <a:srgbClr val="FFFFFF"/>
                </a:solidFill>
                <a:latin typeface="Arial MT"/>
                <a:cs typeface="Arial MT"/>
              </a:rPr>
              <a:t>population </a:t>
            </a:r>
            <a:r>
              <a:rPr sz="1500" spc="-85" dirty="0">
                <a:solidFill>
                  <a:srgbClr val="FFFFFF"/>
                </a:solidFill>
                <a:latin typeface="Arial MT"/>
                <a:cs typeface="Arial MT"/>
              </a:rPr>
              <a:t>was </a:t>
            </a:r>
            <a:r>
              <a:rPr sz="1500" spc="25" dirty="0">
                <a:solidFill>
                  <a:srgbClr val="FFFFFF"/>
                </a:solidFill>
                <a:latin typeface="Arial MT"/>
                <a:cs typeface="Arial MT"/>
              </a:rPr>
              <a:t>7.89 </a:t>
            </a:r>
            <a:r>
              <a:rPr sz="1500" spc="10" dirty="0">
                <a:solidFill>
                  <a:srgbClr val="FFFFFF"/>
                </a:solidFill>
                <a:latin typeface="Arial MT"/>
                <a:cs typeface="Arial MT"/>
              </a:rPr>
              <a:t>million </a:t>
            </a:r>
            <a:r>
              <a:rPr sz="1500" spc="-25" dirty="0">
                <a:solidFill>
                  <a:srgbClr val="FFFFFF"/>
                </a:solidFill>
                <a:latin typeface="Arial MT"/>
                <a:cs typeface="Arial MT"/>
              </a:rPr>
              <a:t>people </a:t>
            </a:r>
            <a:r>
              <a:rPr sz="1500" dirty="0">
                <a:solidFill>
                  <a:srgbClr val="FFFFFF"/>
                </a:solidFill>
                <a:latin typeface="Arial MT"/>
                <a:cs typeface="Arial MT"/>
              </a:rPr>
              <a:t>in </a:t>
            </a:r>
            <a:r>
              <a:rPr sz="1500" spc="15" dirty="0">
                <a:solidFill>
                  <a:srgbClr val="FFFFFF"/>
                </a:solidFill>
                <a:latin typeface="Arial MT"/>
                <a:cs typeface="Arial MT"/>
              </a:rPr>
              <a:t>2018, </a:t>
            </a:r>
            <a:r>
              <a:rPr sz="1500" spc="-40" dirty="0">
                <a:solidFill>
                  <a:srgbClr val="FFFFFF"/>
                </a:solidFill>
                <a:latin typeface="Arial MT"/>
                <a:cs typeface="Arial MT"/>
              </a:rPr>
              <a:t>and </a:t>
            </a:r>
            <a:r>
              <a:rPr sz="1500" spc="40" dirty="0">
                <a:solidFill>
                  <a:srgbClr val="FFFFFF"/>
                </a:solidFill>
                <a:latin typeface="Arial MT"/>
                <a:cs typeface="Arial MT"/>
              </a:rPr>
              <a:t>it </a:t>
            </a:r>
            <a:r>
              <a:rPr sz="1500" spc="-50" dirty="0">
                <a:solidFill>
                  <a:srgbClr val="FFFFFF"/>
                </a:solidFill>
                <a:latin typeface="Arial MT"/>
                <a:cs typeface="Arial MT"/>
              </a:rPr>
              <a:t>is </a:t>
            </a:r>
            <a:r>
              <a:rPr sz="1500" spc="-45" dirty="0">
                <a:solidFill>
                  <a:srgbClr val="FFFFFF"/>
                </a:solidFill>
                <a:latin typeface="Arial MT"/>
                <a:cs typeface="Arial MT"/>
              </a:rPr>
              <a:t> </a:t>
            </a:r>
            <a:r>
              <a:rPr sz="1500" spc="-25" dirty="0">
                <a:solidFill>
                  <a:srgbClr val="FFFFFF"/>
                </a:solidFill>
                <a:latin typeface="Arial MT"/>
                <a:cs typeface="Arial MT"/>
              </a:rPr>
              <a:t>now </a:t>
            </a:r>
            <a:r>
              <a:rPr sz="1500" spc="30" dirty="0">
                <a:solidFill>
                  <a:srgbClr val="FFFFFF"/>
                </a:solidFill>
                <a:latin typeface="Arial MT"/>
                <a:cs typeface="Arial MT"/>
              </a:rPr>
              <a:t>8.6 </a:t>
            </a:r>
            <a:r>
              <a:rPr sz="1500" spc="10" dirty="0">
                <a:solidFill>
                  <a:srgbClr val="FFFFFF"/>
                </a:solidFill>
                <a:latin typeface="Arial MT"/>
                <a:cs typeface="Arial MT"/>
              </a:rPr>
              <a:t>million </a:t>
            </a:r>
            <a:r>
              <a:rPr sz="1500" spc="-25" dirty="0">
                <a:solidFill>
                  <a:srgbClr val="FFFFFF"/>
                </a:solidFill>
                <a:latin typeface="Arial MT"/>
                <a:cs typeface="Arial MT"/>
              </a:rPr>
              <a:t>people </a:t>
            </a:r>
            <a:r>
              <a:rPr sz="1500" spc="-100" dirty="0">
                <a:solidFill>
                  <a:srgbClr val="FFFFFF"/>
                </a:solidFill>
                <a:latin typeface="Arial MT"/>
                <a:cs typeface="Arial MT"/>
              </a:rPr>
              <a:t>as </a:t>
            </a:r>
            <a:r>
              <a:rPr sz="1500" spc="35" dirty="0">
                <a:solidFill>
                  <a:srgbClr val="FFFFFF"/>
                </a:solidFill>
                <a:latin typeface="Arial MT"/>
                <a:cs typeface="Arial MT"/>
              </a:rPr>
              <a:t>of </a:t>
            </a:r>
            <a:r>
              <a:rPr sz="1500" spc="-40" dirty="0">
                <a:solidFill>
                  <a:srgbClr val="FFFFFF"/>
                </a:solidFill>
                <a:latin typeface="Arial MT"/>
                <a:cs typeface="Arial MT"/>
              </a:rPr>
              <a:t>Wednesday, </a:t>
            </a:r>
            <a:r>
              <a:rPr sz="1500" spc="-10" dirty="0">
                <a:solidFill>
                  <a:srgbClr val="FFFFFF"/>
                </a:solidFill>
                <a:latin typeface="Arial MT"/>
                <a:cs typeface="Arial MT"/>
              </a:rPr>
              <a:t>June </a:t>
            </a:r>
            <a:r>
              <a:rPr sz="1500" spc="20" dirty="0">
                <a:solidFill>
                  <a:srgbClr val="FFFFFF"/>
                </a:solidFill>
                <a:latin typeface="Arial MT"/>
                <a:cs typeface="Arial MT"/>
              </a:rPr>
              <a:t>15, 2022. </a:t>
            </a:r>
            <a:r>
              <a:rPr sz="1500" spc="-40" dirty="0">
                <a:solidFill>
                  <a:srgbClr val="FFFFFF"/>
                </a:solidFill>
                <a:latin typeface="Arial MT"/>
                <a:cs typeface="Arial MT"/>
              </a:rPr>
              <a:t>(Togo </a:t>
            </a:r>
            <a:r>
              <a:rPr sz="1500" spc="-20" dirty="0">
                <a:solidFill>
                  <a:srgbClr val="FFFFFF"/>
                </a:solidFill>
                <a:latin typeface="Arial MT"/>
                <a:cs typeface="Arial MT"/>
              </a:rPr>
              <a:t>Population </a:t>
            </a:r>
            <a:r>
              <a:rPr sz="1500" spc="110" dirty="0">
                <a:solidFill>
                  <a:srgbClr val="FFFFFF"/>
                </a:solidFill>
                <a:latin typeface="Arial MT"/>
                <a:cs typeface="Arial MT"/>
              </a:rPr>
              <a:t>- </a:t>
            </a:r>
            <a:r>
              <a:rPr sz="1500" spc="10" dirty="0">
                <a:solidFill>
                  <a:srgbClr val="FFFFFF"/>
                </a:solidFill>
                <a:latin typeface="Arial MT"/>
                <a:cs typeface="Arial MT"/>
              </a:rPr>
              <a:t>2021 </a:t>
            </a:r>
            <a:r>
              <a:rPr sz="1500" spc="-40" dirty="0">
                <a:solidFill>
                  <a:srgbClr val="FFFFFF"/>
                </a:solidFill>
                <a:latin typeface="Arial MT"/>
                <a:cs typeface="Arial MT"/>
              </a:rPr>
              <a:t>Data </a:t>
            </a:r>
            <a:r>
              <a:rPr sz="1500" spc="110" dirty="0">
                <a:solidFill>
                  <a:srgbClr val="FFFFFF"/>
                </a:solidFill>
                <a:latin typeface="Arial MT"/>
                <a:cs typeface="Arial MT"/>
              </a:rPr>
              <a:t>- </a:t>
            </a:r>
            <a:r>
              <a:rPr sz="1500" spc="10" dirty="0">
                <a:solidFill>
                  <a:srgbClr val="FFFFFF"/>
                </a:solidFill>
                <a:latin typeface="Arial MT"/>
                <a:cs typeface="Arial MT"/>
              </a:rPr>
              <a:t>2022 </a:t>
            </a:r>
            <a:r>
              <a:rPr sz="1500" spc="15" dirty="0">
                <a:solidFill>
                  <a:srgbClr val="FFFFFF"/>
                </a:solidFill>
                <a:latin typeface="Arial MT"/>
                <a:cs typeface="Arial MT"/>
              </a:rPr>
              <a:t> </a:t>
            </a:r>
            <a:r>
              <a:rPr sz="1500" spc="-30" dirty="0">
                <a:solidFill>
                  <a:srgbClr val="FFFFFF"/>
                </a:solidFill>
                <a:latin typeface="Arial MT"/>
                <a:cs typeface="Arial MT"/>
              </a:rPr>
              <a:t>Forecast </a:t>
            </a:r>
            <a:r>
              <a:rPr sz="1500" spc="110" dirty="0">
                <a:solidFill>
                  <a:srgbClr val="FFFFFF"/>
                </a:solidFill>
                <a:latin typeface="Arial MT"/>
                <a:cs typeface="Arial MT"/>
              </a:rPr>
              <a:t>- </a:t>
            </a:r>
            <a:r>
              <a:rPr sz="1500" spc="20" dirty="0">
                <a:solidFill>
                  <a:srgbClr val="FFFFFF"/>
                </a:solidFill>
                <a:latin typeface="Arial MT"/>
                <a:cs typeface="Arial MT"/>
              </a:rPr>
              <a:t>1960-2020 </a:t>
            </a:r>
            <a:r>
              <a:rPr sz="1500" spc="-10" dirty="0">
                <a:solidFill>
                  <a:srgbClr val="FFFFFF"/>
                </a:solidFill>
                <a:latin typeface="Arial MT"/>
                <a:cs typeface="Arial MT"/>
              </a:rPr>
              <a:t>Historical </a:t>
            </a:r>
            <a:r>
              <a:rPr sz="1500" spc="110" dirty="0">
                <a:solidFill>
                  <a:srgbClr val="FFFFFF"/>
                </a:solidFill>
                <a:latin typeface="Arial MT"/>
                <a:cs typeface="Arial MT"/>
              </a:rPr>
              <a:t>- </a:t>
            </a:r>
            <a:r>
              <a:rPr sz="1500" dirty="0">
                <a:solidFill>
                  <a:srgbClr val="FFFFFF"/>
                </a:solidFill>
                <a:latin typeface="Arial MT"/>
                <a:cs typeface="Arial MT"/>
              </a:rPr>
              <a:t>Chart </a:t>
            </a:r>
            <a:r>
              <a:rPr sz="1500" spc="110" dirty="0">
                <a:solidFill>
                  <a:srgbClr val="FFFFFF"/>
                </a:solidFill>
                <a:latin typeface="Arial MT"/>
                <a:cs typeface="Arial MT"/>
              </a:rPr>
              <a:t>- </a:t>
            </a:r>
            <a:r>
              <a:rPr sz="1500" spc="-50" dirty="0">
                <a:solidFill>
                  <a:srgbClr val="FFFFFF"/>
                </a:solidFill>
                <a:latin typeface="Arial MT"/>
                <a:cs typeface="Arial MT"/>
              </a:rPr>
              <a:t>News, </a:t>
            </a:r>
            <a:r>
              <a:rPr sz="1500" spc="15" dirty="0">
                <a:solidFill>
                  <a:srgbClr val="FFFFFF"/>
                </a:solidFill>
                <a:latin typeface="Arial MT"/>
                <a:cs typeface="Arial MT"/>
              </a:rPr>
              <a:t>n.d.). </a:t>
            </a:r>
            <a:r>
              <a:rPr sz="1500" spc="-5" dirty="0">
                <a:solidFill>
                  <a:srgbClr val="FFFFFF"/>
                </a:solidFill>
                <a:latin typeface="Arial MT"/>
                <a:cs typeface="Arial MT"/>
              </a:rPr>
              <a:t>In </a:t>
            </a:r>
            <a:r>
              <a:rPr sz="1500" dirty="0">
                <a:solidFill>
                  <a:srgbClr val="FFFFFF"/>
                </a:solidFill>
                <a:latin typeface="Arial MT"/>
                <a:cs typeface="Arial MT"/>
              </a:rPr>
              <a:t>addition, </a:t>
            </a:r>
            <a:r>
              <a:rPr sz="1500" spc="-10" dirty="0">
                <a:solidFill>
                  <a:srgbClr val="FFFFFF"/>
                </a:solidFill>
                <a:latin typeface="Arial MT"/>
                <a:cs typeface="Arial MT"/>
              </a:rPr>
              <a:t>the </a:t>
            </a:r>
            <a:r>
              <a:rPr sz="1500" spc="-5" dirty="0">
                <a:solidFill>
                  <a:srgbClr val="FFFFFF"/>
                </a:solidFill>
                <a:latin typeface="Arial MT"/>
                <a:cs typeface="Arial MT"/>
              </a:rPr>
              <a:t>population </a:t>
            </a:r>
            <a:r>
              <a:rPr sz="1500" spc="35" dirty="0">
                <a:solidFill>
                  <a:srgbClr val="FFFFFF"/>
                </a:solidFill>
                <a:latin typeface="Arial MT"/>
                <a:cs typeface="Arial MT"/>
              </a:rPr>
              <a:t>of </a:t>
            </a:r>
            <a:r>
              <a:rPr sz="1500" spc="-25" dirty="0">
                <a:solidFill>
                  <a:srgbClr val="FFFFFF"/>
                </a:solidFill>
                <a:latin typeface="Arial MT"/>
                <a:cs typeface="Arial MT"/>
              </a:rPr>
              <a:t>Togo </a:t>
            </a:r>
            <a:r>
              <a:rPr sz="1500" spc="-50" dirty="0">
                <a:solidFill>
                  <a:srgbClr val="FFFFFF"/>
                </a:solidFill>
                <a:latin typeface="Arial MT"/>
                <a:cs typeface="Arial MT"/>
              </a:rPr>
              <a:t>is </a:t>
            </a:r>
            <a:r>
              <a:rPr sz="1500" spc="-45" dirty="0">
                <a:solidFill>
                  <a:srgbClr val="FFFFFF"/>
                </a:solidFill>
                <a:latin typeface="Arial MT"/>
                <a:cs typeface="Arial MT"/>
              </a:rPr>
              <a:t> </a:t>
            </a:r>
            <a:r>
              <a:rPr sz="1500" spc="-15" dirty="0">
                <a:solidFill>
                  <a:srgbClr val="FFFFFF"/>
                </a:solidFill>
                <a:latin typeface="Arial MT"/>
                <a:cs typeface="Arial MT"/>
              </a:rPr>
              <a:t>anticipated </a:t>
            </a:r>
            <a:r>
              <a:rPr sz="1500" spc="25" dirty="0">
                <a:solidFill>
                  <a:srgbClr val="FFFFFF"/>
                </a:solidFill>
                <a:latin typeface="Arial MT"/>
                <a:cs typeface="Arial MT"/>
              </a:rPr>
              <a:t>to </a:t>
            </a:r>
            <a:r>
              <a:rPr sz="1500" spc="-45" dirty="0">
                <a:solidFill>
                  <a:srgbClr val="FFFFFF"/>
                </a:solidFill>
                <a:latin typeface="Arial MT"/>
                <a:cs typeface="Arial MT"/>
              </a:rPr>
              <a:t>be </a:t>
            </a:r>
            <a:r>
              <a:rPr sz="1500" spc="25" dirty="0">
                <a:solidFill>
                  <a:srgbClr val="FFFFFF"/>
                </a:solidFill>
                <a:latin typeface="Arial MT"/>
                <a:cs typeface="Arial MT"/>
              </a:rPr>
              <a:t>8.92, 9.14, 9.36, 9.59, </a:t>
            </a:r>
            <a:r>
              <a:rPr sz="1500" spc="-40" dirty="0">
                <a:solidFill>
                  <a:srgbClr val="FFFFFF"/>
                </a:solidFill>
                <a:latin typeface="Arial MT"/>
                <a:cs typeface="Arial MT"/>
              </a:rPr>
              <a:t>and </a:t>
            </a:r>
            <a:r>
              <a:rPr sz="1500" spc="25" dirty="0">
                <a:solidFill>
                  <a:srgbClr val="FFFFFF"/>
                </a:solidFill>
                <a:latin typeface="Arial MT"/>
                <a:cs typeface="Arial MT"/>
              </a:rPr>
              <a:t>9.83 </a:t>
            </a:r>
            <a:r>
              <a:rPr sz="1500" spc="10" dirty="0">
                <a:solidFill>
                  <a:srgbClr val="FFFFFF"/>
                </a:solidFill>
                <a:latin typeface="Arial MT"/>
                <a:cs typeface="Arial MT"/>
              </a:rPr>
              <a:t>million </a:t>
            </a:r>
            <a:r>
              <a:rPr sz="1500" spc="35" dirty="0">
                <a:solidFill>
                  <a:srgbClr val="FFFFFF"/>
                </a:solidFill>
                <a:latin typeface="Arial MT"/>
                <a:cs typeface="Arial MT"/>
              </a:rPr>
              <a:t>from </a:t>
            </a:r>
            <a:r>
              <a:rPr sz="1500" spc="-10" dirty="0">
                <a:solidFill>
                  <a:srgbClr val="FFFFFF"/>
                </a:solidFill>
                <a:latin typeface="Arial MT"/>
                <a:cs typeface="Arial MT"/>
              </a:rPr>
              <a:t>the </a:t>
            </a:r>
            <a:r>
              <a:rPr sz="1500" spc="-50" dirty="0">
                <a:solidFill>
                  <a:srgbClr val="FFFFFF"/>
                </a:solidFill>
                <a:latin typeface="Arial MT"/>
                <a:cs typeface="Arial MT"/>
              </a:rPr>
              <a:t>years </a:t>
            </a:r>
            <a:r>
              <a:rPr sz="1500" spc="10" dirty="0">
                <a:solidFill>
                  <a:srgbClr val="FFFFFF"/>
                </a:solidFill>
                <a:latin typeface="Arial MT"/>
                <a:cs typeface="Arial MT"/>
              </a:rPr>
              <a:t>20233 </a:t>
            </a:r>
            <a:r>
              <a:rPr sz="1500" spc="25" dirty="0">
                <a:solidFill>
                  <a:srgbClr val="FFFFFF"/>
                </a:solidFill>
                <a:latin typeface="Arial MT"/>
                <a:cs typeface="Arial MT"/>
              </a:rPr>
              <a:t>to </a:t>
            </a:r>
            <a:r>
              <a:rPr sz="1500" spc="15" dirty="0">
                <a:solidFill>
                  <a:srgbClr val="FFFFFF"/>
                </a:solidFill>
                <a:latin typeface="Arial MT"/>
                <a:cs typeface="Arial MT"/>
              </a:rPr>
              <a:t>2027, </a:t>
            </a:r>
            <a:r>
              <a:rPr sz="1500" spc="20" dirty="0">
                <a:solidFill>
                  <a:srgbClr val="FFFFFF"/>
                </a:solidFill>
                <a:latin typeface="Arial MT"/>
                <a:cs typeface="Arial MT"/>
              </a:rPr>
              <a:t> </a:t>
            </a:r>
            <a:r>
              <a:rPr sz="1500" spc="-25" dirty="0">
                <a:solidFill>
                  <a:srgbClr val="FFFFFF"/>
                </a:solidFill>
                <a:latin typeface="Arial MT"/>
                <a:cs typeface="Arial MT"/>
              </a:rPr>
              <a:t>respectively </a:t>
            </a:r>
            <a:r>
              <a:rPr sz="1500" spc="-40" dirty="0">
                <a:solidFill>
                  <a:srgbClr val="FFFFFF"/>
                </a:solidFill>
                <a:latin typeface="Arial MT"/>
                <a:cs typeface="Arial MT"/>
              </a:rPr>
              <a:t>(Togo </a:t>
            </a:r>
            <a:r>
              <a:rPr sz="1500" spc="110" dirty="0">
                <a:solidFill>
                  <a:srgbClr val="FFFFFF"/>
                </a:solidFill>
                <a:latin typeface="Arial MT"/>
                <a:cs typeface="Arial MT"/>
              </a:rPr>
              <a:t>- </a:t>
            </a:r>
            <a:r>
              <a:rPr sz="1500" dirty="0">
                <a:solidFill>
                  <a:srgbClr val="FFFFFF"/>
                </a:solidFill>
                <a:latin typeface="Arial MT"/>
                <a:cs typeface="Arial MT"/>
              </a:rPr>
              <a:t>Total </a:t>
            </a:r>
            <a:r>
              <a:rPr sz="1500" spc="-20" dirty="0">
                <a:solidFill>
                  <a:srgbClr val="FFFFFF"/>
                </a:solidFill>
                <a:latin typeface="Arial MT"/>
                <a:cs typeface="Arial MT"/>
              </a:rPr>
              <a:t>Population </a:t>
            </a:r>
            <a:r>
              <a:rPr sz="1500" spc="20" dirty="0">
                <a:solidFill>
                  <a:srgbClr val="FFFFFF"/>
                </a:solidFill>
                <a:latin typeface="Arial MT"/>
                <a:cs typeface="Arial MT"/>
              </a:rPr>
              <a:t>2016-2026, </a:t>
            </a:r>
            <a:r>
              <a:rPr sz="1500" spc="10" dirty="0">
                <a:solidFill>
                  <a:srgbClr val="FFFFFF"/>
                </a:solidFill>
                <a:latin typeface="Arial MT"/>
                <a:cs typeface="Arial MT"/>
              </a:rPr>
              <a:t>n.d.), </a:t>
            </a:r>
            <a:r>
              <a:rPr sz="1500" spc="-20" dirty="0">
                <a:solidFill>
                  <a:srgbClr val="FFFFFF"/>
                </a:solidFill>
                <a:latin typeface="Arial MT"/>
                <a:cs typeface="Arial MT"/>
              </a:rPr>
              <a:t>which </a:t>
            </a:r>
            <a:r>
              <a:rPr sz="1500" spc="-50" dirty="0">
                <a:solidFill>
                  <a:srgbClr val="FFFFFF"/>
                </a:solidFill>
                <a:latin typeface="Arial MT"/>
                <a:cs typeface="Arial MT"/>
              </a:rPr>
              <a:t>is </a:t>
            </a:r>
            <a:r>
              <a:rPr sz="1500" spc="-40" dirty="0">
                <a:solidFill>
                  <a:srgbClr val="FFFFFF"/>
                </a:solidFill>
                <a:latin typeface="Arial MT"/>
                <a:cs typeface="Arial MT"/>
              </a:rPr>
              <a:t>somewhat </a:t>
            </a:r>
            <a:r>
              <a:rPr sz="1500" spc="-10" dirty="0">
                <a:solidFill>
                  <a:srgbClr val="FFFFFF"/>
                </a:solidFill>
                <a:latin typeface="Arial MT"/>
                <a:cs typeface="Arial MT"/>
              </a:rPr>
              <a:t>similar </a:t>
            </a:r>
            <a:r>
              <a:rPr sz="1500" spc="25" dirty="0">
                <a:solidFill>
                  <a:srgbClr val="FFFFFF"/>
                </a:solidFill>
                <a:latin typeface="Arial MT"/>
                <a:cs typeface="Arial MT"/>
              </a:rPr>
              <a:t>to </a:t>
            </a:r>
            <a:r>
              <a:rPr sz="1500" spc="-10" dirty="0">
                <a:solidFill>
                  <a:srgbClr val="FFFFFF"/>
                </a:solidFill>
                <a:latin typeface="Arial MT"/>
                <a:cs typeface="Arial MT"/>
              </a:rPr>
              <a:t>the </a:t>
            </a:r>
            <a:r>
              <a:rPr sz="1500" spc="-15" dirty="0">
                <a:solidFill>
                  <a:srgbClr val="FFFFFF"/>
                </a:solidFill>
                <a:latin typeface="Arial MT"/>
                <a:cs typeface="Arial MT"/>
              </a:rPr>
              <a:t>forecast </a:t>
            </a:r>
            <a:r>
              <a:rPr sz="1500" spc="-10" dirty="0">
                <a:solidFill>
                  <a:srgbClr val="FFFFFF"/>
                </a:solidFill>
                <a:latin typeface="Arial MT"/>
                <a:cs typeface="Arial MT"/>
              </a:rPr>
              <a:t> </a:t>
            </a:r>
            <a:r>
              <a:rPr sz="1500" spc="-15" dirty="0">
                <a:solidFill>
                  <a:srgbClr val="FFFFFF"/>
                </a:solidFill>
                <a:latin typeface="Arial MT"/>
                <a:cs typeface="Arial MT"/>
              </a:rPr>
              <a:t>produced</a:t>
            </a:r>
            <a:r>
              <a:rPr sz="1500" spc="-10" dirty="0">
                <a:solidFill>
                  <a:srgbClr val="FFFFFF"/>
                </a:solidFill>
                <a:latin typeface="Arial MT"/>
                <a:cs typeface="Arial MT"/>
              </a:rPr>
              <a:t> </a:t>
            </a:r>
            <a:r>
              <a:rPr sz="1500" spc="-25" dirty="0">
                <a:solidFill>
                  <a:srgbClr val="FFFFFF"/>
                </a:solidFill>
                <a:latin typeface="Arial MT"/>
                <a:cs typeface="Arial MT"/>
              </a:rPr>
              <a:t>by</a:t>
            </a:r>
            <a:r>
              <a:rPr sz="1500" spc="-10" dirty="0">
                <a:solidFill>
                  <a:srgbClr val="FFFFFF"/>
                </a:solidFill>
                <a:latin typeface="Arial MT"/>
                <a:cs typeface="Arial MT"/>
              </a:rPr>
              <a:t> the</a:t>
            </a:r>
            <a:r>
              <a:rPr sz="1500" spc="-5" dirty="0">
                <a:solidFill>
                  <a:srgbClr val="FFFFFF"/>
                </a:solidFill>
                <a:latin typeface="Arial MT"/>
                <a:cs typeface="Arial MT"/>
              </a:rPr>
              <a:t> </a:t>
            </a:r>
            <a:r>
              <a:rPr sz="1500" spc="-25" dirty="0">
                <a:solidFill>
                  <a:srgbClr val="FFFFFF"/>
                </a:solidFill>
                <a:latin typeface="Arial MT"/>
                <a:cs typeface="Arial MT"/>
              </a:rPr>
              <a:t>exponential</a:t>
            </a:r>
            <a:r>
              <a:rPr sz="1500" spc="-10" dirty="0">
                <a:solidFill>
                  <a:srgbClr val="FFFFFF"/>
                </a:solidFill>
                <a:latin typeface="Arial MT"/>
                <a:cs typeface="Arial MT"/>
              </a:rPr>
              <a:t> </a:t>
            </a:r>
            <a:r>
              <a:rPr sz="1500" spc="-20" dirty="0">
                <a:solidFill>
                  <a:srgbClr val="FFFFFF"/>
                </a:solidFill>
                <a:latin typeface="Arial MT"/>
                <a:cs typeface="Arial MT"/>
              </a:rPr>
              <a:t>smoothing</a:t>
            </a:r>
            <a:r>
              <a:rPr sz="1500" spc="-5" dirty="0">
                <a:solidFill>
                  <a:srgbClr val="FFFFFF"/>
                </a:solidFill>
                <a:latin typeface="Arial MT"/>
                <a:cs typeface="Arial MT"/>
              </a:rPr>
              <a:t> </a:t>
            </a:r>
            <a:r>
              <a:rPr sz="1500" spc="-20" dirty="0">
                <a:solidFill>
                  <a:srgbClr val="FFFFFF"/>
                </a:solidFill>
                <a:latin typeface="Arial MT"/>
                <a:cs typeface="Arial MT"/>
              </a:rPr>
              <a:t>statistical</a:t>
            </a:r>
            <a:r>
              <a:rPr sz="1500" spc="-10" dirty="0">
                <a:solidFill>
                  <a:srgbClr val="FFFFFF"/>
                </a:solidFill>
                <a:latin typeface="Arial MT"/>
                <a:cs typeface="Arial MT"/>
              </a:rPr>
              <a:t> </a:t>
            </a:r>
            <a:r>
              <a:rPr sz="1500" spc="-55" dirty="0">
                <a:solidFill>
                  <a:srgbClr val="FFFFFF"/>
                </a:solidFill>
                <a:latin typeface="Arial MT"/>
                <a:cs typeface="Arial MT"/>
              </a:rPr>
              <a:t>analysis</a:t>
            </a:r>
            <a:r>
              <a:rPr sz="1500" spc="-5" dirty="0">
                <a:solidFill>
                  <a:srgbClr val="FFFFFF"/>
                </a:solidFill>
                <a:latin typeface="Arial MT"/>
                <a:cs typeface="Arial MT"/>
              </a:rPr>
              <a:t> </a:t>
            </a:r>
            <a:r>
              <a:rPr sz="1500" spc="20" dirty="0">
                <a:solidFill>
                  <a:srgbClr val="FFFFFF"/>
                </a:solidFill>
                <a:latin typeface="Arial MT"/>
                <a:cs typeface="Arial MT"/>
              </a:rPr>
              <a:t>tool</a:t>
            </a:r>
            <a:r>
              <a:rPr sz="1500" spc="-10" dirty="0">
                <a:solidFill>
                  <a:srgbClr val="FFFFFF"/>
                </a:solidFill>
                <a:latin typeface="Arial MT"/>
                <a:cs typeface="Arial MT"/>
              </a:rPr>
              <a:t> </a:t>
            </a:r>
            <a:r>
              <a:rPr sz="1500" spc="-20" dirty="0">
                <a:solidFill>
                  <a:srgbClr val="FFFFFF"/>
                </a:solidFill>
                <a:latin typeface="Arial MT"/>
                <a:cs typeface="Arial MT"/>
              </a:rPr>
              <a:t>previously</a:t>
            </a:r>
            <a:r>
              <a:rPr sz="1500" spc="-10" dirty="0">
                <a:solidFill>
                  <a:srgbClr val="FFFFFF"/>
                </a:solidFill>
                <a:latin typeface="Arial MT"/>
                <a:cs typeface="Arial MT"/>
              </a:rPr>
              <a:t> mentioned.</a:t>
            </a:r>
            <a:endParaRPr sz="1500">
              <a:latin typeface="Arial MT"/>
              <a:cs typeface="Arial MT"/>
            </a:endParaRPr>
          </a:p>
        </p:txBody>
      </p:sp>
      <p:sp>
        <p:nvSpPr>
          <p:cNvPr id="6" name="object 6"/>
          <p:cNvSpPr txBox="1"/>
          <p:nvPr/>
        </p:nvSpPr>
        <p:spPr>
          <a:xfrm>
            <a:off x="2065553" y="3468467"/>
            <a:ext cx="8385175" cy="2512695"/>
          </a:xfrm>
          <a:prstGeom prst="rect">
            <a:avLst/>
          </a:prstGeom>
        </p:spPr>
        <p:txBody>
          <a:bodyPr vert="horz" wrap="square" lIns="0" tIns="172085" rIns="0" bIns="0" rtlCol="0">
            <a:spAutoFit/>
          </a:bodyPr>
          <a:lstStyle/>
          <a:p>
            <a:pPr marL="12700">
              <a:lnSpc>
                <a:spcPct val="100000"/>
              </a:lnSpc>
              <a:spcBef>
                <a:spcPts val="1355"/>
              </a:spcBef>
            </a:pPr>
            <a:r>
              <a:rPr sz="2650" spc="85" dirty="0">
                <a:solidFill>
                  <a:srgbClr val="FFFFFF"/>
                </a:solidFill>
                <a:latin typeface="Lucida Sans Unicode"/>
                <a:cs typeface="Lucida Sans Unicode"/>
              </a:rPr>
              <a:t>CLIMATE</a:t>
            </a:r>
            <a:endParaRPr sz="2650">
              <a:latin typeface="Lucida Sans Unicode"/>
              <a:cs typeface="Lucida Sans Unicode"/>
            </a:endParaRPr>
          </a:p>
          <a:p>
            <a:pPr marL="12700" marR="5080">
              <a:lnSpc>
                <a:spcPct val="116700"/>
              </a:lnSpc>
              <a:spcBef>
                <a:spcPts val="445"/>
              </a:spcBef>
            </a:pPr>
            <a:r>
              <a:rPr sz="1500" spc="-30" dirty="0">
                <a:solidFill>
                  <a:srgbClr val="FFFFFF"/>
                </a:solidFill>
                <a:latin typeface="Arial MT"/>
                <a:cs typeface="Arial MT"/>
              </a:rPr>
              <a:t>The</a:t>
            </a:r>
            <a:r>
              <a:rPr sz="1500" spc="-5" dirty="0">
                <a:solidFill>
                  <a:srgbClr val="FFFFFF"/>
                </a:solidFill>
                <a:latin typeface="Arial MT"/>
                <a:cs typeface="Arial MT"/>
              </a:rPr>
              <a:t> </a:t>
            </a:r>
            <a:r>
              <a:rPr sz="1500" spc="-15" dirty="0">
                <a:solidFill>
                  <a:srgbClr val="FFFFFF"/>
                </a:solidFill>
                <a:latin typeface="Arial MT"/>
                <a:cs typeface="Arial MT"/>
              </a:rPr>
              <a:t>climate</a:t>
            </a:r>
            <a:r>
              <a:rPr sz="1500" spc="-5" dirty="0">
                <a:solidFill>
                  <a:srgbClr val="FFFFFF"/>
                </a:solidFill>
                <a:latin typeface="Arial MT"/>
                <a:cs typeface="Arial MT"/>
              </a:rPr>
              <a:t> </a:t>
            </a:r>
            <a:r>
              <a:rPr sz="1500" spc="35" dirty="0">
                <a:solidFill>
                  <a:srgbClr val="FFFFFF"/>
                </a:solidFill>
                <a:latin typeface="Arial MT"/>
                <a:cs typeface="Arial MT"/>
              </a:rPr>
              <a:t>of</a:t>
            </a:r>
            <a:r>
              <a:rPr sz="1500" spc="-5" dirty="0">
                <a:solidFill>
                  <a:srgbClr val="FFFFFF"/>
                </a:solidFill>
                <a:latin typeface="Arial MT"/>
                <a:cs typeface="Arial MT"/>
              </a:rPr>
              <a:t> </a:t>
            </a:r>
            <a:r>
              <a:rPr sz="1500" spc="-15" dirty="0">
                <a:solidFill>
                  <a:srgbClr val="FFFFFF"/>
                </a:solidFill>
                <a:latin typeface="Arial MT"/>
                <a:cs typeface="Arial MT"/>
              </a:rPr>
              <a:t>Togo,</a:t>
            </a:r>
            <a:r>
              <a:rPr sz="1500" spc="-5" dirty="0">
                <a:solidFill>
                  <a:srgbClr val="FFFFFF"/>
                </a:solidFill>
                <a:latin typeface="Arial MT"/>
                <a:cs typeface="Arial MT"/>
              </a:rPr>
              <a:t> </a:t>
            </a:r>
            <a:r>
              <a:rPr sz="1500" spc="-20" dirty="0">
                <a:solidFill>
                  <a:srgbClr val="FFFFFF"/>
                </a:solidFill>
                <a:latin typeface="Arial MT"/>
                <a:cs typeface="Arial MT"/>
              </a:rPr>
              <a:t>which</a:t>
            </a:r>
            <a:r>
              <a:rPr sz="1500" spc="-5" dirty="0">
                <a:solidFill>
                  <a:srgbClr val="FFFFFF"/>
                </a:solidFill>
                <a:latin typeface="Arial MT"/>
                <a:cs typeface="Arial MT"/>
              </a:rPr>
              <a:t> </a:t>
            </a:r>
            <a:r>
              <a:rPr sz="1500" spc="-50" dirty="0">
                <a:solidFill>
                  <a:srgbClr val="FFFFFF"/>
                </a:solidFill>
                <a:latin typeface="Arial MT"/>
                <a:cs typeface="Arial MT"/>
              </a:rPr>
              <a:t>is</a:t>
            </a:r>
            <a:r>
              <a:rPr sz="1500" spc="-5" dirty="0">
                <a:solidFill>
                  <a:srgbClr val="FFFFFF"/>
                </a:solidFill>
                <a:latin typeface="Arial MT"/>
                <a:cs typeface="Arial MT"/>
              </a:rPr>
              <a:t> </a:t>
            </a:r>
            <a:r>
              <a:rPr sz="1500" spc="-20" dirty="0">
                <a:solidFill>
                  <a:srgbClr val="FFFFFF"/>
                </a:solidFill>
                <a:latin typeface="Arial MT"/>
                <a:cs typeface="Arial MT"/>
              </a:rPr>
              <a:t>located</a:t>
            </a:r>
            <a:r>
              <a:rPr sz="1500" dirty="0">
                <a:solidFill>
                  <a:srgbClr val="FFFFFF"/>
                </a:solidFill>
                <a:latin typeface="Arial MT"/>
                <a:cs typeface="Arial MT"/>
              </a:rPr>
              <a:t> </a:t>
            </a:r>
            <a:r>
              <a:rPr sz="1500" spc="-20" dirty="0">
                <a:solidFill>
                  <a:srgbClr val="FFFFFF"/>
                </a:solidFill>
                <a:latin typeface="Arial MT"/>
                <a:cs typeface="Arial MT"/>
              </a:rPr>
              <a:t>south</a:t>
            </a:r>
            <a:r>
              <a:rPr sz="1500" spc="-5" dirty="0">
                <a:solidFill>
                  <a:srgbClr val="FFFFFF"/>
                </a:solidFill>
                <a:latin typeface="Arial MT"/>
                <a:cs typeface="Arial MT"/>
              </a:rPr>
              <a:t> </a:t>
            </a:r>
            <a:r>
              <a:rPr sz="1500" spc="35" dirty="0">
                <a:solidFill>
                  <a:srgbClr val="FFFFFF"/>
                </a:solidFill>
                <a:latin typeface="Arial MT"/>
                <a:cs typeface="Arial MT"/>
              </a:rPr>
              <a:t>of</a:t>
            </a:r>
            <a:r>
              <a:rPr sz="1500" spc="-5" dirty="0">
                <a:solidFill>
                  <a:srgbClr val="FFFFFF"/>
                </a:solidFill>
                <a:latin typeface="Arial MT"/>
                <a:cs typeface="Arial MT"/>
              </a:rPr>
              <a:t> </a:t>
            </a:r>
            <a:r>
              <a:rPr sz="1500" spc="-10" dirty="0">
                <a:solidFill>
                  <a:srgbClr val="FFFFFF"/>
                </a:solidFill>
                <a:latin typeface="Arial MT"/>
                <a:cs typeface="Arial MT"/>
              </a:rPr>
              <a:t>the</a:t>
            </a:r>
            <a:r>
              <a:rPr sz="1500" spc="-5" dirty="0">
                <a:solidFill>
                  <a:srgbClr val="FFFFFF"/>
                </a:solidFill>
                <a:latin typeface="Arial MT"/>
                <a:cs typeface="Arial MT"/>
              </a:rPr>
              <a:t> </a:t>
            </a:r>
            <a:r>
              <a:rPr sz="1500" spc="-50" dirty="0">
                <a:solidFill>
                  <a:srgbClr val="FFFFFF"/>
                </a:solidFill>
                <a:latin typeface="Arial MT"/>
                <a:cs typeface="Arial MT"/>
              </a:rPr>
              <a:t>Sahara,</a:t>
            </a:r>
            <a:r>
              <a:rPr sz="1500" spc="-5" dirty="0">
                <a:solidFill>
                  <a:srgbClr val="FFFFFF"/>
                </a:solidFill>
                <a:latin typeface="Arial MT"/>
                <a:cs typeface="Arial MT"/>
              </a:rPr>
              <a:t> </a:t>
            </a:r>
            <a:r>
              <a:rPr sz="1500" spc="-50" dirty="0">
                <a:solidFill>
                  <a:srgbClr val="FFFFFF"/>
                </a:solidFill>
                <a:latin typeface="Arial MT"/>
                <a:cs typeface="Arial MT"/>
              </a:rPr>
              <a:t>is</a:t>
            </a:r>
            <a:r>
              <a:rPr sz="1500" spc="-5" dirty="0">
                <a:solidFill>
                  <a:srgbClr val="FFFFFF"/>
                </a:solidFill>
                <a:latin typeface="Arial MT"/>
                <a:cs typeface="Arial MT"/>
              </a:rPr>
              <a:t> </a:t>
            </a:r>
            <a:r>
              <a:rPr sz="1500" spc="10" dirty="0">
                <a:solidFill>
                  <a:srgbClr val="FFFFFF"/>
                </a:solidFill>
                <a:latin typeface="Arial MT"/>
                <a:cs typeface="Arial MT"/>
              </a:rPr>
              <a:t>tropical,</a:t>
            </a:r>
            <a:r>
              <a:rPr sz="1500" dirty="0">
                <a:solidFill>
                  <a:srgbClr val="FFFFFF"/>
                </a:solidFill>
                <a:latin typeface="Arial MT"/>
                <a:cs typeface="Arial MT"/>
              </a:rPr>
              <a:t> </a:t>
            </a:r>
            <a:r>
              <a:rPr sz="1500" spc="5" dirty="0">
                <a:solidFill>
                  <a:srgbClr val="FFFFFF"/>
                </a:solidFill>
                <a:latin typeface="Arial MT"/>
                <a:cs typeface="Arial MT"/>
              </a:rPr>
              <a:t>with</a:t>
            </a:r>
            <a:r>
              <a:rPr sz="1500" spc="-5" dirty="0">
                <a:solidFill>
                  <a:srgbClr val="FFFFFF"/>
                </a:solidFill>
                <a:latin typeface="Arial MT"/>
                <a:cs typeface="Arial MT"/>
              </a:rPr>
              <a:t> </a:t>
            </a:r>
            <a:r>
              <a:rPr sz="1500" spc="-85" dirty="0">
                <a:solidFill>
                  <a:srgbClr val="FFFFFF"/>
                </a:solidFill>
                <a:latin typeface="Arial MT"/>
                <a:cs typeface="Arial MT"/>
              </a:rPr>
              <a:t>a</a:t>
            </a:r>
            <a:r>
              <a:rPr sz="1500" spc="-5" dirty="0">
                <a:solidFill>
                  <a:srgbClr val="FFFFFF"/>
                </a:solidFill>
                <a:latin typeface="Arial MT"/>
                <a:cs typeface="Arial MT"/>
              </a:rPr>
              <a:t> </a:t>
            </a:r>
            <a:r>
              <a:rPr sz="1500" spc="10" dirty="0">
                <a:solidFill>
                  <a:srgbClr val="FFFFFF"/>
                </a:solidFill>
                <a:latin typeface="Arial MT"/>
                <a:cs typeface="Arial MT"/>
              </a:rPr>
              <a:t>dry</a:t>
            </a:r>
            <a:r>
              <a:rPr sz="1500" spc="-5" dirty="0">
                <a:solidFill>
                  <a:srgbClr val="FFFFFF"/>
                </a:solidFill>
                <a:latin typeface="Arial MT"/>
                <a:cs typeface="Arial MT"/>
              </a:rPr>
              <a:t> </a:t>
            </a:r>
            <a:r>
              <a:rPr sz="1500" spc="-75" dirty="0">
                <a:solidFill>
                  <a:srgbClr val="FFFFFF"/>
                </a:solidFill>
                <a:latin typeface="Arial MT"/>
                <a:cs typeface="Arial MT"/>
              </a:rPr>
              <a:t>season</a:t>
            </a:r>
            <a:r>
              <a:rPr sz="1500" spc="-5" dirty="0">
                <a:solidFill>
                  <a:srgbClr val="FFFFFF"/>
                </a:solidFill>
                <a:latin typeface="Arial MT"/>
                <a:cs typeface="Arial MT"/>
              </a:rPr>
              <a:t> </a:t>
            </a:r>
            <a:r>
              <a:rPr sz="1500" dirty="0">
                <a:solidFill>
                  <a:srgbClr val="FFFFFF"/>
                </a:solidFill>
                <a:latin typeface="Arial MT"/>
                <a:cs typeface="Arial MT"/>
              </a:rPr>
              <a:t>in</a:t>
            </a:r>
            <a:r>
              <a:rPr sz="1500" spc="-5" dirty="0">
                <a:solidFill>
                  <a:srgbClr val="FFFFFF"/>
                </a:solidFill>
                <a:latin typeface="Arial MT"/>
                <a:cs typeface="Arial MT"/>
              </a:rPr>
              <a:t> </a:t>
            </a:r>
            <a:r>
              <a:rPr sz="1500" dirty="0">
                <a:solidFill>
                  <a:srgbClr val="FFFFFF"/>
                </a:solidFill>
                <a:latin typeface="Arial MT"/>
                <a:cs typeface="Arial MT"/>
              </a:rPr>
              <a:t>winter </a:t>
            </a:r>
            <a:r>
              <a:rPr sz="1500" spc="-40" dirty="0">
                <a:solidFill>
                  <a:srgbClr val="FFFFFF"/>
                </a:solidFill>
                <a:latin typeface="Arial MT"/>
                <a:cs typeface="Arial MT"/>
              </a:rPr>
              <a:t>and </a:t>
            </a:r>
            <a:r>
              <a:rPr sz="1500" spc="-35" dirty="0">
                <a:solidFill>
                  <a:srgbClr val="FFFFFF"/>
                </a:solidFill>
                <a:latin typeface="Arial MT"/>
                <a:cs typeface="Arial MT"/>
              </a:rPr>
              <a:t> </a:t>
            </a:r>
            <a:r>
              <a:rPr sz="1500" spc="-85" dirty="0">
                <a:solidFill>
                  <a:srgbClr val="FFFFFF"/>
                </a:solidFill>
                <a:latin typeface="Arial MT"/>
                <a:cs typeface="Arial MT"/>
              </a:rPr>
              <a:t>a</a:t>
            </a:r>
            <a:r>
              <a:rPr sz="1500" spc="-5" dirty="0">
                <a:solidFill>
                  <a:srgbClr val="FFFFFF"/>
                </a:solidFill>
                <a:latin typeface="Arial MT"/>
                <a:cs typeface="Arial MT"/>
              </a:rPr>
              <a:t> </a:t>
            </a:r>
            <a:r>
              <a:rPr sz="1500" spc="-10" dirty="0">
                <a:solidFill>
                  <a:srgbClr val="FFFFFF"/>
                </a:solidFill>
                <a:latin typeface="Arial MT"/>
                <a:cs typeface="Arial MT"/>
              </a:rPr>
              <a:t>rainy</a:t>
            </a:r>
            <a:r>
              <a:rPr sz="1500" spc="-5" dirty="0">
                <a:solidFill>
                  <a:srgbClr val="FFFFFF"/>
                </a:solidFill>
                <a:latin typeface="Arial MT"/>
                <a:cs typeface="Arial MT"/>
              </a:rPr>
              <a:t> </a:t>
            </a:r>
            <a:r>
              <a:rPr sz="1500" spc="-55" dirty="0">
                <a:solidFill>
                  <a:srgbClr val="FFFFFF"/>
                </a:solidFill>
                <a:latin typeface="Arial MT"/>
                <a:cs typeface="Arial MT"/>
              </a:rPr>
              <a:t>season,</a:t>
            </a:r>
            <a:r>
              <a:rPr sz="1500" dirty="0">
                <a:solidFill>
                  <a:srgbClr val="FFFFFF"/>
                </a:solidFill>
                <a:latin typeface="Arial MT"/>
                <a:cs typeface="Arial MT"/>
              </a:rPr>
              <a:t> </a:t>
            </a:r>
            <a:r>
              <a:rPr sz="1500" spc="-20" dirty="0">
                <a:solidFill>
                  <a:srgbClr val="FFFFFF"/>
                </a:solidFill>
                <a:latin typeface="Arial MT"/>
                <a:cs typeface="Arial MT"/>
              </a:rPr>
              <a:t>which</a:t>
            </a:r>
            <a:r>
              <a:rPr sz="1500" spc="-5" dirty="0">
                <a:solidFill>
                  <a:srgbClr val="FFFFFF"/>
                </a:solidFill>
                <a:latin typeface="Arial MT"/>
                <a:cs typeface="Arial MT"/>
              </a:rPr>
              <a:t> </a:t>
            </a:r>
            <a:r>
              <a:rPr sz="1500" spc="-20" dirty="0">
                <a:solidFill>
                  <a:srgbClr val="FFFFFF"/>
                </a:solidFill>
                <a:latin typeface="Arial MT"/>
                <a:cs typeface="Arial MT"/>
              </a:rPr>
              <a:t>runs</a:t>
            </a:r>
            <a:r>
              <a:rPr sz="1500" spc="-5" dirty="0">
                <a:solidFill>
                  <a:srgbClr val="FFFFFF"/>
                </a:solidFill>
                <a:latin typeface="Arial MT"/>
                <a:cs typeface="Arial MT"/>
              </a:rPr>
              <a:t> </a:t>
            </a:r>
            <a:r>
              <a:rPr sz="1500" spc="35" dirty="0">
                <a:solidFill>
                  <a:srgbClr val="FFFFFF"/>
                </a:solidFill>
                <a:latin typeface="Arial MT"/>
                <a:cs typeface="Arial MT"/>
              </a:rPr>
              <a:t>from</a:t>
            </a:r>
            <a:r>
              <a:rPr sz="1500" dirty="0">
                <a:solidFill>
                  <a:srgbClr val="FFFFFF"/>
                </a:solidFill>
                <a:latin typeface="Arial MT"/>
                <a:cs typeface="Arial MT"/>
              </a:rPr>
              <a:t> </a:t>
            </a:r>
            <a:r>
              <a:rPr sz="1500" spc="15" dirty="0">
                <a:solidFill>
                  <a:srgbClr val="FFFFFF"/>
                </a:solidFill>
                <a:latin typeface="Arial MT"/>
                <a:cs typeface="Arial MT"/>
              </a:rPr>
              <a:t>April</a:t>
            </a:r>
            <a:r>
              <a:rPr sz="1500" spc="-5" dirty="0">
                <a:solidFill>
                  <a:srgbClr val="FFFFFF"/>
                </a:solidFill>
                <a:latin typeface="Arial MT"/>
                <a:cs typeface="Arial MT"/>
              </a:rPr>
              <a:t> </a:t>
            </a:r>
            <a:r>
              <a:rPr sz="1500" spc="25" dirty="0">
                <a:solidFill>
                  <a:srgbClr val="FFFFFF"/>
                </a:solidFill>
                <a:latin typeface="Arial MT"/>
                <a:cs typeface="Arial MT"/>
              </a:rPr>
              <a:t>to</a:t>
            </a:r>
            <a:r>
              <a:rPr sz="1500" spc="-5" dirty="0">
                <a:solidFill>
                  <a:srgbClr val="FFFFFF"/>
                </a:solidFill>
                <a:latin typeface="Arial MT"/>
                <a:cs typeface="Arial MT"/>
              </a:rPr>
              <a:t> </a:t>
            </a:r>
            <a:r>
              <a:rPr sz="1500" spc="-10" dirty="0">
                <a:solidFill>
                  <a:srgbClr val="FFFFFF"/>
                </a:solidFill>
                <a:latin typeface="Arial MT"/>
                <a:cs typeface="Arial MT"/>
              </a:rPr>
              <a:t>October</a:t>
            </a:r>
            <a:r>
              <a:rPr sz="1500" dirty="0">
                <a:solidFill>
                  <a:srgbClr val="FFFFFF"/>
                </a:solidFill>
                <a:latin typeface="Arial MT"/>
                <a:cs typeface="Arial MT"/>
              </a:rPr>
              <a:t> in</a:t>
            </a:r>
            <a:r>
              <a:rPr sz="1500" spc="-5" dirty="0">
                <a:solidFill>
                  <a:srgbClr val="FFFFFF"/>
                </a:solidFill>
                <a:latin typeface="Arial MT"/>
                <a:cs typeface="Arial MT"/>
              </a:rPr>
              <a:t> </a:t>
            </a:r>
            <a:r>
              <a:rPr sz="1500" spc="-10" dirty="0">
                <a:solidFill>
                  <a:srgbClr val="FFFFFF"/>
                </a:solidFill>
                <a:latin typeface="Arial MT"/>
                <a:cs typeface="Arial MT"/>
              </a:rPr>
              <a:t>the</a:t>
            </a:r>
            <a:r>
              <a:rPr sz="1500" dirty="0">
                <a:solidFill>
                  <a:srgbClr val="FFFFFF"/>
                </a:solidFill>
                <a:latin typeface="Arial MT"/>
                <a:cs typeface="Arial MT"/>
              </a:rPr>
              <a:t> </a:t>
            </a:r>
            <a:r>
              <a:rPr sz="1500" spc="-10" dirty="0">
                <a:solidFill>
                  <a:srgbClr val="FFFFFF"/>
                </a:solidFill>
                <a:latin typeface="Arial MT"/>
                <a:cs typeface="Arial MT"/>
              </a:rPr>
              <a:t>center</a:t>
            </a:r>
            <a:r>
              <a:rPr sz="1500" spc="-5" dirty="0">
                <a:solidFill>
                  <a:srgbClr val="FFFFFF"/>
                </a:solidFill>
                <a:latin typeface="Arial MT"/>
                <a:cs typeface="Arial MT"/>
              </a:rPr>
              <a:t> </a:t>
            </a:r>
            <a:r>
              <a:rPr sz="1500" spc="-40" dirty="0">
                <a:solidFill>
                  <a:srgbClr val="FFFFFF"/>
                </a:solidFill>
                <a:latin typeface="Arial MT"/>
                <a:cs typeface="Arial MT"/>
              </a:rPr>
              <a:t>and</a:t>
            </a:r>
            <a:r>
              <a:rPr sz="1500" spc="-5" dirty="0">
                <a:solidFill>
                  <a:srgbClr val="FFFFFF"/>
                </a:solidFill>
                <a:latin typeface="Arial MT"/>
                <a:cs typeface="Arial MT"/>
              </a:rPr>
              <a:t> </a:t>
            </a:r>
            <a:r>
              <a:rPr sz="1500" spc="35" dirty="0">
                <a:solidFill>
                  <a:srgbClr val="FFFFFF"/>
                </a:solidFill>
                <a:latin typeface="Arial MT"/>
                <a:cs typeface="Arial MT"/>
              </a:rPr>
              <a:t>from</a:t>
            </a:r>
            <a:r>
              <a:rPr sz="1500" dirty="0">
                <a:solidFill>
                  <a:srgbClr val="FFFFFF"/>
                </a:solidFill>
                <a:latin typeface="Arial MT"/>
                <a:cs typeface="Arial MT"/>
              </a:rPr>
              <a:t> </a:t>
            </a:r>
            <a:r>
              <a:rPr sz="1500" spc="-30" dirty="0">
                <a:solidFill>
                  <a:srgbClr val="FFFFFF"/>
                </a:solidFill>
                <a:latin typeface="Arial MT"/>
                <a:cs typeface="Arial MT"/>
              </a:rPr>
              <a:t>May</a:t>
            </a:r>
            <a:r>
              <a:rPr sz="1500" spc="-5" dirty="0">
                <a:solidFill>
                  <a:srgbClr val="FFFFFF"/>
                </a:solidFill>
                <a:latin typeface="Arial MT"/>
                <a:cs typeface="Arial MT"/>
              </a:rPr>
              <a:t> </a:t>
            </a:r>
            <a:r>
              <a:rPr sz="1500" spc="25" dirty="0">
                <a:solidFill>
                  <a:srgbClr val="FFFFFF"/>
                </a:solidFill>
                <a:latin typeface="Arial MT"/>
                <a:cs typeface="Arial MT"/>
              </a:rPr>
              <a:t>to</a:t>
            </a:r>
            <a:r>
              <a:rPr sz="1500" spc="-5" dirty="0">
                <a:solidFill>
                  <a:srgbClr val="FFFFFF"/>
                </a:solidFill>
                <a:latin typeface="Arial MT"/>
                <a:cs typeface="Arial MT"/>
              </a:rPr>
              <a:t> </a:t>
            </a:r>
            <a:r>
              <a:rPr sz="1500" spc="-10" dirty="0">
                <a:solidFill>
                  <a:srgbClr val="FFFFFF"/>
                </a:solidFill>
                <a:latin typeface="Arial MT"/>
                <a:cs typeface="Arial MT"/>
              </a:rPr>
              <a:t>October</a:t>
            </a:r>
            <a:r>
              <a:rPr sz="1500" dirty="0">
                <a:solidFill>
                  <a:srgbClr val="FFFFFF"/>
                </a:solidFill>
                <a:latin typeface="Arial MT"/>
                <a:cs typeface="Arial MT"/>
              </a:rPr>
              <a:t> in</a:t>
            </a:r>
            <a:r>
              <a:rPr sz="1500" spc="-5" dirty="0">
                <a:solidFill>
                  <a:srgbClr val="FFFFFF"/>
                </a:solidFill>
                <a:latin typeface="Arial MT"/>
                <a:cs typeface="Arial MT"/>
              </a:rPr>
              <a:t> </a:t>
            </a:r>
            <a:r>
              <a:rPr sz="1500" spc="-10" dirty="0">
                <a:solidFill>
                  <a:srgbClr val="FFFFFF"/>
                </a:solidFill>
                <a:latin typeface="Arial MT"/>
                <a:cs typeface="Arial MT"/>
              </a:rPr>
              <a:t>the</a:t>
            </a:r>
            <a:r>
              <a:rPr sz="1500" dirty="0">
                <a:solidFill>
                  <a:srgbClr val="FFFFFF"/>
                </a:solidFill>
                <a:latin typeface="Arial MT"/>
                <a:cs typeface="Arial MT"/>
              </a:rPr>
              <a:t> </a:t>
            </a:r>
            <a:r>
              <a:rPr sz="1500" spc="20" dirty="0">
                <a:solidFill>
                  <a:srgbClr val="FFFFFF"/>
                </a:solidFill>
                <a:latin typeface="Arial MT"/>
                <a:cs typeface="Arial MT"/>
              </a:rPr>
              <a:t>north, </a:t>
            </a:r>
            <a:r>
              <a:rPr sz="1500" spc="-405" dirty="0">
                <a:solidFill>
                  <a:srgbClr val="FFFFFF"/>
                </a:solidFill>
                <a:latin typeface="Arial MT"/>
                <a:cs typeface="Arial MT"/>
              </a:rPr>
              <a:t> </a:t>
            </a:r>
            <a:r>
              <a:rPr sz="1500" spc="5" dirty="0">
                <a:solidFill>
                  <a:srgbClr val="FFFFFF"/>
                </a:solidFill>
                <a:latin typeface="Arial MT"/>
                <a:cs typeface="Arial MT"/>
              </a:rPr>
              <a:t>with</a:t>
            </a:r>
            <a:r>
              <a:rPr sz="1500" spc="-10" dirty="0">
                <a:solidFill>
                  <a:srgbClr val="FFFFFF"/>
                </a:solidFill>
                <a:latin typeface="Arial MT"/>
                <a:cs typeface="Arial MT"/>
              </a:rPr>
              <a:t> </a:t>
            </a:r>
            <a:r>
              <a:rPr sz="1500" spc="-85" dirty="0">
                <a:solidFill>
                  <a:srgbClr val="FFFFFF"/>
                </a:solidFill>
                <a:latin typeface="Arial MT"/>
                <a:cs typeface="Arial MT"/>
              </a:rPr>
              <a:t>a</a:t>
            </a:r>
            <a:r>
              <a:rPr sz="1500" spc="-5" dirty="0">
                <a:solidFill>
                  <a:srgbClr val="FFFFFF"/>
                </a:solidFill>
                <a:latin typeface="Arial MT"/>
                <a:cs typeface="Arial MT"/>
              </a:rPr>
              <a:t> </a:t>
            </a:r>
            <a:r>
              <a:rPr sz="1500" spc="-15" dirty="0">
                <a:solidFill>
                  <a:srgbClr val="FFFFFF"/>
                </a:solidFill>
                <a:latin typeface="Arial MT"/>
                <a:cs typeface="Arial MT"/>
              </a:rPr>
              <a:t>marked</a:t>
            </a:r>
            <a:r>
              <a:rPr sz="1500" spc="-5" dirty="0">
                <a:solidFill>
                  <a:srgbClr val="FFFFFF"/>
                </a:solidFill>
                <a:latin typeface="Arial MT"/>
                <a:cs typeface="Arial MT"/>
              </a:rPr>
              <a:t> </a:t>
            </a:r>
            <a:r>
              <a:rPr sz="1500" spc="-50" dirty="0">
                <a:solidFill>
                  <a:srgbClr val="FFFFFF"/>
                </a:solidFill>
                <a:latin typeface="Arial MT"/>
                <a:cs typeface="Arial MT"/>
              </a:rPr>
              <a:t>decrease</a:t>
            </a:r>
            <a:r>
              <a:rPr sz="1500" spc="-5" dirty="0">
                <a:solidFill>
                  <a:srgbClr val="FFFFFF"/>
                </a:solidFill>
                <a:latin typeface="Arial MT"/>
                <a:cs typeface="Arial MT"/>
              </a:rPr>
              <a:t> </a:t>
            </a:r>
            <a:r>
              <a:rPr sz="1500" dirty="0">
                <a:solidFill>
                  <a:srgbClr val="FFFFFF"/>
                </a:solidFill>
                <a:latin typeface="Arial MT"/>
                <a:cs typeface="Arial MT"/>
              </a:rPr>
              <a:t>in</a:t>
            </a:r>
            <a:r>
              <a:rPr sz="1500" spc="-5" dirty="0">
                <a:solidFill>
                  <a:srgbClr val="FFFFFF"/>
                </a:solidFill>
                <a:latin typeface="Arial MT"/>
                <a:cs typeface="Arial MT"/>
              </a:rPr>
              <a:t> </a:t>
            </a:r>
            <a:r>
              <a:rPr sz="1500" spc="5" dirty="0">
                <a:solidFill>
                  <a:srgbClr val="FFFFFF"/>
                </a:solidFill>
                <a:latin typeface="Arial MT"/>
                <a:cs typeface="Arial MT"/>
              </a:rPr>
              <a:t>rainfall</a:t>
            </a:r>
            <a:r>
              <a:rPr sz="1500" spc="-5" dirty="0">
                <a:solidFill>
                  <a:srgbClr val="FFFFFF"/>
                </a:solidFill>
                <a:latin typeface="Arial MT"/>
                <a:cs typeface="Arial MT"/>
              </a:rPr>
              <a:t> </a:t>
            </a:r>
            <a:r>
              <a:rPr sz="1500" spc="35" dirty="0">
                <a:solidFill>
                  <a:srgbClr val="FFFFFF"/>
                </a:solidFill>
                <a:latin typeface="Arial MT"/>
                <a:cs typeface="Arial MT"/>
              </a:rPr>
              <a:t>from</a:t>
            </a:r>
            <a:r>
              <a:rPr sz="1500" spc="-10" dirty="0">
                <a:solidFill>
                  <a:srgbClr val="FFFFFF"/>
                </a:solidFill>
                <a:latin typeface="Arial MT"/>
                <a:cs typeface="Arial MT"/>
              </a:rPr>
              <a:t> </a:t>
            </a:r>
            <a:r>
              <a:rPr sz="1500" spc="10" dirty="0">
                <a:solidFill>
                  <a:srgbClr val="FFFFFF"/>
                </a:solidFill>
                <a:latin typeface="Arial MT"/>
                <a:cs typeface="Arial MT"/>
              </a:rPr>
              <a:t>July</a:t>
            </a:r>
            <a:r>
              <a:rPr sz="1500" spc="-5" dirty="0">
                <a:solidFill>
                  <a:srgbClr val="FFFFFF"/>
                </a:solidFill>
                <a:latin typeface="Arial MT"/>
                <a:cs typeface="Arial MT"/>
              </a:rPr>
              <a:t> </a:t>
            </a:r>
            <a:r>
              <a:rPr sz="1500" spc="25" dirty="0">
                <a:solidFill>
                  <a:srgbClr val="FFFFFF"/>
                </a:solidFill>
                <a:latin typeface="Arial MT"/>
                <a:cs typeface="Arial MT"/>
              </a:rPr>
              <a:t>to</a:t>
            </a:r>
            <a:r>
              <a:rPr sz="1500" spc="-5" dirty="0">
                <a:solidFill>
                  <a:srgbClr val="FFFFFF"/>
                </a:solidFill>
                <a:latin typeface="Arial MT"/>
                <a:cs typeface="Arial MT"/>
              </a:rPr>
              <a:t> </a:t>
            </a:r>
            <a:r>
              <a:rPr sz="1500" spc="-35" dirty="0">
                <a:solidFill>
                  <a:srgbClr val="FFFFFF"/>
                </a:solidFill>
                <a:latin typeface="Arial MT"/>
                <a:cs typeface="Arial MT"/>
              </a:rPr>
              <a:t>September</a:t>
            </a:r>
            <a:r>
              <a:rPr sz="1500" spc="-5" dirty="0">
                <a:solidFill>
                  <a:srgbClr val="FFFFFF"/>
                </a:solidFill>
                <a:latin typeface="Arial MT"/>
                <a:cs typeface="Arial MT"/>
              </a:rPr>
              <a:t> </a:t>
            </a:r>
            <a:r>
              <a:rPr sz="1500" spc="-35" dirty="0">
                <a:solidFill>
                  <a:srgbClr val="FFFFFF"/>
                </a:solidFill>
                <a:latin typeface="Arial MT"/>
                <a:cs typeface="Arial MT"/>
              </a:rPr>
              <a:t>along</a:t>
            </a:r>
            <a:r>
              <a:rPr sz="1500" spc="-5" dirty="0">
                <a:solidFill>
                  <a:srgbClr val="FFFFFF"/>
                </a:solidFill>
                <a:latin typeface="Arial MT"/>
                <a:cs typeface="Arial MT"/>
              </a:rPr>
              <a:t> </a:t>
            </a:r>
            <a:r>
              <a:rPr sz="1500" spc="-10" dirty="0">
                <a:solidFill>
                  <a:srgbClr val="FFFFFF"/>
                </a:solidFill>
                <a:latin typeface="Arial MT"/>
                <a:cs typeface="Arial MT"/>
              </a:rPr>
              <a:t>the</a:t>
            </a:r>
            <a:r>
              <a:rPr sz="1500" spc="-5" dirty="0">
                <a:solidFill>
                  <a:srgbClr val="FFFFFF"/>
                </a:solidFill>
                <a:latin typeface="Arial MT"/>
                <a:cs typeface="Arial MT"/>
              </a:rPr>
              <a:t> </a:t>
            </a:r>
            <a:r>
              <a:rPr sz="1500" spc="-20" dirty="0">
                <a:solidFill>
                  <a:srgbClr val="FFFFFF"/>
                </a:solidFill>
                <a:latin typeface="Arial MT"/>
                <a:cs typeface="Arial MT"/>
              </a:rPr>
              <a:t>coast.</a:t>
            </a:r>
            <a:r>
              <a:rPr sz="1500" spc="-10" dirty="0">
                <a:solidFill>
                  <a:srgbClr val="FFFFFF"/>
                </a:solidFill>
                <a:latin typeface="Arial MT"/>
                <a:cs typeface="Arial MT"/>
              </a:rPr>
              <a:t> </a:t>
            </a:r>
            <a:r>
              <a:rPr sz="1500" spc="-35" dirty="0">
                <a:solidFill>
                  <a:srgbClr val="FFFFFF"/>
                </a:solidFill>
                <a:latin typeface="Arial MT"/>
                <a:cs typeface="Arial MT"/>
              </a:rPr>
              <a:t>On</a:t>
            </a:r>
            <a:r>
              <a:rPr sz="1500" spc="-5" dirty="0">
                <a:solidFill>
                  <a:srgbClr val="FFFFFF"/>
                </a:solidFill>
                <a:latin typeface="Arial MT"/>
                <a:cs typeface="Arial MT"/>
              </a:rPr>
              <a:t> </a:t>
            </a:r>
            <a:r>
              <a:rPr sz="1500" spc="-10" dirty="0">
                <a:solidFill>
                  <a:srgbClr val="FFFFFF"/>
                </a:solidFill>
                <a:latin typeface="Arial MT"/>
                <a:cs typeface="Arial MT"/>
              </a:rPr>
              <a:t>the</a:t>
            </a:r>
            <a:r>
              <a:rPr sz="1500" spc="-5" dirty="0">
                <a:solidFill>
                  <a:srgbClr val="FFFFFF"/>
                </a:solidFill>
                <a:latin typeface="Arial MT"/>
                <a:cs typeface="Arial MT"/>
              </a:rPr>
              <a:t> </a:t>
            </a:r>
            <a:r>
              <a:rPr sz="1500" spc="-25" dirty="0">
                <a:solidFill>
                  <a:srgbClr val="FFFFFF"/>
                </a:solidFill>
                <a:latin typeface="Arial MT"/>
                <a:cs typeface="Arial MT"/>
              </a:rPr>
              <a:t>coast,</a:t>
            </a:r>
            <a:r>
              <a:rPr sz="1500" spc="-5" dirty="0">
                <a:solidFill>
                  <a:srgbClr val="FFFFFF"/>
                </a:solidFill>
                <a:latin typeface="Arial MT"/>
                <a:cs typeface="Arial MT"/>
              </a:rPr>
              <a:t> </a:t>
            </a:r>
            <a:r>
              <a:rPr sz="1500" spc="5" dirty="0">
                <a:solidFill>
                  <a:srgbClr val="FFFFFF"/>
                </a:solidFill>
                <a:latin typeface="Arial MT"/>
                <a:cs typeface="Arial MT"/>
              </a:rPr>
              <a:t>rainfall </a:t>
            </a:r>
            <a:r>
              <a:rPr sz="1500" spc="10" dirty="0">
                <a:solidFill>
                  <a:srgbClr val="FFFFFF"/>
                </a:solidFill>
                <a:latin typeface="Arial MT"/>
                <a:cs typeface="Arial MT"/>
              </a:rPr>
              <a:t> </a:t>
            </a:r>
            <a:r>
              <a:rPr sz="1500" spc="-65" dirty="0">
                <a:solidFill>
                  <a:srgbClr val="FFFFFF"/>
                </a:solidFill>
                <a:latin typeface="Arial MT"/>
                <a:cs typeface="Arial MT"/>
              </a:rPr>
              <a:t>averages</a:t>
            </a:r>
            <a:r>
              <a:rPr sz="1500" spc="-5" dirty="0">
                <a:solidFill>
                  <a:srgbClr val="FFFFFF"/>
                </a:solidFill>
                <a:latin typeface="Arial MT"/>
                <a:cs typeface="Arial MT"/>
              </a:rPr>
              <a:t> </a:t>
            </a:r>
            <a:r>
              <a:rPr sz="1500" spc="10" dirty="0">
                <a:solidFill>
                  <a:srgbClr val="FFFFFF"/>
                </a:solidFill>
                <a:latin typeface="Arial MT"/>
                <a:cs typeface="Arial MT"/>
              </a:rPr>
              <a:t>900</a:t>
            </a:r>
            <a:r>
              <a:rPr sz="1500" spc="-5" dirty="0">
                <a:solidFill>
                  <a:srgbClr val="FFFFFF"/>
                </a:solidFill>
                <a:latin typeface="Arial MT"/>
                <a:cs typeface="Arial MT"/>
              </a:rPr>
              <a:t> millimeters</a:t>
            </a:r>
            <a:r>
              <a:rPr sz="1500" dirty="0">
                <a:solidFill>
                  <a:srgbClr val="FFFFFF"/>
                </a:solidFill>
                <a:latin typeface="Arial MT"/>
                <a:cs typeface="Arial MT"/>
              </a:rPr>
              <a:t> (35.5</a:t>
            </a:r>
            <a:r>
              <a:rPr sz="1500" spc="-5" dirty="0">
                <a:solidFill>
                  <a:srgbClr val="FFFFFF"/>
                </a:solidFill>
                <a:latin typeface="Arial MT"/>
                <a:cs typeface="Arial MT"/>
              </a:rPr>
              <a:t> </a:t>
            </a:r>
            <a:r>
              <a:rPr sz="1500" spc="-40" dirty="0">
                <a:solidFill>
                  <a:srgbClr val="FFFFFF"/>
                </a:solidFill>
                <a:latin typeface="Arial MT"/>
                <a:cs typeface="Arial MT"/>
              </a:rPr>
              <a:t>inches),</a:t>
            </a:r>
            <a:r>
              <a:rPr sz="1500" dirty="0">
                <a:solidFill>
                  <a:srgbClr val="FFFFFF"/>
                </a:solidFill>
                <a:latin typeface="Arial MT"/>
                <a:cs typeface="Arial MT"/>
              </a:rPr>
              <a:t> </a:t>
            </a:r>
            <a:r>
              <a:rPr sz="1500" spc="15" dirty="0">
                <a:solidFill>
                  <a:srgbClr val="FFFFFF"/>
                </a:solidFill>
                <a:latin typeface="Arial MT"/>
                <a:cs typeface="Arial MT"/>
              </a:rPr>
              <a:t>1,000</a:t>
            </a:r>
            <a:r>
              <a:rPr sz="1500" spc="-5" dirty="0">
                <a:solidFill>
                  <a:srgbClr val="FFFFFF"/>
                </a:solidFill>
                <a:latin typeface="Arial MT"/>
                <a:cs typeface="Arial MT"/>
              </a:rPr>
              <a:t> millimeters</a:t>
            </a:r>
            <a:r>
              <a:rPr sz="1500" dirty="0">
                <a:solidFill>
                  <a:srgbClr val="FFFFFF"/>
                </a:solidFill>
                <a:latin typeface="Arial MT"/>
                <a:cs typeface="Arial MT"/>
              </a:rPr>
              <a:t> </a:t>
            </a:r>
            <a:r>
              <a:rPr sz="1500" spc="-25" dirty="0">
                <a:solidFill>
                  <a:srgbClr val="FFFFFF"/>
                </a:solidFill>
                <a:latin typeface="Arial MT"/>
                <a:cs typeface="Arial MT"/>
              </a:rPr>
              <a:t>(40</a:t>
            </a:r>
            <a:r>
              <a:rPr sz="1500" spc="-5" dirty="0">
                <a:solidFill>
                  <a:srgbClr val="FFFFFF"/>
                </a:solidFill>
                <a:latin typeface="Arial MT"/>
                <a:cs typeface="Arial MT"/>
              </a:rPr>
              <a:t> </a:t>
            </a:r>
            <a:r>
              <a:rPr sz="1500" spc="-50" dirty="0">
                <a:solidFill>
                  <a:srgbClr val="FFFFFF"/>
                </a:solidFill>
                <a:latin typeface="Arial MT"/>
                <a:cs typeface="Arial MT"/>
              </a:rPr>
              <a:t>inches)</a:t>
            </a:r>
            <a:r>
              <a:rPr sz="1500" dirty="0">
                <a:solidFill>
                  <a:srgbClr val="FFFFFF"/>
                </a:solidFill>
                <a:latin typeface="Arial MT"/>
                <a:cs typeface="Arial MT"/>
              </a:rPr>
              <a:t> in</a:t>
            </a:r>
            <a:r>
              <a:rPr sz="1500" spc="-5" dirty="0">
                <a:solidFill>
                  <a:srgbClr val="FFFFFF"/>
                </a:solidFill>
                <a:latin typeface="Arial MT"/>
                <a:cs typeface="Arial MT"/>
              </a:rPr>
              <a:t> </a:t>
            </a:r>
            <a:r>
              <a:rPr sz="1500" spc="-10" dirty="0">
                <a:solidFill>
                  <a:srgbClr val="FFFFFF"/>
                </a:solidFill>
                <a:latin typeface="Arial MT"/>
                <a:cs typeface="Arial MT"/>
              </a:rPr>
              <a:t>the</a:t>
            </a:r>
            <a:r>
              <a:rPr sz="1500" dirty="0">
                <a:solidFill>
                  <a:srgbClr val="FFFFFF"/>
                </a:solidFill>
                <a:latin typeface="Arial MT"/>
                <a:cs typeface="Arial MT"/>
              </a:rPr>
              <a:t> </a:t>
            </a:r>
            <a:r>
              <a:rPr sz="1500" spc="-25" dirty="0">
                <a:solidFill>
                  <a:srgbClr val="FFFFFF"/>
                </a:solidFill>
                <a:latin typeface="Arial MT"/>
                <a:cs typeface="Arial MT"/>
              </a:rPr>
              <a:t>extreme</a:t>
            </a:r>
            <a:r>
              <a:rPr sz="1500" spc="-5" dirty="0">
                <a:solidFill>
                  <a:srgbClr val="FFFFFF"/>
                </a:solidFill>
                <a:latin typeface="Arial MT"/>
                <a:cs typeface="Arial MT"/>
              </a:rPr>
              <a:t> </a:t>
            </a:r>
            <a:r>
              <a:rPr sz="1500" spc="20" dirty="0">
                <a:solidFill>
                  <a:srgbClr val="FFFFFF"/>
                </a:solidFill>
                <a:latin typeface="Arial MT"/>
                <a:cs typeface="Arial MT"/>
              </a:rPr>
              <a:t>north</a:t>
            </a:r>
            <a:r>
              <a:rPr sz="1500" dirty="0">
                <a:solidFill>
                  <a:srgbClr val="FFFFFF"/>
                </a:solidFill>
                <a:latin typeface="Arial MT"/>
                <a:cs typeface="Arial MT"/>
              </a:rPr>
              <a:t> </a:t>
            </a:r>
            <a:r>
              <a:rPr sz="1500" spc="-90" dirty="0">
                <a:solidFill>
                  <a:srgbClr val="FFFFFF"/>
                </a:solidFill>
                <a:latin typeface="Arial MT"/>
                <a:cs typeface="Arial MT"/>
              </a:rPr>
              <a:t>(Savanes </a:t>
            </a:r>
            <a:r>
              <a:rPr sz="1500" spc="-85" dirty="0">
                <a:solidFill>
                  <a:srgbClr val="FFFFFF"/>
                </a:solidFill>
                <a:latin typeface="Arial MT"/>
                <a:cs typeface="Arial MT"/>
              </a:rPr>
              <a:t> </a:t>
            </a:r>
            <a:r>
              <a:rPr sz="1500" spc="-55" dirty="0">
                <a:solidFill>
                  <a:srgbClr val="FFFFFF"/>
                </a:solidFill>
                <a:latin typeface="Arial MT"/>
                <a:cs typeface="Arial MT"/>
              </a:rPr>
              <a:t>Region),</a:t>
            </a:r>
            <a:r>
              <a:rPr sz="1500" spc="-5" dirty="0">
                <a:solidFill>
                  <a:srgbClr val="FFFFFF"/>
                </a:solidFill>
                <a:latin typeface="Arial MT"/>
                <a:cs typeface="Arial MT"/>
              </a:rPr>
              <a:t> </a:t>
            </a:r>
            <a:r>
              <a:rPr sz="1500" spc="35" dirty="0">
                <a:solidFill>
                  <a:srgbClr val="FFFFFF"/>
                </a:solidFill>
                <a:latin typeface="Arial MT"/>
                <a:cs typeface="Arial MT"/>
              </a:rPr>
              <a:t>1,300/1,400</a:t>
            </a:r>
            <a:r>
              <a:rPr sz="1500" spc="-5" dirty="0">
                <a:solidFill>
                  <a:srgbClr val="FFFFFF"/>
                </a:solidFill>
                <a:latin typeface="Arial MT"/>
                <a:cs typeface="Arial MT"/>
              </a:rPr>
              <a:t> millimeters</a:t>
            </a:r>
            <a:r>
              <a:rPr sz="1500" dirty="0">
                <a:solidFill>
                  <a:srgbClr val="FFFFFF"/>
                </a:solidFill>
                <a:latin typeface="Arial MT"/>
                <a:cs typeface="Arial MT"/>
              </a:rPr>
              <a:t> </a:t>
            </a:r>
            <a:r>
              <a:rPr sz="1500" spc="35" dirty="0">
                <a:solidFill>
                  <a:srgbClr val="FFFFFF"/>
                </a:solidFill>
                <a:latin typeface="Arial MT"/>
                <a:cs typeface="Arial MT"/>
              </a:rPr>
              <a:t>(51/55</a:t>
            </a:r>
            <a:r>
              <a:rPr sz="1500" spc="-5" dirty="0">
                <a:solidFill>
                  <a:srgbClr val="FFFFFF"/>
                </a:solidFill>
                <a:latin typeface="Arial MT"/>
                <a:cs typeface="Arial MT"/>
              </a:rPr>
              <a:t> </a:t>
            </a:r>
            <a:r>
              <a:rPr sz="1500" spc="-50" dirty="0">
                <a:solidFill>
                  <a:srgbClr val="FFFFFF"/>
                </a:solidFill>
                <a:latin typeface="Arial MT"/>
                <a:cs typeface="Arial MT"/>
              </a:rPr>
              <a:t>inches)</a:t>
            </a:r>
            <a:r>
              <a:rPr sz="1500" dirty="0">
                <a:solidFill>
                  <a:srgbClr val="FFFFFF"/>
                </a:solidFill>
                <a:latin typeface="Arial MT"/>
                <a:cs typeface="Arial MT"/>
              </a:rPr>
              <a:t> in</a:t>
            </a:r>
            <a:r>
              <a:rPr sz="1500" spc="-5" dirty="0">
                <a:solidFill>
                  <a:srgbClr val="FFFFFF"/>
                </a:solidFill>
                <a:latin typeface="Arial MT"/>
                <a:cs typeface="Arial MT"/>
              </a:rPr>
              <a:t> </a:t>
            </a:r>
            <a:r>
              <a:rPr sz="1500" spc="-10" dirty="0">
                <a:solidFill>
                  <a:srgbClr val="FFFFFF"/>
                </a:solidFill>
                <a:latin typeface="Arial MT"/>
                <a:cs typeface="Arial MT"/>
              </a:rPr>
              <a:t>the</a:t>
            </a:r>
            <a:r>
              <a:rPr sz="1500" dirty="0">
                <a:solidFill>
                  <a:srgbClr val="FFFFFF"/>
                </a:solidFill>
                <a:latin typeface="Arial MT"/>
                <a:cs typeface="Arial MT"/>
              </a:rPr>
              <a:t> </a:t>
            </a:r>
            <a:r>
              <a:rPr sz="1500" spc="-10" dirty="0">
                <a:solidFill>
                  <a:srgbClr val="FFFFFF"/>
                </a:solidFill>
                <a:latin typeface="Arial MT"/>
                <a:cs typeface="Arial MT"/>
              </a:rPr>
              <a:t>center</a:t>
            </a:r>
            <a:r>
              <a:rPr sz="1500" spc="-5" dirty="0">
                <a:solidFill>
                  <a:srgbClr val="FFFFFF"/>
                </a:solidFill>
                <a:latin typeface="Arial MT"/>
                <a:cs typeface="Arial MT"/>
              </a:rPr>
              <a:t> </a:t>
            </a:r>
            <a:r>
              <a:rPr sz="1500" spc="-40" dirty="0">
                <a:solidFill>
                  <a:srgbClr val="FFFFFF"/>
                </a:solidFill>
                <a:latin typeface="Arial MT"/>
                <a:cs typeface="Arial MT"/>
              </a:rPr>
              <a:t>and</a:t>
            </a:r>
            <a:r>
              <a:rPr sz="1500" dirty="0">
                <a:solidFill>
                  <a:srgbClr val="FFFFFF"/>
                </a:solidFill>
                <a:latin typeface="Arial MT"/>
                <a:cs typeface="Arial MT"/>
              </a:rPr>
              <a:t> </a:t>
            </a:r>
            <a:r>
              <a:rPr sz="1500" spc="10" dirty="0">
                <a:solidFill>
                  <a:srgbClr val="FFFFFF"/>
                </a:solidFill>
                <a:latin typeface="Arial MT"/>
                <a:cs typeface="Arial MT"/>
              </a:rPr>
              <a:t>northern</a:t>
            </a:r>
            <a:r>
              <a:rPr sz="1500" spc="-5" dirty="0">
                <a:solidFill>
                  <a:srgbClr val="FFFFFF"/>
                </a:solidFill>
                <a:latin typeface="Arial MT"/>
                <a:cs typeface="Arial MT"/>
              </a:rPr>
              <a:t> </a:t>
            </a:r>
            <a:r>
              <a:rPr sz="1500" spc="-15" dirty="0">
                <a:solidFill>
                  <a:srgbClr val="FFFFFF"/>
                </a:solidFill>
                <a:latin typeface="Arial MT"/>
                <a:cs typeface="Arial MT"/>
              </a:rPr>
              <a:t>inland</a:t>
            </a:r>
            <a:r>
              <a:rPr sz="1500" dirty="0">
                <a:solidFill>
                  <a:srgbClr val="FFFFFF"/>
                </a:solidFill>
                <a:latin typeface="Arial MT"/>
                <a:cs typeface="Arial MT"/>
              </a:rPr>
              <a:t> </a:t>
            </a:r>
            <a:r>
              <a:rPr sz="1500" spc="-5" dirty="0">
                <a:solidFill>
                  <a:srgbClr val="FFFFFF"/>
                </a:solidFill>
                <a:latin typeface="Arial MT"/>
                <a:cs typeface="Arial MT"/>
              </a:rPr>
              <a:t>parts, </a:t>
            </a:r>
            <a:r>
              <a:rPr sz="1500" spc="-40" dirty="0">
                <a:solidFill>
                  <a:srgbClr val="FFFFFF"/>
                </a:solidFill>
                <a:latin typeface="Arial MT"/>
                <a:cs typeface="Arial MT"/>
              </a:rPr>
              <a:t>and</a:t>
            </a:r>
            <a:r>
              <a:rPr sz="1500" dirty="0">
                <a:solidFill>
                  <a:srgbClr val="FFFFFF"/>
                </a:solidFill>
                <a:latin typeface="Arial MT"/>
                <a:cs typeface="Arial MT"/>
              </a:rPr>
              <a:t> </a:t>
            </a:r>
            <a:r>
              <a:rPr sz="1500" spc="-15" dirty="0">
                <a:solidFill>
                  <a:srgbClr val="FFFFFF"/>
                </a:solidFill>
                <a:latin typeface="Arial MT"/>
                <a:cs typeface="Arial MT"/>
              </a:rPr>
              <a:t>up</a:t>
            </a:r>
            <a:r>
              <a:rPr sz="1500" spc="-5" dirty="0">
                <a:solidFill>
                  <a:srgbClr val="FFFFFF"/>
                </a:solidFill>
                <a:latin typeface="Arial MT"/>
                <a:cs typeface="Arial MT"/>
              </a:rPr>
              <a:t> </a:t>
            </a:r>
            <a:r>
              <a:rPr sz="1500" spc="25" dirty="0">
                <a:solidFill>
                  <a:srgbClr val="FFFFFF"/>
                </a:solidFill>
                <a:latin typeface="Arial MT"/>
                <a:cs typeface="Arial MT"/>
              </a:rPr>
              <a:t>to </a:t>
            </a:r>
            <a:r>
              <a:rPr sz="1500" spc="30" dirty="0">
                <a:solidFill>
                  <a:srgbClr val="FFFFFF"/>
                </a:solidFill>
                <a:latin typeface="Arial MT"/>
                <a:cs typeface="Arial MT"/>
              </a:rPr>
              <a:t> </a:t>
            </a:r>
            <a:r>
              <a:rPr sz="1500" spc="15" dirty="0">
                <a:solidFill>
                  <a:srgbClr val="FFFFFF"/>
                </a:solidFill>
                <a:latin typeface="Arial MT"/>
                <a:cs typeface="Arial MT"/>
              </a:rPr>
              <a:t>2,000</a:t>
            </a:r>
            <a:r>
              <a:rPr sz="1500" spc="-5" dirty="0">
                <a:solidFill>
                  <a:srgbClr val="FFFFFF"/>
                </a:solidFill>
                <a:latin typeface="Arial MT"/>
                <a:cs typeface="Arial MT"/>
              </a:rPr>
              <a:t> millimeters </a:t>
            </a:r>
            <a:r>
              <a:rPr sz="1500" spc="-25" dirty="0">
                <a:solidFill>
                  <a:srgbClr val="FFFFFF"/>
                </a:solidFill>
                <a:latin typeface="Arial MT"/>
                <a:cs typeface="Arial MT"/>
              </a:rPr>
              <a:t>(80</a:t>
            </a:r>
            <a:r>
              <a:rPr sz="1500" spc="-5" dirty="0">
                <a:solidFill>
                  <a:srgbClr val="FFFFFF"/>
                </a:solidFill>
                <a:latin typeface="Arial MT"/>
                <a:cs typeface="Arial MT"/>
              </a:rPr>
              <a:t> </a:t>
            </a:r>
            <a:r>
              <a:rPr sz="1500" spc="-50" dirty="0">
                <a:solidFill>
                  <a:srgbClr val="FFFFFF"/>
                </a:solidFill>
                <a:latin typeface="Arial MT"/>
                <a:cs typeface="Arial MT"/>
              </a:rPr>
              <a:t>inches)</a:t>
            </a:r>
            <a:r>
              <a:rPr sz="1500" spc="-5" dirty="0">
                <a:solidFill>
                  <a:srgbClr val="FFFFFF"/>
                </a:solidFill>
                <a:latin typeface="Arial MT"/>
                <a:cs typeface="Arial MT"/>
              </a:rPr>
              <a:t> </a:t>
            </a:r>
            <a:r>
              <a:rPr sz="1500" dirty="0">
                <a:solidFill>
                  <a:srgbClr val="FFFFFF"/>
                </a:solidFill>
                <a:latin typeface="Arial MT"/>
                <a:cs typeface="Arial MT"/>
              </a:rPr>
              <a:t>in</a:t>
            </a:r>
            <a:r>
              <a:rPr sz="1500" spc="-5" dirty="0">
                <a:solidFill>
                  <a:srgbClr val="FFFFFF"/>
                </a:solidFill>
                <a:latin typeface="Arial MT"/>
                <a:cs typeface="Arial MT"/>
              </a:rPr>
              <a:t> </a:t>
            </a:r>
            <a:r>
              <a:rPr sz="1500" spc="-10" dirty="0">
                <a:solidFill>
                  <a:srgbClr val="FFFFFF"/>
                </a:solidFill>
                <a:latin typeface="Arial MT"/>
                <a:cs typeface="Arial MT"/>
              </a:rPr>
              <a:t>the</a:t>
            </a:r>
            <a:r>
              <a:rPr sz="1500" spc="-5" dirty="0">
                <a:solidFill>
                  <a:srgbClr val="FFFFFF"/>
                </a:solidFill>
                <a:latin typeface="Arial MT"/>
                <a:cs typeface="Arial MT"/>
              </a:rPr>
              <a:t> </a:t>
            </a:r>
            <a:r>
              <a:rPr sz="1500" spc="-55" dirty="0">
                <a:solidFill>
                  <a:srgbClr val="FFFFFF"/>
                </a:solidFill>
                <a:latin typeface="Arial MT"/>
                <a:cs typeface="Arial MT"/>
              </a:rPr>
              <a:t>Plateaux</a:t>
            </a:r>
            <a:r>
              <a:rPr sz="1500" dirty="0">
                <a:solidFill>
                  <a:srgbClr val="FFFFFF"/>
                </a:solidFill>
                <a:latin typeface="Arial MT"/>
                <a:cs typeface="Arial MT"/>
              </a:rPr>
              <a:t> </a:t>
            </a:r>
            <a:r>
              <a:rPr sz="1500" spc="-40" dirty="0">
                <a:solidFill>
                  <a:srgbClr val="FFFFFF"/>
                </a:solidFill>
                <a:latin typeface="Arial MT"/>
                <a:cs typeface="Arial MT"/>
              </a:rPr>
              <a:t>Region's</a:t>
            </a:r>
            <a:r>
              <a:rPr sz="1500" spc="-5" dirty="0">
                <a:solidFill>
                  <a:srgbClr val="FFFFFF"/>
                </a:solidFill>
                <a:latin typeface="Arial MT"/>
                <a:cs typeface="Arial MT"/>
              </a:rPr>
              <a:t> </a:t>
            </a:r>
            <a:r>
              <a:rPr sz="1500" spc="-30" dirty="0">
                <a:solidFill>
                  <a:srgbClr val="FFFFFF"/>
                </a:solidFill>
                <a:latin typeface="Arial MT"/>
                <a:cs typeface="Arial MT"/>
              </a:rPr>
              <a:t>western</a:t>
            </a:r>
            <a:r>
              <a:rPr sz="1500" spc="-5" dirty="0">
                <a:solidFill>
                  <a:srgbClr val="FFFFFF"/>
                </a:solidFill>
                <a:latin typeface="Arial MT"/>
                <a:cs typeface="Arial MT"/>
              </a:rPr>
              <a:t> </a:t>
            </a:r>
            <a:r>
              <a:rPr sz="1500" spc="-30" dirty="0">
                <a:solidFill>
                  <a:srgbClr val="FFFFFF"/>
                </a:solidFill>
                <a:latin typeface="Arial MT"/>
                <a:cs typeface="Arial MT"/>
              </a:rPr>
              <a:t>section</a:t>
            </a:r>
            <a:r>
              <a:rPr sz="1500" spc="-5" dirty="0">
                <a:solidFill>
                  <a:srgbClr val="FFFFFF"/>
                </a:solidFill>
                <a:latin typeface="Arial MT"/>
                <a:cs typeface="Arial MT"/>
              </a:rPr>
              <a:t> </a:t>
            </a:r>
            <a:r>
              <a:rPr sz="1500" spc="-40" dirty="0">
                <a:solidFill>
                  <a:srgbClr val="FFFFFF"/>
                </a:solidFill>
                <a:latin typeface="Arial MT"/>
                <a:cs typeface="Arial MT"/>
              </a:rPr>
              <a:t>(Togo</a:t>
            </a:r>
            <a:r>
              <a:rPr sz="1500" spc="-5" dirty="0">
                <a:solidFill>
                  <a:srgbClr val="FFFFFF"/>
                </a:solidFill>
                <a:latin typeface="Arial MT"/>
                <a:cs typeface="Arial MT"/>
              </a:rPr>
              <a:t> Climate: </a:t>
            </a:r>
            <a:r>
              <a:rPr sz="1500" spc="-50" dirty="0">
                <a:solidFill>
                  <a:srgbClr val="FFFFFF"/>
                </a:solidFill>
                <a:latin typeface="Arial MT"/>
                <a:cs typeface="Arial MT"/>
              </a:rPr>
              <a:t>Average </a:t>
            </a:r>
            <a:r>
              <a:rPr sz="1500" spc="-45" dirty="0">
                <a:solidFill>
                  <a:srgbClr val="FFFFFF"/>
                </a:solidFill>
                <a:latin typeface="Arial MT"/>
                <a:cs typeface="Arial MT"/>
              </a:rPr>
              <a:t> </a:t>
            </a:r>
            <a:r>
              <a:rPr sz="1500" spc="-5" dirty="0">
                <a:solidFill>
                  <a:srgbClr val="FFFFFF"/>
                </a:solidFill>
                <a:latin typeface="Arial MT"/>
                <a:cs typeface="Arial MT"/>
              </a:rPr>
              <a:t>Weather,</a:t>
            </a:r>
            <a:r>
              <a:rPr sz="1500" spc="-10" dirty="0">
                <a:solidFill>
                  <a:srgbClr val="FFFFFF"/>
                </a:solidFill>
                <a:latin typeface="Arial MT"/>
                <a:cs typeface="Arial MT"/>
              </a:rPr>
              <a:t> Temperature, Precipitation, </a:t>
            </a:r>
            <a:r>
              <a:rPr sz="1500" spc="-20" dirty="0">
                <a:solidFill>
                  <a:srgbClr val="FFFFFF"/>
                </a:solidFill>
                <a:latin typeface="Arial MT"/>
                <a:cs typeface="Arial MT"/>
              </a:rPr>
              <a:t>When</a:t>
            </a:r>
            <a:r>
              <a:rPr sz="1500" spc="-10" dirty="0">
                <a:solidFill>
                  <a:srgbClr val="FFFFFF"/>
                </a:solidFill>
                <a:latin typeface="Arial MT"/>
                <a:cs typeface="Arial MT"/>
              </a:rPr>
              <a:t> </a:t>
            </a:r>
            <a:r>
              <a:rPr sz="1500" spc="25" dirty="0">
                <a:solidFill>
                  <a:srgbClr val="FFFFFF"/>
                </a:solidFill>
                <a:latin typeface="Arial MT"/>
                <a:cs typeface="Arial MT"/>
              </a:rPr>
              <a:t>to</a:t>
            </a:r>
            <a:r>
              <a:rPr sz="1500" spc="-10" dirty="0">
                <a:solidFill>
                  <a:srgbClr val="FFFFFF"/>
                </a:solidFill>
                <a:latin typeface="Arial MT"/>
                <a:cs typeface="Arial MT"/>
              </a:rPr>
              <a:t> Go, </a:t>
            </a:r>
            <a:r>
              <a:rPr sz="1500" spc="15" dirty="0">
                <a:solidFill>
                  <a:srgbClr val="FFFFFF"/>
                </a:solidFill>
                <a:latin typeface="Arial MT"/>
                <a:cs typeface="Arial MT"/>
              </a:rPr>
              <a:t>n.d.).</a:t>
            </a:r>
            <a:endParaRPr sz="1500">
              <a:latin typeface="Arial MT"/>
              <a:cs typeface="Arial MT"/>
            </a:endParaRPr>
          </a:p>
        </p:txBody>
      </p:sp>
      <p:sp>
        <p:nvSpPr>
          <p:cNvPr id="7" name="object 7"/>
          <p:cNvSpPr/>
          <p:nvPr/>
        </p:nvSpPr>
        <p:spPr>
          <a:xfrm>
            <a:off x="1028687" y="11"/>
            <a:ext cx="371475" cy="8782050"/>
          </a:xfrm>
          <a:custGeom>
            <a:avLst/>
            <a:gdLst/>
            <a:ahLst/>
            <a:cxnLst/>
            <a:rect l="l" t="t" r="r" b="b"/>
            <a:pathLst>
              <a:path w="371475" h="8782050">
                <a:moveTo>
                  <a:pt x="371475" y="1987753"/>
                </a:moveTo>
                <a:lnTo>
                  <a:pt x="226301" y="1987753"/>
                </a:lnTo>
                <a:lnTo>
                  <a:pt x="226301" y="0"/>
                </a:lnTo>
                <a:lnTo>
                  <a:pt x="140576" y="0"/>
                </a:lnTo>
                <a:lnTo>
                  <a:pt x="140576" y="1987753"/>
                </a:lnTo>
                <a:lnTo>
                  <a:pt x="0" y="1987753"/>
                </a:lnTo>
                <a:lnTo>
                  <a:pt x="0" y="2359228"/>
                </a:lnTo>
                <a:lnTo>
                  <a:pt x="140576" y="2359228"/>
                </a:lnTo>
                <a:lnTo>
                  <a:pt x="140576" y="4959286"/>
                </a:lnTo>
                <a:lnTo>
                  <a:pt x="0" y="4959286"/>
                </a:lnTo>
                <a:lnTo>
                  <a:pt x="0" y="5330761"/>
                </a:lnTo>
                <a:lnTo>
                  <a:pt x="140576" y="5330761"/>
                </a:lnTo>
                <a:lnTo>
                  <a:pt x="140576" y="8401863"/>
                </a:lnTo>
                <a:lnTo>
                  <a:pt x="0" y="8401863"/>
                </a:lnTo>
                <a:lnTo>
                  <a:pt x="0" y="8773338"/>
                </a:lnTo>
                <a:lnTo>
                  <a:pt x="140576" y="8773338"/>
                </a:lnTo>
                <a:lnTo>
                  <a:pt x="140576" y="8782050"/>
                </a:lnTo>
                <a:lnTo>
                  <a:pt x="226301" y="8782050"/>
                </a:lnTo>
                <a:lnTo>
                  <a:pt x="226301" y="8773338"/>
                </a:lnTo>
                <a:lnTo>
                  <a:pt x="371475" y="8773338"/>
                </a:lnTo>
                <a:lnTo>
                  <a:pt x="371475" y="8401863"/>
                </a:lnTo>
                <a:lnTo>
                  <a:pt x="226301" y="8401863"/>
                </a:lnTo>
                <a:lnTo>
                  <a:pt x="226301" y="5330761"/>
                </a:lnTo>
                <a:lnTo>
                  <a:pt x="371475" y="5330761"/>
                </a:lnTo>
                <a:lnTo>
                  <a:pt x="371475" y="4959286"/>
                </a:lnTo>
                <a:lnTo>
                  <a:pt x="226301" y="4959286"/>
                </a:lnTo>
                <a:lnTo>
                  <a:pt x="226301" y="2359228"/>
                </a:lnTo>
                <a:lnTo>
                  <a:pt x="371475" y="2359228"/>
                </a:lnTo>
                <a:lnTo>
                  <a:pt x="371475" y="1987753"/>
                </a:lnTo>
                <a:close/>
              </a:path>
            </a:pathLst>
          </a:custGeom>
          <a:solidFill>
            <a:srgbClr val="FFFFFF"/>
          </a:solid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99278" y="4882699"/>
            <a:ext cx="5535930" cy="534670"/>
          </a:xfrm>
          <a:prstGeom prst="rect">
            <a:avLst/>
          </a:prstGeom>
        </p:spPr>
        <p:txBody>
          <a:bodyPr vert="horz" wrap="square" lIns="0" tIns="11430" rIns="0" bIns="0" rtlCol="0">
            <a:spAutoFit/>
          </a:bodyPr>
          <a:lstStyle/>
          <a:p>
            <a:pPr marL="12700">
              <a:lnSpc>
                <a:spcPct val="100000"/>
              </a:lnSpc>
              <a:spcBef>
                <a:spcPts val="90"/>
              </a:spcBef>
            </a:pPr>
            <a:r>
              <a:rPr sz="3350" spc="869" dirty="0">
                <a:solidFill>
                  <a:srgbClr val="171717"/>
                </a:solidFill>
                <a:latin typeface="Lucida Sans Unicode"/>
                <a:cs typeface="Lucida Sans Unicode"/>
              </a:rPr>
              <a:t>RECOMMENDATINS</a:t>
            </a:r>
            <a:endParaRPr sz="3350">
              <a:latin typeface="Lucida Sans Unicode"/>
              <a:cs typeface="Lucida Sans Unicode"/>
            </a:endParaRPr>
          </a:p>
        </p:txBody>
      </p:sp>
      <p:sp>
        <p:nvSpPr>
          <p:cNvPr id="3" name="object 3"/>
          <p:cNvSpPr txBox="1"/>
          <p:nvPr/>
        </p:nvSpPr>
        <p:spPr>
          <a:xfrm>
            <a:off x="9509214" y="4340611"/>
            <a:ext cx="7639050" cy="2225675"/>
          </a:xfrm>
          <a:prstGeom prst="rect">
            <a:avLst/>
          </a:prstGeom>
        </p:spPr>
        <p:txBody>
          <a:bodyPr vert="horz" wrap="square" lIns="0" tIns="12700" rIns="0" bIns="0" rtlCol="0">
            <a:spAutoFit/>
          </a:bodyPr>
          <a:lstStyle/>
          <a:p>
            <a:pPr marL="12700" marR="15875">
              <a:lnSpc>
                <a:spcPct val="114599"/>
              </a:lnSpc>
              <a:spcBef>
                <a:spcPts val="100"/>
              </a:spcBef>
            </a:pPr>
            <a:r>
              <a:rPr sz="1800" spc="-15" dirty="0">
                <a:solidFill>
                  <a:srgbClr val="171717"/>
                </a:solidFill>
                <a:latin typeface="Arial MT"/>
                <a:cs typeface="Arial MT"/>
              </a:rPr>
              <a:t>In</a:t>
            </a:r>
            <a:r>
              <a:rPr sz="1800" spc="-10" dirty="0">
                <a:solidFill>
                  <a:srgbClr val="171717"/>
                </a:solidFill>
                <a:latin typeface="Arial MT"/>
                <a:cs typeface="Arial MT"/>
              </a:rPr>
              <a:t> </a:t>
            </a:r>
            <a:r>
              <a:rPr sz="1800" dirty="0">
                <a:solidFill>
                  <a:srgbClr val="171717"/>
                </a:solidFill>
                <a:latin typeface="Arial MT"/>
                <a:cs typeface="Arial MT"/>
              </a:rPr>
              <a:t>Africa,</a:t>
            </a:r>
            <a:r>
              <a:rPr sz="1800" spc="-10" dirty="0">
                <a:solidFill>
                  <a:srgbClr val="171717"/>
                </a:solidFill>
                <a:latin typeface="Arial MT"/>
                <a:cs typeface="Arial MT"/>
              </a:rPr>
              <a:t> </a:t>
            </a:r>
            <a:r>
              <a:rPr sz="1800" spc="-20" dirty="0">
                <a:solidFill>
                  <a:srgbClr val="171717"/>
                </a:solidFill>
                <a:latin typeface="Arial MT"/>
                <a:cs typeface="Arial MT"/>
              </a:rPr>
              <a:t>election</a:t>
            </a:r>
            <a:r>
              <a:rPr sz="1800" spc="-10" dirty="0">
                <a:solidFill>
                  <a:srgbClr val="171717"/>
                </a:solidFill>
                <a:latin typeface="Arial MT"/>
                <a:cs typeface="Arial MT"/>
              </a:rPr>
              <a:t> </a:t>
            </a:r>
            <a:r>
              <a:rPr sz="1800" spc="-100" dirty="0">
                <a:solidFill>
                  <a:srgbClr val="171717"/>
                </a:solidFill>
                <a:latin typeface="Arial MT"/>
                <a:cs typeface="Arial MT"/>
              </a:rPr>
              <a:t>seasons</a:t>
            </a:r>
            <a:r>
              <a:rPr sz="1800" spc="-5" dirty="0">
                <a:solidFill>
                  <a:srgbClr val="171717"/>
                </a:solidFill>
                <a:latin typeface="Arial MT"/>
                <a:cs typeface="Arial MT"/>
              </a:rPr>
              <a:t> </a:t>
            </a:r>
            <a:r>
              <a:rPr sz="1800" spc="-114" dirty="0">
                <a:solidFill>
                  <a:srgbClr val="171717"/>
                </a:solidFill>
                <a:latin typeface="Arial MT"/>
                <a:cs typeface="Arial MT"/>
              </a:rPr>
              <a:t>see</a:t>
            </a:r>
            <a:r>
              <a:rPr sz="1800" spc="-10" dirty="0">
                <a:solidFill>
                  <a:srgbClr val="171717"/>
                </a:solidFill>
                <a:latin typeface="Arial MT"/>
                <a:cs typeface="Arial MT"/>
              </a:rPr>
              <a:t> </a:t>
            </a:r>
            <a:r>
              <a:rPr sz="1800" spc="-110" dirty="0">
                <a:solidFill>
                  <a:srgbClr val="171717"/>
                </a:solidFill>
                <a:latin typeface="Arial MT"/>
                <a:cs typeface="Arial MT"/>
              </a:rPr>
              <a:t>a</a:t>
            </a:r>
            <a:r>
              <a:rPr sz="1800" spc="-10" dirty="0">
                <a:solidFill>
                  <a:srgbClr val="171717"/>
                </a:solidFill>
                <a:latin typeface="Arial MT"/>
                <a:cs typeface="Arial MT"/>
              </a:rPr>
              <a:t> </a:t>
            </a:r>
            <a:r>
              <a:rPr sz="1800" spc="-25" dirty="0">
                <a:solidFill>
                  <a:srgbClr val="171717"/>
                </a:solidFill>
                <a:latin typeface="Arial MT"/>
                <a:cs typeface="Arial MT"/>
              </a:rPr>
              <a:t>significant</a:t>
            </a:r>
            <a:r>
              <a:rPr sz="1800" spc="-5" dirty="0">
                <a:solidFill>
                  <a:srgbClr val="171717"/>
                </a:solidFill>
                <a:latin typeface="Arial MT"/>
                <a:cs typeface="Arial MT"/>
              </a:rPr>
              <a:t> </a:t>
            </a:r>
            <a:r>
              <a:rPr sz="1800" spc="-55" dirty="0">
                <a:solidFill>
                  <a:srgbClr val="171717"/>
                </a:solidFill>
                <a:latin typeface="Arial MT"/>
                <a:cs typeface="Arial MT"/>
              </a:rPr>
              <a:t>increase</a:t>
            </a:r>
            <a:r>
              <a:rPr sz="1800" spc="-10" dirty="0">
                <a:solidFill>
                  <a:srgbClr val="171717"/>
                </a:solidFill>
                <a:latin typeface="Arial MT"/>
                <a:cs typeface="Arial MT"/>
              </a:rPr>
              <a:t> </a:t>
            </a:r>
            <a:r>
              <a:rPr sz="1800" spc="-5" dirty="0">
                <a:solidFill>
                  <a:srgbClr val="171717"/>
                </a:solidFill>
                <a:latin typeface="Arial MT"/>
                <a:cs typeface="Arial MT"/>
              </a:rPr>
              <a:t>in</a:t>
            </a:r>
            <a:r>
              <a:rPr sz="1800" spc="-10" dirty="0">
                <a:solidFill>
                  <a:srgbClr val="171717"/>
                </a:solidFill>
                <a:latin typeface="Arial MT"/>
                <a:cs typeface="Arial MT"/>
              </a:rPr>
              <a:t> </a:t>
            </a:r>
            <a:r>
              <a:rPr sz="1800" spc="-20" dirty="0">
                <a:solidFill>
                  <a:srgbClr val="171717"/>
                </a:solidFill>
                <a:latin typeface="Arial MT"/>
                <a:cs typeface="Arial MT"/>
              </a:rPr>
              <a:t>the</a:t>
            </a:r>
            <a:r>
              <a:rPr sz="1800" spc="-10" dirty="0">
                <a:solidFill>
                  <a:srgbClr val="171717"/>
                </a:solidFill>
                <a:latin typeface="Arial MT"/>
                <a:cs typeface="Arial MT"/>
              </a:rPr>
              <a:t> </a:t>
            </a:r>
            <a:r>
              <a:rPr sz="1800" dirty="0">
                <a:solidFill>
                  <a:srgbClr val="171717"/>
                </a:solidFill>
                <a:latin typeface="Arial MT"/>
                <a:cs typeface="Arial MT"/>
              </a:rPr>
              <a:t>production</a:t>
            </a:r>
            <a:r>
              <a:rPr sz="1800" spc="-5" dirty="0">
                <a:solidFill>
                  <a:srgbClr val="171717"/>
                </a:solidFill>
                <a:latin typeface="Arial MT"/>
                <a:cs typeface="Arial MT"/>
              </a:rPr>
              <a:t> </a:t>
            </a:r>
            <a:r>
              <a:rPr sz="1800" spc="-55" dirty="0">
                <a:solidFill>
                  <a:srgbClr val="171717"/>
                </a:solidFill>
                <a:latin typeface="Arial MT"/>
                <a:cs typeface="Arial MT"/>
              </a:rPr>
              <a:t>and</a:t>
            </a:r>
            <a:r>
              <a:rPr sz="1800" spc="-10" dirty="0">
                <a:solidFill>
                  <a:srgbClr val="171717"/>
                </a:solidFill>
                <a:latin typeface="Arial MT"/>
                <a:cs typeface="Arial MT"/>
              </a:rPr>
              <a:t> </a:t>
            </a:r>
            <a:r>
              <a:rPr sz="1800" spc="-95" dirty="0">
                <a:solidFill>
                  <a:srgbClr val="171717"/>
                </a:solidFill>
                <a:latin typeface="Arial MT"/>
                <a:cs typeface="Arial MT"/>
              </a:rPr>
              <a:t>use </a:t>
            </a:r>
            <a:r>
              <a:rPr sz="1800" spc="-484" dirty="0">
                <a:solidFill>
                  <a:srgbClr val="171717"/>
                </a:solidFill>
                <a:latin typeface="Arial MT"/>
                <a:cs typeface="Arial MT"/>
              </a:rPr>
              <a:t> </a:t>
            </a:r>
            <a:r>
              <a:rPr sz="1800" spc="35" dirty="0">
                <a:solidFill>
                  <a:srgbClr val="171717"/>
                </a:solidFill>
                <a:latin typeface="Arial MT"/>
                <a:cs typeface="Arial MT"/>
              </a:rPr>
              <a:t>of</a:t>
            </a:r>
            <a:r>
              <a:rPr sz="1800" spc="-15" dirty="0">
                <a:solidFill>
                  <a:srgbClr val="171717"/>
                </a:solidFill>
                <a:latin typeface="Arial MT"/>
                <a:cs typeface="Arial MT"/>
              </a:rPr>
              <a:t> </a:t>
            </a:r>
            <a:r>
              <a:rPr sz="1800" spc="-20" dirty="0">
                <a:solidFill>
                  <a:srgbClr val="171717"/>
                </a:solidFill>
                <a:latin typeface="Arial MT"/>
                <a:cs typeface="Arial MT"/>
              </a:rPr>
              <a:t>umbrellas,</a:t>
            </a:r>
            <a:r>
              <a:rPr sz="1800" spc="-15" dirty="0">
                <a:solidFill>
                  <a:srgbClr val="171717"/>
                </a:solidFill>
                <a:latin typeface="Arial MT"/>
                <a:cs typeface="Arial MT"/>
              </a:rPr>
              <a:t> </a:t>
            </a:r>
            <a:r>
              <a:rPr sz="1800" spc="-50" dirty="0">
                <a:solidFill>
                  <a:srgbClr val="171717"/>
                </a:solidFill>
                <a:latin typeface="Arial MT"/>
                <a:cs typeface="Arial MT"/>
              </a:rPr>
              <a:t>especially</a:t>
            </a:r>
            <a:r>
              <a:rPr sz="1800" spc="-10" dirty="0">
                <a:solidFill>
                  <a:srgbClr val="171717"/>
                </a:solidFill>
                <a:latin typeface="Arial MT"/>
                <a:cs typeface="Arial MT"/>
              </a:rPr>
              <a:t> </a:t>
            </a:r>
            <a:r>
              <a:rPr sz="1800" spc="-5" dirty="0">
                <a:solidFill>
                  <a:srgbClr val="171717"/>
                </a:solidFill>
                <a:latin typeface="Arial MT"/>
                <a:cs typeface="Arial MT"/>
              </a:rPr>
              <a:t>in</a:t>
            </a:r>
            <a:r>
              <a:rPr sz="1800" spc="-15" dirty="0">
                <a:solidFill>
                  <a:srgbClr val="171717"/>
                </a:solidFill>
                <a:latin typeface="Arial MT"/>
                <a:cs typeface="Arial MT"/>
              </a:rPr>
              <a:t> </a:t>
            </a:r>
            <a:r>
              <a:rPr sz="1800" spc="-20" dirty="0">
                <a:solidFill>
                  <a:srgbClr val="171717"/>
                </a:solidFill>
                <a:latin typeface="Arial MT"/>
                <a:cs typeface="Arial MT"/>
              </a:rPr>
              <a:t>Nigeria.</a:t>
            </a:r>
            <a:r>
              <a:rPr sz="1800" spc="-10" dirty="0">
                <a:solidFill>
                  <a:srgbClr val="171717"/>
                </a:solidFill>
                <a:latin typeface="Arial MT"/>
                <a:cs typeface="Arial MT"/>
              </a:rPr>
              <a:t> </a:t>
            </a:r>
            <a:r>
              <a:rPr sz="1800" spc="-80" dirty="0">
                <a:solidFill>
                  <a:srgbClr val="171717"/>
                </a:solidFill>
                <a:latin typeface="Arial MT"/>
                <a:cs typeface="Arial MT"/>
              </a:rPr>
              <a:t>Since</a:t>
            </a:r>
            <a:r>
              <a:rPr sz="1800" spc="-15" dirty="0">
                <a:solidFill>
                  <a:srgbClr val="171717"/>
                </a:solidFill>
                <a:latin typeface="Arial MT"/>
                <a:cs typeface="Arial MT"/>
              </a:rPr>
              <a:t> </a:t>
            </a:r>
            <a:r>
              <a:rPr sz="1800" spc="-35" dirty="0">
                <a:solidFill>
                  <a:srgbClr val="171717"/>
                </a:solidFill>
                <a:latin typeface="Arial MT"/>
                <a:cs typeface="Arial MT"/>
              </a:rPr>
              <a:t>Nigeria</a:t>
            </a:r>
            <a:r>
              <a:rPr sz="1800" spc="-15" dirty="0">
                <a:solidFill>
                  <a:srgbClr val="171717"/>
                </a:solidFill>
                <a:latin typeface="Arial MT"/>
                <a:cs typeface="Arial MT"/>
              </a:rPr>
              <a:t> </a:t>
            </a:r>
            <a:r>
              <a:rPr sz="1800" spc="-65" dirty="0">
                <a:solidFill>
                  <a:srgbClr val="171717"/>
                </a:solidFill>
                <a:latin typeface="Arial MT"/>
                <a:cs typeface="Arial MT"/>
              </a:rPr>
              <a:t>is</a:t>
            </a:r>
            <a:r>
              <a:rPr sz="1800" spc="-10" dirty="0">
                <a:solidFill>
                  <a:srgbClr val="171717"/>
                </a:solidFill>
                <a:latin typeface="Arial MT"/>
                <a:cs typeface="Arial MT"/>
              </a:rPr>
              <a:t> </a:t>
            </a:r>
            <a:r>
              <a:rPr sz="1800" spc="-50" dirty="0">
                <a:solidFill>
                  <a:srgbClr val="171717"/>
                </a:solidFill>
                <a:latin typeface="Arial MT"/>
                <a:cs typeface="Arial MT"/>
              </a:rPr>
              <a:t>one</a:t>
            </a:r>
            <a:r>
              <a:rPr sz="1800" spc="-15" dirty="0">
                <a:solidFill>
                  <a:srgbClr val="171717"/>
                </a:solidFill>
                <a:latin typeface="Arial MT"/>
                <a:cs typeface="Arial MT"/>
              </a:rPr>
              <a:t> </a:t>
            </a:r>
            <a:r>
              <a:rPr sz="1800" spc="35" dirty="0">
                <a:solidFill>
                  <a:srgbClr val="171717"/>
                </a:solidFill>
                <a:latin typeface="Arial MT"/>
                <a:cs typeface="Arial MT"/>
              </a:rPr>
              <a:t>of</a:t>
            </a:r>
            <a:r>
              <a:rPr sz="1800" spc="-10" dirty="0">
                <a:solidFill>
                  <a:srgbClr val="171717"/>
                </a:solidFill>
                <a:latin typeface="Arial MT"/>
                <a:cs typeface="Arial MT"/>
              </a:rPr>
              <a:t> </a:t>
            </a:r>
            <a:r>
              <a:rPr sz="1800" spc="-20" dirty="0">
                <a:solidFill>
                  <a:srgbClr val="171717"/>
                </a:solidFill>
                <a:latin typeface="Arial MT"/>
                <a:cs typeface="Arial MT"/>
              </a:rPr>
              <a:t>the</a:t>
            </a:r>
            <a:r>
              <a:rPr sz="1800" spc="-15" dirty="0">
                <a:solidFill>
                  <a:srgbClr val="171717"/>
                </a:solidFill>
                <a:latin typeface="Arial MT"/>
                <a:cs typeface="Arial MT"/>
              </a:rPr>
              <a:t> </a:t>
            </a:r>
            <a:r>
              <a:rPr sz="1800" spc="-10" dirty="0">
                <a:solidFill>
                  <a:srgbClr val="171717"/>
                </a:solidFill>
                <a:latin typeface="Arial MT"/>
                <a:cs typeface="Arial MT"/>
              </a:rPr>
              <a:t>three</a:t>
            </a:r>
            <a:r>
              <a:rPr sz="1800" spc="-15" dirty="0">
                <a:solidFill>
                  <a:srgbClr val="171717"/>
                </a:solidFill>
                <a:latin typeface="Arial MT"/>
                <a:cs typeface="Arial MT"/>
              </a:rPr>
              <a:t> </a:t>
            </a:r>
            <a:r>
              <a:rPr sz="1800" spc="-10" dirty="0">
                <a:solidFill>
                  <a:srgbClr val="171717"/>
                </a:solidFill>
                <a:latin typeface="Arial MT"/>
                <a:cs typeface="Arial MT"/>
              </a:rPr>
              <a:t>major</a:t>
            </a:r>
            <a:endParaRPr sz="1800">
              <a:latin typeface="Arial MT"/>
              <a:cs typeface="Arial MT"/>
            </a:endParaRPr>
          </a:p>
          <a:p>
            <a:pPr marL="12700" marR="5080">
              <a:lnSpc>
                <a:spcPct val="114599"/>
              </a:lnSpc>
            </a:pPr>
            <a:r>
              <a:rPr sz="1800" spc="-35" dirty="0">
                <a:solidFill>
                  <a:srgbClr val="171717"/>
                </a:solidFill>
                <a:latin typeface="Arial MT"/>
                <a:cs typeface="Arial MT"/>
              </a:rPr>
              <a:t>nations</a:t>
            </a:r>
            <a:r>
              <a:rPr sz="1800" spc="-10" dirty="0">
                <a:solidFill>
                  <a:srgbClr val="171717"/>
                </a:solidFill>
                <a:latin typeface="Arial MT"/>
                <a:cs typeface="Arial MT"/>
              </a:rPr>
              <a:t> </a:t>
            </a:r>
            <a:r>
              <a:rPr sz="1800" spc="-35" dirty="0">
                <a:solidFill>
                  <a:srgbClr val="171717"/>
                </a:solidFill>
                <a:latin typeface="Arial MT"/>
                <a:cs typeface="Arial MT"/>
              </a:rPr>
              <a:t>doing</a:t>
            </a:r>
            <a:r>
              <a:rPr sz="1800" spc="-10" dirty="0">
                <a:solidFill>
                  <a:srgbClr val="171717"/>
                </a:solidFill>
                <a:latin typeface="Arial MT"/>
                <a:cs typeface="Arial MT"/>
              </a:rPr>
              <a:t> </a:t>
            </a:r>
            <a:r>
              <a:rPr sz="1800" spc="-75" dirty="0">
                <a:solidFill>
                  <a:srgbClr val="171717"/>
                </a:solidFill>
                <a:latin typeface="Arial MT"/>
                <a:cs typeface="Arial MT"/>
              </a:rPr>
              <a:t>business</a:t>
            </a:r>
            <a:r>
              <a:rPr sz="1800" spc="-10" dirty="0">
                <a:solidFill>
                  <a:srgbClr val="171717"/>
                </a:solidFill>
                <a:latin typeface="Arial MT"/>
                <a:cs typeface="Arial MT"/>
              </a:rPr>
              <a:t> </a:t>
            </a:r>
            <a:r>
              <a:rPr sz="1800" dirty="0">
                <a:solidFill>
                  <a:srgbClr val="171717"/>
                </a:solidFill>
                <a:latin typeface="Arial MT"/>
                <a:cs typeface="Arial MT"/>
              </a:rPr>
              <a:t>with</a:t>
            </a:r>
            <a:r>
              <a:rPr sz="1800" spc="-5" dirty="0">
                <a:solidFill>
                  <a:srgbClr val="171717"/>
                </a:solidFill>
                <a:latin typeface="Arial MT"/>
                <a:cs typeface="Arial MT"/>
              </a:rPr>
              <a:t> </a:t>
            </a:r>
            <a:r>
              <a:rPr sz="1800" spc="-25" dirty="0">
                <a:solidFill>
                  <a:srgbClr val="171717"/>
                </a:solidFill>
                <a:latin typeface="Arial MT"/>
                <a:cs typeface="Arial MT"/>
              </a:rPr>
              <a:t>Togo,</a:t>
            </a:r>
            <a:r>
              <a:rPr sz="1800" spc="-10" dirty="0">
                <a:solidFill>
                  <a:srgbClr val="171717"/>
                </a:solidFill>
                <a:latin typeface="Arial MT"/>
                <a:cs typeface="Arial MT"/>
              </a:rPr>
              <a:t> </a:t>
            </a:r>
            <a:r>
              <a:rPr sz="1800" spc="-20" dirty="0">
                <a:solidFill>
                  <a:srgbClr val="171717"/>
                </a:solidFill>
                <a:latin typeface="Arial MT"/>
                <a:cs typeface="Arial MT"/>
              </a:rPr>
              <a:t>the</a:t>
            </a:r>
            <a:r>
              <a:rPr sz="1800" spc="-10" dirty="0">
                <a:solidFill>
                  <a:srgbClr val="171717"/>
                </a:solidFill>
                <a:latin typeface="Arial MT"/>
                <a:cs typeface="Arial MT"/>
              </a:rPr>
              <a:t> </a:t>
            </a:r>
            <a:r>
              <a:rPr sz="1800" spc="-30" dirty="0">
                <a:solidFill>
                  <a:srgbClr val="171717"/>
                </a:solidFill>
                <a:latin typeface="Arial MT"/>
                <a:cs typeface="Arial MT"/>
              </a:rPr>
              <a:t>organization</a:t>
            </a:r>
            <a:r>
              <a:rPr sz="1800" spc="-5" dirty="0">
                <a:solidFill>
                  <a:srgbClr val="171717"/>
                </a:solidFill>
                <a:latin typeface="Arial MT"/>
                <a:cs typeface="Arial MT"/>
              </a:rPr>
              <a:t> </a:t>
            </a:r>
            <a:r>
              <a:rPr sz="1800" spc="10" dirty="0">
                <a:solidFill>
                  <a:srgbClr val="171717"/>
                </a:solidFill>
                <a:latin typeface="Arial MT"/>
                <a:cs typeface="Arial MT"/>
              </a:rPr>
              <a:t>will</a:t>
            </a:r>
            <a:r>
              <a:rPr sz="1800" spc="-10" dirty="0">
                <a:solidFill>
                  <a:srgbClr val="171717"/>
                </a:solidFill>
                <a:latin typeface="Arial MT"/>
                <a:cs typeface="Arial MT"/>
              </a:rPr>
              <a:t> </a:t>
            </a:r>
            <a:r>
              <a:rPr sz="1800" spc="-20" dirty="0">
                <a:solidFill>
                  <a:srgbClr val="171717"/>
                </a:solidFill>
                <a:latin typeface="Arial MT"/>
                <a:cs typeface="Arial MT"/>
              </a:rPr>
              <a:t>coordinate</a:t>
            </a:r>
            <a:r>
              <a:rPr sz="1800" spc="-10" dirty="0">
                <a:solidFill>
                  <a:srgbClr val="171717"/>
                </a:solidFill>
                <a:latin typeface="Arial MT"/>
                <a:cs typeface="Arial MT"/>
              </a:rPr>
              <a:t> </a:t>
            </a:r>
            <a:r>
              <a:rPr sz="1800" dirty="0">
                <a:solidFill>
                  <a:srgbClr val="171717"/>
                </a:solidFill>
                <a:latin typeface="Arial MT"/>
                <a:cs typeface="Arial MT"/>
              </a:rPr>
              <a:t>with</a:t>
            </a:r>
            <a:r>
              <a:rPr sz="1800" spc="-10" dirty="0">
                <a:solidFill>
                  <a:srgbClr val="171717"/>
                </a:solidFill>
                <a:latin typeface="Arial MT"/>
                <a:cs typeface="Arial MT"/>
              </a:rPr>
              <a:t> </a:t>
            </a:r>
            <a:r>
              <a:rPr sz="1800" spc="-20" dirty="0">
                <a:solidFill>
                  <a:srgbClr val="171717"/>
                </a:solidFill>
                <a:latin typeface="Arial MT"/>
                <a:cs typeface="Arial MT"/>
              </a:rPr>
              <a:t>the </a:t>
            </a:r>
            <a:r>
              <a:rPr sz="1800" spc="-15" dirty="0">
                <a:solidFill>
                  <a:srgbClr val="171717"/>
                </a:solidFill>
                <a:latin typeface="Arial MT"/>
                <a:cs typeface="Arial MT"/>
              </a:rPr>
              <a:t> </a:t>
            </a:r>
            <a:r>
              <a:rPr sz="1800" spc="-30" dirty="0">
                <a:solidFill>
                  <a:srgbClr val="171717"/>
                </a:solidFill>
                <a:latin typeface="Arial MT"/>
                <a:cs typeface="Arial MT"/>
              </a:rPr>
              <a:t>government</a:t>
            </a:r>
            <a:r>
              <a:rPr sz="1800" spc="-15" dirty="0">
                <a:solidFill>
                  <a:srgbClr val="171717"/>
                </a:solidFill>
                <a:latin typeface="Arial MT"/>
                <a:cs typeface="Arial MT"/>
              </a:rPr>
              <a:t> </a:t>
            </a:r>
            <a:r>
              <a:rPr sz="1800" spc="25" dirty="0">
                <a:solidFill>
                  <a:srgbClr val="171717"/>
                </a:solidFill>
                <a:latin typeface="Arial MT"/>
                <a:cs typeface="Arial MT"/>
              </a:rPr>
              <a:t>to</a:t>
            </a:r>
            <a:r>
              <a:rPr sz="1800" spc="-10" dirty="0">
                <a:solidFill>
                  <a:srgbClr val="171717"/>
                </a:solidFill>
                <a:latin typeface="Arial MT"/>
                <a:cs typeface="Arial MT"/>
              </a:rPr>
              <a:t> </a:t>
            </a:r>
            <a:r>
              <a:rPr sz="1800" spc="-55" dirty="0">
                <a:solidFill>
                  <a:srgbClr val="171717"/>
                </a:solidFill>
                <a:latin typeface="Arial MT"/>
                <a:cs typeface="Arial MT"/>
              </a:rPr>
              <a:t>make</a:t>
            </a:r>
            <a:r>
              <a:rPr sz="1800" spc="-10" dirty="0">
                <a:solidFill>
                  <a:srgbClr val="171717"/>
                </a:solidFill>
                <a:latin typeface="Arial MT"/>
                <a:cs typeface="Arial MT"/>
              </a:rPr>
              <a:t> </a:t>
            </a:r>
            <a:r>
              <a:rPr sz="1800" spc="-20" dirty="0">
                <a:solidFill>
                  <a:srgbClr val="171717"/>
                </a:solidFill>
                <a:latin typeface="Arial MT"/>
                <a:cs typeface="Arial MT"/>
              </a:rPr>
              <a:t>the</a:t>
            </a:r>
            <a:r>
              <a:rPr sz="1800" spc="-10" dirty="0">
                <a:solidFill>
                  <a:srgbClr val="171717"/>
                </a:solidFill>
                <a:latin typeface="Arial MT"/>
                <a:cs typeface="Arial MT"/>
              </a:rPr>
              <a:t> </a:t>
            </a:r>
            <a:r>
              <a:rPr sz="1800" spc="-5" dirty="0">
                <a:solidFill>
                  <a:srgbClr val="171717"/>
                </a:solidFill>
                <a:latin typeface="Arial MT"/>
                <a:cs typeface="Arial MT"/>
              </a:rPr>
              <a:t>bulk</a:t>
            </a:r>
            <a:r>
              <a:rPr sz="1800" spc="-10" dirty="0">
                <a:solidFill>
                  <a:srgbClr val="171717"/>
                </a:solidFill>
                <a:latin typeface="Arial MT"/>
                <a:cs typeface="Arial MT"/>
              </a:rPr>
              <a:t> </a:t>
            </a:r>
            <a:r>
              <a:rPr sz="1800" spc="-25" dirty="0">
                <a:solidFill>
                  <a:srgbClr val="171717"/>
                </a:solidFill>
                <a:latin typeface="Arial MT"/>
                <a:cs typeface="Arial MT"/>
              </a:rPr>
              <a:t>quantities</a:t>
            </a:r>
            <a:r>
              <a:rPr sz="1800" spc="-10" dirty="0">
                <a:solidFill>
                  <a:srgbClr val="171717"/>
                </a:solidFill>
                <a:latin typeface="Arial MT"/>
                <a:cs typeface="Arial MT"/>
              </a:rPr>
              <a:t> </a:t>
            </a:r>
            <a:r>
              <a:rPr sz="1800" spc="35" dirty="0">
                <a:solidFill>
                  <a:srgbClr val="171717"/>
                </a:solidFill>
                <a:latin typeface="Arial MT"/>
                <a:cs typeface="Arial MT"/>
              </a:rPr>
              <a:t>of</a:t>
            </a:r>
            <a:r>
              <a:rPr sz="1800" spc="-15" dirty="0">
                <a:solidFill>
                  <a:srgbClr val="171717"/>
                </a:solidFill>
                <a:latin typeface="Arial MT"/>
                <a:cs typeface="Arial MT"/>
              </a:rPr>
              <a:t> </a:t>
            </a:r>
            <a:r>
              <a:rPr sz="1800" spc="-60" dirty="0">
                <a:solidFill>
                  <a:srgbClr val="171717"/>
                </a:solidFill>
                <a:latin typeface="Arial MT"/>
                <a:cs typeface="Arial MT"/>
              </a:rPr>
              <a:t>needed</a:t>
            </a:r>
            <a:r>
              <a:rPr sz="1800" spc="-10" dirty="0">
                <a:solidFill>
                  <a:srgbClr val="171717"/>
                </a:solidFill>
                <a:latin typeface="Arial MT"/>
                <a:cs typeface="Arial MT"/>
              </a:rPr>
              <a:t> </a:t>
            </a:r>
            <a:r>
              <a:rPr sz="1800" spc="-30" dirty="0">
                <a:solidFill>
                  <a:srgbClr val="171717"/>
                </a:solidFill>
                <a:latin typeface="Arial MT"/>
                <a:cs typeface="Arial MT"/>
              </a:rPr>
              <a:t>umbrellas</a:t>
            </a:r>
            <a:r>
              <a:rPr sz="1800" spc="-10" dirty="0">
                <a:solidFill>
                  <a:srgbClr val="171717"/>
                </a:solidFill>
                <a:latin typeface="Arial MT"/>
                <a:cs typeface="Arial MT"/>
              </a:rPr>
              <a:t> </a:t>
            </a:r>
            <a:r>
              <a:rPr sz="1800" spc="-15" dirty="0">
                <a:solidFill>
                  <a:srgbClr val="171717"/>
                </a:solidFill>
                <a:latin typeface="Arial MT"/>
                <a:cs typeface="Arial MT"/>
              </a:rPr>
              <a:t>during</a:t>
            </a:r>
            <a:r>
              <a:rPr sz="1800" spc="-10" dirty="0">
                <a:solidFill>
                  <a:srgbClr val="171717"/>
                </a:solidFill>
                <a:latin typeface="Arial MT"/>
                <a:cs typeface="Arial MT"/>
              </a:rPr>
              <a:t> </a:t>
            </a:r>
            <a:r>
              <a:rPr sz="1800" spc="-20" dirty="0">
                <a:solidFill>
                  <a:srgbClr val="171717"/>
                </a:solidFill>
                <a:latin typeface="Arial MT"/>
                <a:cs typeface="Arial MT"/>
              </a:rPr>
              <a:t>this</a:t>
            </a:r>
            <a:r>
              <a:rPr sz="1800" spc="-10" dirty="0">
                <a:solidFill>
                  <a:srgbClr val="171717"/>
                </a:solidFill>
                <a:latin typeface="Arial MT"/>
                <a:cs typeface="Arial MT"/>
              </a:rPr>
              <a:t> </a:t>
            </a:r>
            <a:r>
              <a:rPr sz="1800" spc="10" dirty="0">
                <a:solidFill>
                  <a:srgbClr val="171717"/>
                </a:solidFill>
                <a:latin typeface="Arial MT"/>
                <a:cs typeface="Arial MT"/>
              </a:rPr>
              <a:t>time.</a:t>
            </a:r>
            <a:endParaRPr sz="1800">
              <a:latin typeface="Arial MT"/>
              <a:cs typeface="Arial MT"/>
            </a:endParaRPr>
          </a:p>
          <a:p>
            <a:pPr marL="12700">
              <a:lnSpc>
                <a:spcPct val="100000"/>
              </a:lnSpc>
              <a:spcBef>
                <a:spcPts val="315"/>
              </a:spcBef>
            </a:pPr>
            <a:r>
              <a:rPr sz="1800" spc="-40" dirty="0">
                <a:solidFill>
                  <a:srgbClr val="171717"/>
                </a:solidFill>
                <a:latin typeface="Arial MT"/>
                <a:cs typeface="Arial MT"/>
              </a:rPr>
              <a:t>This</a:t>
            </a:r>
            <a:r>
              <a:rPr sz="1800" spc="-15" dirty="0">
                <a:solidFill>
                  <a:srgbClr val="171717"/>
                </a:solidFill>
                <a:latin typeface="Arial MT"/>
                <a:cs typeface="Arial MT"/>
              </a:rPr>
              <a:t> </a:t>
            </a:r>
            <a:r>
              <a:rPr sz="1800" spc="10" dirty="0">
                <a:solidFill>
                  <a:srgbClr val="171717"/>
                </a:solidFill>
                <a:latin typeface="Arial MT"/>
                <a:cs typeface="Arial MT"/>
              </a:rPr>
              <a:t>will</a:t>
            </a:r>
            <a:r>
              <a:rPr sz="1800" spc="-15" dirty="0">
                <a:solidFill>
                  <a:srgbClr val="171717"/>
                </a:solidFill>
                <a:latin typeface="Arial MT"/>
                <a:cs typeface="Arial MT"/>
              </a:rPr>
              <a:t> </a:t>
            </a:r>
            <a:r>
              <a:rPr sz="1800" spc="-25" dirty="0">
                <a:solidFill>
                  <a:srgbClr val="171717"/>
                </a:solidFill>
                <a:latin typeface="Arial MT"/>
                <a:cs typeface="Arial MT"/>
              </a:rPr>
              <a:t>help</a:t>
            </a:r>
            <a:r>
              <a:rPr sz="1800" spc="-15" dirty="0">
                <a:solidFill>
                  <a:srgbClr val="171717"/>
                </a:solidFill>
                <a:latin typeface="Arial MT"/>
                <a:cs typeface="Arial MT"/>
              </a:rPr>
              <a:t> </a:t>
            </a:r>
            <a:r>
              <a:rPr sz="1800" spc="-20" dirty="0">
                <a:solidFill>
                  <a:srgbClr val="171717"/>
                </a:solidFill>
                <a:latin typeface="Arial MT"/>
                <a:cs typeface="Arial MT"/>
              </a:rPr>
              <a:t>the</a:t>
            </a:r>
            <a:r>
              <a:rPr sz="1800" spc="-15" dirty="0">
                <a:solidFill>
                  <a:srgbClr val="171717"/>
                </a:solidFill>
                <a:latin typeface="Arial MT"/>
                <a:cs typeface="Arial MT"/>
              </a:rPr>
              <a:t> </a:t>
            </a:r>
            <a:r>
              <a:rPr sz="1800" spc="-45" dirty="0">
                <a:solidFill>
                  <a:srgbClr val="171717"/>
                </a:solidFill>
                <a:latin typeface="Arial MT"/>
                <a:cs typeface="Arial MT"/>
              </a:rPr>
              <a:t>company</a:t>
            </a:r>
            <a:r>
              <a:rPr sz="1800" spc="-15" dirty="0">
                <a:solidFill>
                  <a:srgbClr val="171717"/>
                </a:solidFill>
                <a:latin typeface="Arial MT"/>
                <a:cs typeface="Arial MT"/>
              </a:rPr>
              <a:t> </a:t>
            </a:r>
            <a:r>
              <a:rPr sz="1800" spc="-25" dirty="0">
                <a:solidFill>
                  <a:srgbClr val="171717"/>
                </a:solidFill>
                <a:latin typeface="Arial MT"/>
                <a:cs typeface="Arial MT"/>
              </a:rPr>
              <a:t>grow</a:t>
            </a:r>
            <a:r>
              <a:rPr sz="1800" spc="-10" dirty="0">
                <a:solidFill>
                  <a:srgbClr val="171717"/>
                </a:solidFill>
                <a:latin typeface="Arial MT"/>
                <a:cs typeface="Arial MT"/>
              </a:rPr>
              <a:t> </a:t>
            </a:r>
            <a:r>
              <a:rPr sz="1800" spc="-20" dirty="0">
                <a:solidFill>
                  <a:srgbClr val="171717"/>
                </a:solidFill>
                <a:latin typeface="Arial MT"/>
                <a:cs typeface="Arial MT"/>
              </a:rPr>
              <a:t>its</a:t>
            </a:r>
            <a:r>
              <a:rPr sz="1800" spc="-15" dirty="0">
                <a:solidFill>
                  <a:srgbClr val="171717"/>
                </a:solidFill>
                <a:latin typeface="Arial MT"/>
                <a:cs typeface="Arial MT"/>
              </a:rPr>
              <a:t> </a:t>
            </a:r>
            <a:r>
              <a:rPr sz="1800" spc="-10" dirty="0">
                <a:solidFill>
                  <a:srgbClr val="171717"/>
                </a:solidFill>
                <a:latin typeface="Arial MT"/>
                <a:cs typeface="Arial MT"/>
              </a:rPr>
              <a:t>market</a:t>
            </a:r>
            <a:r>
              <a:rPr sz="1800" spc="-15" dirty="0">
                <a:solidFill>
                  <a:srgbClr val="171717"/>
                </a:solidFill>
                <a:latin typeface="Arial MT"/>
                <a:cs typeface="Arial MT"/>
              </a:rPr>
              <a:t> </a:t>
            </a:r>
            <a:r>
              <a:rPr sz="1800" spc="-35" dirty="0">
                <a:solidFill>
                  <a:srgbClr val="171717"/>
                </a:solidFill>
                <a:latin typeface="Arial MT"/>
                <a:cs typeface="Arial MT"/>
              </a:rPr>
              <a:t>share.</a:t>
            </a:r>
            <a:r>
              <a:rPr sz="1800" spc="-15" dirty="0">
                <a:solidFill>
                  <a:srgbClr val="171717"/>
                </a:solidFill>
                <a:latin typeface="Arial MT"/>
                <a:cs typeface="Arial MT"/>
              </a:rPr>
              <a:t> In </a:t>
            </a:r>
            <a:r>
              <a:rPr sz="1800" spc="-5" dirty="0">
                <a:solidFill>
                  <a:srgbClr val="171717"/>
                </a:solidFill>
                <a:latin typeface="Arial MT"/>
                <a:cs typeface="Arial MT"/>
              </a:rPr>
              <a:t>addition,</a:t>
            </a:r>
            <a:r>
              <a:rPr sz="1800" spc="-10" dirty="0">
                <a:solidFill>
                  <a:srgbClr val="171717"/>
                </a:solidFill>
                <a:latin typeface="Arial MT"/>
                <a:cs typeface="Arial MT"/>
              </a:rPr>
              <a:t> </a:t>
            </a:r>
            <a:r>
              <a:rPr sz="1800" spc="-35" dirty="0">
                <a:solidFill>
                  <a:srgbClr val="171717"/>
                </a:solidFill>
                <a:latin typeface="Arial MT"/>
                <a:cs typeface="Arial MT"/>
              </a:rPr>
              <a:t>people</a:t>
            </a:r>
            <a:endParaRPr sz="1800">
              <a:latin typeface="Arial MT"/>
              <a:cs typeface="Arial MT"/>
            </a:endParaRPr>
          </a:p>
          <a:p>
            <a:pPr marL="12700" marR="372745">
              <a:lnSpc>
                <a:spcPct val="114599"/>
              </a:lnSpc>
            </a:pPr>
            <a:r>
              <a:rPr sz="1800" spc="-40" dirty="0">
                <a:solidFill>
                  <a:srgbClr val="171717"/>
                </a:solidFill>
                <a:latin typeface="Arial MT"/>
                <a:cs typeface="Arial MT"/>
              </a:rPr>
              <a:t>occasionally</a:t>
            </a:r>
            <a:r>
              <a:rPr sz="1800" spc="-5" dirty="0">
                <a:solidFill>
                  <a:srgbClr val="171717"/>
                </a:solidFill>
                <a:latin typeface="Arial MT"/>
                <a:cs typeface="Arial MT"/>
              </a:rPr>
              <a:t> </a:t>
            </a:r>
            <a:r>
              <a:rPr sz="1800" spc="-40" dirty="0">
                <a:solidFill>
                  <a:srgbClr val="171717"/>
                </a:solidFill>
                <a:latin typeface="Arial MT"/>
                <a:cs typeface="Arial MT"/>
              </a:rPr>
              <a:t>buy</a:t>
            </a:r>
            <a:r>
              <a:rPr sz="1800" spc="-5" dirty="0">
                <a:solidFill>
                  <a:srgbClr val="171717"/>
                </a:solidFill>
                <a:latin typeface="Arial MT"/>
                <a:cs typeface="Arial MT"/>
              </a:rPr>
              <a:t> </a:t>
            </a:r>
            <a:r>
              <a:rPr sz="1800" spc="-30" dirty="0">
                <a:solidFill>
                  <a:srgbClr val="171717"/>
                </a:solidFill>
                <a:latin typeface="Arial MT"/>
                <a:cs typeface="Arial MT"/>
              </a:rPr>
              <a:t>umbrellas</a:t>
            </a:r>
            <a:r>
              <a:rPr sz="1800" spc="-5" dirty="0">
                <a:solidFill>
                  <a:srgbClr val="171717"/>
                </a:solidFill>
                <a:latin typeface="Arial MT"/>
                <a:cs typeface="Arial MT"/>
              </a:rPr>
              <a:t> </a:t>
            </a:r>
            <a:r>
              <a:rPr sz="1800" spc="-130" dirty="0">
                <a:solidFill>
                  <a:srgbClr val="171717"/>
                </a:solidFill>
                <a:latin typeface="Arial MT"/>
                <a:cs typeface="Arial MT"/>
              </a:rPr>
              <a:t>as</a:t>
            </a:r>
            <a:r>
              <a:rPr sz="1800" spc="-5" dirty="0">
                <a:solidFill>
                  <a:srgbClr val="171717"/>
                </a:solidFill>
                <a:latin typeface="Arial MT"/>
                <a:cs typeface="Arial MT"/>
              </a:rPr>
              <a:t> </a:t>
            </a:r>
            <a:r>
              <a:rPr sz="1800" spc="-15" dirty="0">
                <a:solidFill>
                  <a:srgbClr val="171717"/>
                </a:solidFill>
                <a:latin typeface="Arial MT"/>
                <a:cs typeface="Arial MT"/>
              </a:rPr>
              <a:t>gifts</a:t>
            </a:r>
            <a:r>
              <a:rPr sz="1800" spc="-5" dirty="0">
                <a:solidFill>
                  <a:srgbClr val="171717"/>
                </a:solidFill>
                <a:latin typeface="Arial MT"/>
                <a:cs typeface="Arial MT"/>
              </a:rPr>
              <a:t> </a:t>
            </a:r>
            <a:r>
              <a:rPr sz="1800" spc="55" dirty="0">
                <a:solidFill>
                  <a:srgbClr val="171717"/>
                </a:solidFill>
                <a:latin typeface="Arial MT"/>
                <a:cs typeface="Arial MT"/>
              </a:rPr>
              <a:t>for</a:t>
            </a:r>
            <a:r>
              <a:rPr sz="1800" spc="-5" dirty="0">
                <a:solidFill>
                  <a:srgbClr val="171717"/>
                </a:solidFill>
                <a:latin typeface="Arial MT"/>
                <a:cs typeface="Arial MT"/>
              </a:rPr>
              <a:t> </a:t>
            </a:r>
            <a:r>
              <a:rPr sz="1800" spc="-55" dirty="0">
                <a:solidFill>
                  <a:srgbClr val="171717"/>
                </a:solidFill>
                <a:latin typeface="Arial MT"/>
                <a:cs typeface="Arial MT"/>
              </a:rPr>
              <a:t>special</a:t>
            </a:r>
            <a:r>
              <a:rPr sz="1800" spc="-5" dirty="0">
                <a:solidFill>
                  <a:srgbClr val="171717"/>
                </a:solidFill>
                <a:latin typeface="Arial MT"/>
                <a:cs typeface="Arial MT"/>
              </a:rPr>
              <a:t> </a:t>
            </a:r>
            <a:r>
              <a:rPr sz="1800" spc="-65" dirty="0">
                <a:solidFill>
                  <a:srgbClr val="171717"/>
                </a:solidFill>
                <a:latin typeface="Arial MT"/>
                <a:cs typeface="Arial MT"/>
              </a:rPr>
              <a:t>occasions</a:t>
            </a:r>
            <a:r>
              <a:rPr sz="1800" spc="-5" dirty="0">
                <a:solidFill>
                  <a:srgbClr val="171717"/>
                </a:solidFill>
                <a:latin typeface="Arial MT"/>
                <a:cs typeface="Arial MT"/>
              </a:rPr>
              <a:t> </a:t>
            </a:r>
            <a:r>
              <a:rPr sz="1800" spc="-10" dirty="0">
                <a:solidFill>
                  <a:srgbClr val="171717"/>
                </a:solidFill>
                <a:latin typeface="Arial MT"/>
                <a:cs typeface="Arial MT"/>
              </a:rPr>
              <a:t>like</a:t>
            </a:r>
            <a:r>
              <a:rPr sz="1800" spc="-5" dirty="0">
                <a:solidFill>
                  <a:srgbClr val="171717"/>
                </a:solidFill>
                <a:latin typeface="Arial MT"/>
                <a:cs typeface="Arial MT"/>
              </a:rPr>
              <a:t> </a:t>
            </a:r>
            <a:r>
              <a:rPr sz="1800" spc="-25" dirty="0">
                <a:solidFill>
                  <a:srgbClr val="171717"/>
                </a:solidFill>
                <a:latin typeface="Arial MT"/>
                <a:cs typeface="Arial MT"/>
              </a:rPr>
              <a:t>birthdays</a:t>
            </a:r>
            <a:r>
              <a:rPr sz="1800" spc="-5" dirty="0">
                <a:solidFill>
                  <a:srgbClr val="171717"/>
                </a:solidFill>
                <a:latin typeface="Arial MT"/>
                <a:cs typeface="Arial MT"/>
              </a:rPr>
              <a:t> </a:t>
            </a:r>
            <a:r>
              <a:rPr sz="1800" spc="-55" dirty="0">
                <a:solidFill>
                  <a:srgbClr val="171717"/>
                </a:solidFill>
                <a:latin typeface="Arial MT"/>
                <a:cs typeface="Arial MT"/>
              </a:rPr>
              <a:t>and </a:t>
            </a:r>
            <a:r>
              <a:rPr sz="1800" spc="-484" dirty="0">
                <a:solidFill>
                  <a:srgbClr val="171717"/>
                </a:solidFill>
                <a:latin typeface="Arial MT"/>
                <a:cs typeface="Arial MT"/>
              </a:rPr>
              <a:t> </a:t>
            </a:r>
            <a:r>
              <a:rPr sz="1800" spc="-15" dirty="0">
                <a:solidFill>
                  <a:srgbClr val="171717"/>
                </a:solidFill>
                <a:latin typeface="Arial MT"/>
                <a:cs typeface="Arial MT"/>
              </a:rPr>
              <a:t>funerals, </a:t>
            </a:r>
            <a:r>
              <a:rPr sz="1800" spc="-30" dirty="0">
                <a:solidFill>
                  <a:srgbClr val="171717"/>
                </a:solidFill>
                <a:latin typeface="Arial MT"/>
                <a:cs typeface="Arial MT"/>
              </a:rPr>
              <a:t>which</a:t>
            </a:r>
            <a:r>
              <a:rPr sz="1800" spc="-15" dirty="0">
                <a:solidFill>
                  <a:srgbClr val="171717"/>
                </a:solidFill>
                <a:latin typeface="Arial MT"/>
                <a:cs typeface="Arial MT"/>
              </a:rPr>
              <a:t> </a:t>
            </a:r>
            <a:r>
              <a:rPr sz="1800" spc="-90" dirty="0">
                <a:solidFill>
                  <a:srgbClr val="171717"/>
                </a:solidFill>
                <a:latin typeface="Arial MT"/>
                <a:cs typeface="Arial MT"/>
              </a:rPr>
              <a:t>suggests</a:t>
            </a:r>
            <a:r>
              <a:rPr sz="1800" spc="-10" dirty="0">
                <a:solidFill>
                  <a:srgbClr val="171717"/>
                </a:solidFill>
                <a:latin typeface="Arial MT"/>
                <a:cs typeface="Arial MT"/>
              </a:rPr>
              <a:t> </a:t>
            </a:r>
            <a:r>
              <a:rPr sz="1800" dirty="0">
                <a:solidFill>
                  <a:srgbClr val="171717"/>
                </a:solidFill>
                <a:latin typeface="Arial MT"/>
                <a:cs typeface="Arial MT"/>
              </a:rPr>
              <a:t>that</a:t>
            </a:r>
            <a:r>
              <a:rPr sz="1800" spc="-15" dirty="0">
                <a:solidFill>
                  <a:srgbClr val="171717"/>
                </a:solidFill>
                <a:latin typeface="Arial MT"/>
                <a:cs typeface="Arial MT"/>
              </a:rPr>
              <a:t> </a:t>
            </a:r>
            <a:r>
              <a:rPr sz="1800" spc="-95" dirty="0">
                <a:solidFill>
                  <a:srgbClr val="171717"/>
                </a:solidFill>
                <a:latin typeface="Arial MT"/>
                <a:cs typeface="Arial MT"/>
              </a:rPr>
              <a:t>sales</a:t>
            </a:r>
            <a:r>
              <a:rPr sz="1800" spc="-10" dirty="0">
                <a:solidFill>
                  <a:srgbClr val="171717"/>
                </a:solidFill>
                <a:latin typeface="Arial MT"/>
                <a:cs typeface="Arial MT"/>
              </a:rPr>
              <a:t> </a:t>
            </a:r>
            <a:r>
              <a:rPr sz="1800" spc="-80" dirty="0">
                <a:solidFill>
                  <a:srgbClr val="171717"/>
                </a:solidFill>
                <a:latin typeface="Arial MT"/>
                <a:cs typeface="Arial MT"/>
              </a:rPr>
              <a:t>have</a:t>
            </a:r>
            <a:r>
              <a:rPr sz="1800" spc="-15" dirty="0">
                <a:solidFill>
                  <a:srgbClr val="171717"/>
                </a:solidFill>
                <a:latin typeface="Arial MT"/>
                <a:cs typeface="Arial MT"/>
              </a:rPr>
              <a:t> </a:t>
            </a:r>
            <a:r>
              <a:rPr sz="1800" spc="-50" dirty="0">
                <a:solidFill>
                  <a:srgbClr val="171717"/>
                </a:solidFill>
                <a:latin typeface="Arial MT"/>
                <a:cs typeface="Arial MT"/>
              </a:rPr>
              <a:t>increased</a:t>
            </a:r>
            <a:r>
              <a:rPr sz="1800" spc="-15" dirty="0">
                <a:solidFill>
                  <a:srgbClr val="171717"/>
                </a:solidFill>
                <a:latin typeface="Arial MT"/>
                <a:cs typeface="Arial MT"/>
              </a:rPr>
              <a:t> significantly.</a:t>
            </a:r>
            <a:endParaRPr sz="1800">
              <a:latin typeface="Arial MT"/>
              <a:cs typeface="Arial MT"/>
            </a:endParaRPr>
          </a:p>
        </p:txBody>
      </p:sp>
      <p:sp>
        <p:nvSpPr>
          <p:cNvPr id="4" name="object 4"/>
          <p:cNvSpPr txBox="1"/>
          <p:nvPr/>
        </p:nvSpPr>
        <p:spPr>
          <a:xfrm>
            <a:off x="9509214" y="1675975"/>
            <a:ext cx="7737475" cy="1597025"/>
          </a:xfrm>
          <a:prstGeom prst="rect">
            <a:avLst/>
          </a:prstGeom>
        </p:spPr>
        <p:txBody>
          <a:bodyPr vert="horz" wrap="square" lIns="0" tIns="12700" rIns="0" bIns="0" rtlCol="0">
            <a:spAutoFit/>
          </a:bodyPr>
          <a:lstStyle/>
          <a:p>
            <a:pPr marL="12700" marR="160020">
              <a:lnSpc>
                <a:spcPct val="114599"/>
              </a:lnSpc>
              <a:spcBef>
                <a:spcPts val="100"/>
              </a:spcBef>
            </a:pPr>
            <a:r>
              <a:rPr sz="1800" spc="-100" dirty="0">
                <a:solidFill>
                  <a:srgbClr val="171717"/>
                </a:solidFill>
                <a:latin typeface="Arial MT"/>
                <a:cs typeface="Arial MT"/>
              </a:rPr>
              <a:t>Based</a:t>
            </a:r>
            <a:r>
              <a:rPr sz="1800" spc="-5" dirty="0">
                <a:solidFill>
                  <a:srgbClr val="171717"/>
                </a:solidFill>
                <a:latin typeface="Arial MT"/>
                <a:cs typeface="Arial MT"/>
              </a:rPr>
              <a:t> </a:t>
            </a:r>
            <a:r>
              <a:rPr sz="1800" spc="-25" dirty="0">
                <a:solidFill>
                  <a:srgbClr val="171717"/>
                </a:solidFill>
                <a:latin typeface="Arial MT"/>
                <a:cs typeface="Arial MT"/>
              </a:rPr>
              <a:t>on</a:t>
            </a:r>
            <a:r>
              <a:rPr sz="1800" spc="-5" dirty="0">
                <a:solidFill>
                  <a:srgbClr val="171717"/>
                </a:solidFill>
                <a:latin typeface="Arial MT"/>
                <a:cs typeface="Arial MT"/>
              </a:rPr>
              <a:t> </a:t>
            </a:r>
            <a:r>
              <a:rPr sz="1800" spc="-20" dirty="0">
                <a:solidFill>
                  <a:srgbClr val="171717"/>
                </a:solidFill>
                <a:latin typeface="Arial MT"/>
                <a:cs typeface="Arial MT"/>
              </a:rPr>
              <a:t>the</a:t>
            </a:r>
            <a:r>
              <a:rPr sz="1800" spc="-5" dirty="0">
                <a:solidFill>
                  <a:srgbClr val="171717"/>
                </a:solidFill>
                <a:latin typeface="Arial MT"/>
                <a:cs typeface="Arial MT"/>
              </a:rPr>
              <a:t> </a:t>
            </a:r>
            <a:r>
              <a:rPr sz="1800" spc="-70" dirty="0">
                <a:solidFill>
                  <a:srgbClr val="171717"/>
                </a:solidFill>
                <a:latin typeface="Arial MT"/>
                <a:cs typeface="Arial MT"/>
              </a:rPr>
              <a:t>analysis</a:t>
            </a:r>
            <a:r>
              <a:rPr sz="1800" spc="-5" dirty="0">
                <a:solidFill>
                  <a:srgbClr val="171717"/>
                </a:solidFill>
                <a:latin typeface="Arial MT"/>
                <a:cs typeface="Arial MT"/>
              </a:rPr>
              <a:t> </a:t>
            </a:r>
            <a:r>
              <a:rPr sz="1800" spc="-45" dirty="0">
                <a:solidFill>
                  <a:srgbClr val="171717"/>
                </a:solidFill>
                <a:latin typeface="Arial MT"/>
                <a:cs typeface="Arial MT"/>
              </a:rPr>
              <a:t>done</a:t>
            </a:r>
            <a:r>
              <a:rPr sz="1800" spc="-5" dirty="0">
                <a:solidFill>
                  <a:srgbClr val="171717"/>
                </a:solidFill>
                <a:latin typeface="Arial MT"/>
                <a:cs typeface="Arial MT"/>
              </a:rPr>
              <a:t> </a:t>
            </a:r>
            <a:r>
              <a:rPr sz="1800" spc="-25" dirty="0">
                <a:solidFill>
                  <a:srgbClr val="171717"/>
                </a:solidFill>
                <a:latin typeface="Arial MT"/>
                <a:cs typeface="Arial MT"/>
              </a:rPr>
              <a:t>on</a:t>
            </a:r>
            <a:r>
              <a:rPr sz="1800" spc="-5" dirty="0">
                <a:solidFill>
                  <a:srgbClr val="171717"/>
                </a:solidFill>
                <a:latin typeface="Arial MT"/>
                <a:cs typeface="Arial MT"/>
              </a:rPr>
              <a:t> </a:t>
            </a:r>
            <a:r>
              <a:rPr sz="1800" spc="-25" dirty="0">
                <a:solidFill>
                  <a:srgbClr val="171717"/>
                </a:solidFill>
                <a:latin typeface="Arial MT"/>
                <a:cs typeface="Arial MT"/>
              </a:rPr>
              <a:t>Togo,</a:t>
            </a:r>
            <a:r>
              <a:rPr sz="1800" dirty="0">
                <a:solidFill>
                  <a:srgbClr val="171717"/>
                </a:solidFill>
                <a:latin typeface="Arial MT"/>
                <a:cs typeface="Arial MT"/>
              </a:rPr>
              <a:t> </a:t>
            </a:r>
            <a:r>
              <a:rPr sz="1800" spc="45" dirty="0">
                <a:solidFill>
                  <a:srgbClr val="171717"/>
                </a:solidFill>
                <a:latin typeface="Arial MT"/>
                <a:cs typeface="Arial MT"/>
              </a:rPr>
              <a:t>it</a:t>
            </a:r>
            <a:r>
              <a:rPr sz="1800" spc="-5" dirty="0">
                <a:solidFill>
                  <a:srgbClr val="171717"/>
                </a:solidFill>
                <a:latin typeface="Arial MT"/>
                <a:cs typeface="Arial MT"/>
              </a:rPr>
              <a:t> </a:t>
            </a:r>
            <a:r>
              <a:rPr sz="1800" spc="-65" dirty="0">
                <a:solidFill>
                  <a:srgbClr val="171717"/>
                </a:solidFill>
                <a:latin typeface="Arial MT"/>
                <a:cs typeface="Arial MT"/>
              </a:rPr>
              <a:t>is</a:t>
            </a:r>
            <a:r>
              <a:rPr sz="1800" spc="-5" dirty="0">
                <a:solidFill>
                  <a:srgbClr val="171717"/>
                </a:solidFill>
                <a:latin typeface="Arial MT"/>
                <a:cs typeface="Arial MT"/>
              </a:rPr>
              <a:t> </a:t>
            </a:r>
            <a:r>
              <a:rPr sz="1800" spc="-30" dirty="0">
                <a:solidFill>
                  <a:srgbClr val="171717"/>
                </a:solidFill>
                <a:latin typeface="Arial MT"/>
                <a:cs typeface="Arial MT"/>
              </a:rPr>
              <a:t>apparent</a:t>
            </a:r>
            <a:r>
              <a:rPr sz="1800" spc="-5" dirty="0">
                <a:solidFill>
                  <a:srgbClr val="171717"/>
                </a:solidFill>
                <a:latin typeface="Arial MT"/>
                <a:cs typeface="Arial MT"/>
              </a:rPr>
              <a:t> </a:t>
            </a:r>
            <a:r>
              <a:rPr sz="1800" dirty="0">
                <a:solidFill>
                  <a:srgbClr val="171717"/>
                </a:solidFill>
                <a:latin typeface="Arial MT"/>
                <a:cs typeface="Arial MT"/>
              </a:rPr>
              <a:t>that</a:t>
            </a:r>
            <a:r>
              <a:rPr sz="1800" spc="-5" dirty="0">
                <a:solidFill>
                  <a:srgbClr val="171717"/>
                </a:solidFill>
                <a:latin typeface="Arial MT"/>
                <a:cs typeface="Arial MT"/>
              </a:rPr>
              <a:t> </a:t>
            </a:r>
            <a:r>
              <a:rPr sz="1800" spc="-20" dirty="0">
                <a:solidFill>
                  <a:srgbClr val="171717"/>
                </a:solidFill>
                <a:latin typeface="Arial MT"/>
                <a:cs typeface="Arial MT"/>
              </a:rPr>
              <a:t>the</a:t>
            </a:r>
            <a:r>
              <a:rPr sz="1800" spc="-5" dirty="0">
                <a:solidFill>
                  <a:srgbClr val="171717"/>
                </a:solidFill>
                <a:latin typeface="Arial MT"/>
                <a:cs typeface="Arial MT"/>
              </a:rPr>
              <a:t> </a:t>
            </a:r>
            <a:r>
              <a:rPr sz="1800" spc="-35" dirty="0">
                <a:solidFill>
                  <a:srgbClr val="171717"/>
                </a:solidFill>
                <a:latin typeface="Arial MT"/>
                <a:cs typeface="Arial MT"/>
              </a:rPr>
              <a:t>weather</a:t>
            </a:r>
            <a:r>
              <a:rPr sz="1800" dirty="0">
                <a:solidFill>
                  <a:srgbClr val="171717"/>
                </a:solidFill>
                <a:latin typeface="Arial MT"/>
                <a:cs typeface="Arial MT"/>
              </a:rPr>
              <a:t> </a:t>
            </a:r>
            <a:r>
              <a:rPr sz="1800" spc="-10" dirty="0">
                <a:solidFill>
                  <a:srgbClr val="171717"/>
                </a:solidFill>
                <a:latin typeface="Arial MT"/>
                <a:cs typeface="Arial MT"/>
              </a:rPr>
              <a:t>condition </a:t>
            </a:r>
            <a:r>
              <a:rPr sz="1800" spc="-484" dirty="0">
                <a:solidFill>
                  <a:srgbClr val="171717"/>
                </a:solidFill>
                <a:latin typeface="Arial MT"/>
                <a:cs typeface="Arial MT"/>
              </a:rPr>
              <a:t> </a:t>
            </a:r>
            <a:r>
              <a:rPr sz="1800" spc="10" dirty="0">
                <a:solidFill>
                  <a:srgbClr val="171717"/>
                </a:solidFill>
                <a:latin typeface="Arial MT"/>
                <a:cs typeface="Arial MT"/>
              </a:rPr>
              <a:t>will</a:t>
            </a:r>
            <a:r>
              <a:rPr sz="1800" spc="-10" dirty="0">
                <a:solidFill>
                  <a:srgbClr val="171717"/>
                </a:solidFill>
                <a:latin typeface="Arial MT"/>
                <a:cs typeface="Arial MT"/>
              </a:rPr>
              <a:t> </a:t>
            </a:r>
            <a:r>
              <a:rPr sz="1800" spc="-50" dirty="0">
                <a:solidFill>
                  <a:srgbClr val="171717"/>
                </a:solidFill>
                <a:latin typeface="Arial MT"/>
                <a:cs typeface="Arial MT"/>
              </a:rPr>
              <a:t>change.</a:t>
            </a:r>
            <a:r>
              <a:rPr sz="1800" spc="-10" dirty="0">
                <a:solidFill>
                  <a:srgbClr val="171717"/>
                </a:solidFill>
                <a:latin typeface="Arial MT"/>
                <a:cs typeface="Arial MT"/>
              </a:rPr>
              <a:t> </a:t>
            </a:r>
            <a:r>
              <a:rPr sz="1800" spc="-45" dirty="0">
                <a:solidFill>
                  <a:srgbClr val="171717"/>
                </a:solidFill>
                <a:latin typeface="Arial MT"/>
                <a:cs typeface="Arial MT"/>
              </a:rPr>
              <a:t>The</a:t>
            </a:r>
            <a:r>
              <a:rPr sz="1800" spc="-10" dirty="0">
                <a:solidFill>
                  <a:srgbClr val="171717"/>
                </a:solidFill>
                <a:latin typeface="Arial MT"/>
                <a:cs typeface="Arial MT"/>
              </a:rPr>
              <a:t> </a:t>
            </a:r>
            <a:r>
              <a:rPr sz="1800" spc="-15" dirty="0">
                <a:solidFill>
                  <a:srgbClr val="171717"/>
                </a:solidFill>
                <a:latin typeface="Arial MT"/>
                <a:cs typeface="Arial MT"/>
              </a:rPr>
              <a:t>temperature</a:t>
            </a:r>
            <a:r>
              <a:rPr sz="1800" spc="-10" dirty="0">
                <a:solidFill>
                  <a:srgbClr val="171717"/>
                </a:solidFill>
                <a:latin typeface="Arial MT"/>
                <a:cs typeface="Arial MT"/>
              </a:rPr>
              <a:t> </a:t>
            </a:r>
            <a:r>
              <a:rPr sz="1800" spc="35" dirty="0">
                <a:solidFill>
                  <a:srgbClr val="171717"/>
                </a:solidFill>
                <a:latin typeface="Arial MT"/>
                <a:cs typeface="Arial MT"/>
              </a:rPr>
              <a:t>of</a:t>
            </a:r>
            <a:r>
              <a:rPr sz="1800" spc="-10" dirty="0">
                <a:solidFill>
                  <a:srgbClr val="171717"/>
                </a:solidFill>
                <a:latin typeface="Arial MT"/>
                <a:cs typeface="Arial MT"/>
              </a:rPr>
              <a:t> </a:t>
            </a:r>
            <a:r>
              <a:rPr sz="1800" spc="-20" dirty="0">
                <a:solidFill>
                  <a:srgbClr val="171717"/>
                </a:solidFill>
                <a:latin typeface="Arial MT"/>
                <a:cs typeface="Arial MT"/>
              </a:rPr>
              <a:t>the</a:t>
            </a:r>
            <a:r>
              <a:rPr sz="1800" spc="-10" dirty="0">
                <a:solidFill>
                  <a:srgbClr val="171717"/>
                </a:solidFill>
                <a:latin typeface="Arial MT"/>
                <a:cs typeface="Arial MT"/>
              </a:rPr>
              <a:t> </a:t>
            </a:r>
            <a:r>
              <a:rPr sz="1800" spc="-25" dirty="0">
                <a:solidFill>
                  <a:srgbClr val="171717"/>
                </a:solidFill>
                <a:latin typeface="Arial MT"/>
                <a:cs typeface="Arial MT"/>
              </a:rPr>
              <a:t>planet</a:t>
            </a:r>
            <a:r>
              <a:rPr sz="1800" spc="-10" dirty="0">
                <a:solidFill>
                  <a:srgbClr val="171717"/>
                </a:solidFill>
                <a:latin typeface="Arial MT"/>
                <a:cs typeface="Arial MT"/>
              </a:rPr>
              <a:t> </a:t>
            </a:r>
            <a:r>
              <a:rPr sz="1800" spc="-65" dirty="0">
                <a:solidFill>
                  <a:srgbClr val="171717"/>
                </a:solidFill>
                <a:latin typeface="Arial MT"/>
                <a:cs typeface="Arial MT"/>
              </a:rPr>
              <a:t>is</a:t>
            </a:r>
            <a:r>
              <a:rPr sz="1800" spc="-10" dirty="0">
                <a:solidFill>
                  <a:srgbClr val="171717"/>
                </a:solidFill>
                <a:latin typeface="Arial MT"/>
                <a:cs typeface="Arial MT"/>
              </a:rPr>
              <a:t> </a:t>
            </a:r>
            <a:r>
              <a:rPr sz="1800" spc="-25" dirty="0">
                <a:solidFill>
                  <a:srgbClr val="171717"/>
                </a:solidFill>
                <a:latin typeface="Arial MT"/>
                <a:cs typeface="Arial MT"/>
              </a:rPr>
              <a:t>rising</a:t>
            </a:r>
            <a:r>
              <a:rPr sz="1800" spc="-10" dirty="0">
                <a:solidFill>
                  <a:srgbClr val="171717"/>
                </a:solidFill>
                <a:latin typeface="Arial MT"/>
                <a:cs typeface="Arial MT"/>
              </a:rPr>
              <a:t> </a:t>
            </a:r>
            <a:r>
              <a:rPr sz="1800" spc="-50" dirty="0">
                <a:solidFill>
                  <a:srgbClr val="171717"/>
                </a:solidFill>
                <a:latin typeface="Arial MT"/>
                <a:cs typeface="Arial MT"/>
              </a:rPr>
              <a:t>due</a:t>
            </a:r>
            <a:r>
              <a:rPr sz="1800" spc="-10" dirty="0">
                <a:solidFill>
                  <a:srgbClr val="171717"/>
                </a:solidFill>
                <a:latin typeface="Arial MT"/>
                <a:cs typeface="Arial MT"/>
              </a:rPr>
              <a:t> </a:t>
            </a:r>
            <a:r>
              <a:rPr sz="1800" spc="25" dirty="0">
                <a:solidFill>
                  <a:srgbClr val="171717"/>
                </a:solidFill>
                <a:latin typeface="Arial MT"/>
                <a:cs typeface="Arial MT"/>
              </a:rPr>
              <a:t>to</a:t>
            </a:r>
            <a:r>
              <a:rPr sz="1800" spc="-10" dirty="0">
                <a:solidFill>
                  <a:srgbClr val="171717"/>
                </a:solidFill>
                <a:latin typeface="Arial MT"/>
                <a:cs typeface="Arial MT"/>
              </a:rPr>
              <a:t> </a:t>
            </a:r>
            <a:r>
              <a:rPr sz="1800" spc="-30" dirty="0">
                <a:solidFill>
                  <a:srgbClr val="171717"/>
                </a:solidFill>
                <a:latin typeface="Arial MT"/>
                <a:cs typeface="Arial MT"/>
              </a:rPr>
              <a:t>global</a:t>
            </a:r>
            <a:r>
              <a:rPr sz="1800" spc="-10" dirty="0">
                <a:solidFill>
                  <a:srgbClr val="171717"/>
                </a:solidFill>
                <a:latin typeface="Arial MT"/>
                <a:cs typeface="Arial MT"/>
              </a:rPr>
              <a:t> </a:t>
            </a:r>
            <a:r>
              <a:rPr sz="1800" spc="-25" dirty="0">
                <a:solidFill>
                  <a:srgbClr val="171717"/>
                </a:solidFill>
                <a:latin typeface="Arial MT"/>
                <a:cs typeface="Arial MT"/>
              </a:rPr>
              <a:t>warming,</a:t>
            </a:r>
            <a:endParaRPr sz="1800">
              <a:latin typeface="Arial MT"/>
              <a:cs typeface="Arial MT"/>
            </a:endParaRPr>
          </a:p>
          <a:p>
            <a:pPr marL="12700" marR="5080">
              <a:lnSpc>
                <a:spcPct val="114599"/>
              </a:lnSpc>
            </a:pPr>
            <a:r>
              <a:rPr sz="1800" spc="-30" dirty="0">
                <a:solidFill>
                  <a:srgbClr val="171717"/>
                </a:solidFill>
                <a:latin typeface="Arial MT"/>
                <a:cs typeface="Arial MT"/>
              </a:rPr>
              <a:t>which</a:t>
            </a:r>
            <a:r>
              <a:rPr sz="1800" spc="-15" dirty="0">
                <a:solidFill>
                  <a:srgbClr val="171717"/>
                </a:solidFill>
                <a:latin typeface="Arial MT"/>
                <a:cs typeface="Arial MT"/>
              </a:rPr>
              <a:t> </a:t>
            </a:r>
            <a:r>
              <a:rPr sz="1800" spc="-30" dirty="0">
                <a:solidFill>
                  <a:srgbClr val="171717"/>
                </a:solidFill>
                <a:latin typeface="Arial MT"/>
                <a:cs typeface="Arial MT"/>
              </a:rPr>
              <a:t>implies</a:t>
            </a:r>
            <a:r>
              <a:rPr sz="1800" spc="-15" dirty="0">
                <a:solidFill>
                  <a:srgbClr val="171717"/>
                </a:solidFill>
                <a:latin typeface="Arial MT"/>
                <a:cs typeface="Arial MT"/>
              </a:rPr>
              <a:t> </a:t>
            </a:r>
            <a:r>
              <a:rPr sz="1800" spc="-10" dirty="0">
                <a:solidFill>
                  <a:srgbClr val="171717"/>
                </a:solidFill>
                <a:latin typeface="Arial MT"/>
                <a:cs typeface="Arial MT"/>
              </a:rPr>
              <a:t>there </a:t>
            </a:r>
            <a:r>
              <a:rPr sz="1800" spc="10" dirty="0">
                <a:solidFill>
                  <a:srgbClr val="171717"/>
                </a:solidFill>
                <a:latin typeface="Arial MT"/>
                <a:cs typeface="Arial MT"/>
              </a:rPr>
              <a:t>will</a:t>
            </a:r>
            <a:r>
              <a:rPr sz="1800" spc="-15" dirty="0">
                <a:solidFill>
                  <a:srgbClr val="171717"/>
                </a:solidFill>
                <a:latin typeface="Arial MT"/>
                <a:cs typeface="Arial MT"/>
              </a:rPr>
              <a:t> </a:t>
            </a:r>
            <a:r>
              <a:rPr sz="1800" spc="-60" dirty="0">
                <a:solidFill>
                  <a:srgbClr val="171717"/>
                </a:solidFill>
                <a:latin typeface="Arial MT"/>
                <a:cs typeface="Arial MT"/>
              </a:rPr>
              <a:t>be</a:t>
            </a:r>
            <a:r>
              <a:rPr sz="1800" spc="-15" dirty="0">
                <a:solidFill>
                  <a:srgbClr val="171717"/>
                </a:solidFill>
                <a:latin typeface="Arial MT"/>
                <a:cs typeface="Arial MT"/>
              </a:rPr>
              <a:t> </a:t>
            </a:r>
            <a:r>
              <a:rPr sz="1800" spc="-110" dirty="0">
                <a:solidFill>
                  <a:srgbClr val="171717"/>
                </a:solidFill>
                <a:latin typeface="Arial MT"/>
                <a:cs typeface="Arial MT"/>
              </a:rPr>
              <a:t>a</a:t>
            </a:r>
            <a:r>
              <a:rPr sz="1800" spc="-10" dirty="0">
                <a:solidFill>
                  <a:srgbClr val="171717"/>
                </a:solidFill>
                <a:latin typeface="Arial MT"/>
                <a:cs typeface="Arial MT"/>
              </a:rPr>
              <a:t> </a:t>
            </a:r>
            <a:r>
              <a:rPr sz="1800" spc="-20" dirty="0">
                <a:solidFill>
                  <a:srgbClr val="171717"/>
                </a:solidFill>
                <a:latin typeface="Arial MT"/>
                <a:cs typeface="Arial MT"/>
              </a:rPr>
              <a:t>drastic</a:t>
            </a:r>
            <a:r>
              <a:rPr sz="1800" spc="-15" dirty="0">
                <a:solidFill>
                  <a:srgbClr val="171717"/>
                </a:solidFill>
                <a:latin typeface="Arial MT"/>
                <a:cs typeface="Arial MT"/>
              </a:rPr>
              <a:t> </a:t>
            </a:r>
            <a:r>
              <a:rPr sz="1800" spc="-70" dirty="0">
                <a:solidFill>
                  <a:srgbClr val="171717"/>
                </a:solidFill>
                <a:latin typeface="Arial MT"/>
                <a:cs typeface="Arial MT"/>
              </a:rPr>
              <a:t>change</a:t>
            </a:r>
            <a:r>
              <a:rPr sz="1800" spc="-15" dirty="0">
                <a:solidFill>
                  <a:srgbClr val="171717"/>
                </a:solidFill>
                <a:latin typeface="Arial MT"/>
                <a:cs typeface="Arial MT"/>
              </a:rPr>
              <a:t> </a:t>
            </a:r>
            <a:r>
              <a:rPr sz="1800" spc="-5" dirty="0">
                <a:solidFill>
                  <a:srgbClr val="171717"/>
                </a:solidFill>
                <a:latin typeface="Arial MT"/>
                <a:cs typeface="Arial MT"/>
              </a:rPr>
              <a:t>in</a:t>
            </a:r>
            <a:r>
              <a:rPr sz="1800" spc="-10" dirty="0">
                <a:solidFill>
                  <a:srgbClr val="171717"/>
                </a:solidFill>
                <a:latin typeface="Arial MT"/>
                <a:cs typeface="Arial MT"/>
              </a:rPr>
              <a:t> </a:t>
            </a:r>
            <a:r>
              <a:rPr sz="1800" spc="-20" dirty="0">
                <a:solidFill>
                  <a:srgbClr val="171717"/>
                </a:solidFill>
                <a:latin typeface="Arial MT"/>
                <a:cs typeface="Arial MT"/>
              </a:rPr>
              <a:t>the</a:t>
            </a:r>
            <a:r>
              <a:rPr sz="1800" spc="-15" dirty="0">
                <a:solidFill>
                  <a:srgbClr val="171717"/>
                </a:solidFill>
                <a:latin typeface="Arial MT"/>
                <a:cs typeface="Arial MT"/>
              </a:rPr>
              <a:t> </a:t>
            </a:r>
            <a:r>
              <a:rPr sz="1800" spc="-20" dirty="0">
                <a:solidFill>
                  <a:srgbClr val="171717"/>
                </a:solidFill>
                <a:latin typeface="Arial MT"/>
                <a:cs typeface="Arial MT"/>
              </a:rPr>
              <a:t>weather.</a:t>
            </a:r>
            <a:r>
              <a:rPr sz="1800" spc="-15" dirty="0">
                <a:solidFill>
                  <a:srgbClr val="171717"/>
                </a:solidFill>
                <a:latin typeface="Arial MT"/>
                <a:cs typeface="Arial MT"/>
              </a:rPr>
              <a:t> </a:t>
            </a:r>
            <a:r>
              <a:rPr sz="1800" spc="-105" dirty="0">
                <a:solidFill>
                  <a:srgbClr val="171717"/>
                </a:solidFill>
                <a:latin typeface="Arial MT"/>
                <a:cs typeface="Arial MT"/>
              </a:rPr>
              <a:t>As</a:t>
            </a:r>
            <a:r>
              <a:rPr sz="1800" spc="-10" dirty="0">
                <a:solidFill>
                  <a:srgbClr val="171717"/>
                </a:solidFill>
                <a:latin typeface="Arial MT"/>
                <a:cs typeface="Arial MT"/>
              </a:rPr>
              <a:t> </a:t>
            </a:r>
            <a:r>
              <a:rPr sz="1800" spc="-110" dirty="0">
                <a:solidFill>
                  <a:srgbClr val="171717"/>
                </a:solidFill>
                <a:latin typeface="Arial MT"/>
                <a:cs typeface="Arial MT"/>
              </a:rPr>
              <a:t>a</a:t>
            </a:r>
            <a:r>
              <a:rPr sz="1800" spc="-15" dirty="0">
                <a:solidFill>
                  <a:srgbClr val="171717"/>
                </a:solidFill>
                <a:latin typeface="Arial MT"/>
                <a:cs typeface="Arial MT"/>
              </a:rPr>
              <a:t> </a:t>
            </a:r>
            <a:r>
              <a:rPr sz="1800" spc="-5" dirty="0">
                <a:solidFill>
                  <a:srgbClr val="171717"/>
                </a:solidFill>
                <a:latin typeface="Arial MT"/>
                <a:cs typeface="Arial MT"/>
              </a:rPr>
              <a:t>result,</a:t>
            </a:r>
            <a:r>
              <a:rPr sz="1800" spc="-15" dirty="0">
                <a:solidFill>
                  <a:srgbClr val="171717"/>
                </a:solidFill>
                <a:latin typeface="Arial MT"/>
                <a:cs typeface="Arial MT"/>
              </a:rPr>
              <a:t> </a:t>
            </a:r>
            <a:r>
              <a:rPr sz="1800" spc="-10" dirty="0">
                <a:solidFill>
                  <a:srgbClr val="171717"/>
                </a:solidFill>
                <a:latin typeface="Arial MT"/>
                <a:cs typeface="Arial MT"/>
              </a:rPr>
              <a:t>there </a:t>
            </a:r>
            <a:r>
              <a:rPr sz="1800" spc="-65" dirty="0">
                <a:solidFill>
                  <a:srgbClr val="171717"/>
                </a:solidFill>
                <a:latin typeface="Arial MT"/>
                <a:cs typeface="Arial MT"/>
              </a:rPr>
              <a:t>is </a:t>
            </a:r>
            <a:r>
              <a:rPr sz="1800" spc="-484" dirty="0">
                <a:solidFill>
                  <a:srgbClr val="171717"/>
                </a:solidFill>
                <a:latin typeface="Arial MT"/>
                <a:cs typeface="Arial MT"/>
              </a:rPr>
              <a:t> </a:t>
            </a:r>
            <a:r>
              <a:rPr sz="1800" spc="-110" dirty="0">
                <a:solidFill>
                  <a:srgbClr val="171717"/>
                </a:solidFill>
                <a:latin typeface="Arial MT"/>
                <a:cs typeface="Arial MT"/>
              </a:rPr>
              <a:t>a</a:t>
            </a:r>
            <a:r>
              <a:rPr sz="1800" spc="-15" dirty="0">
                <a:solidFill>
                  <a:srgbClr val="171717"/>
                </a:solidFill>
                <a:latin typeface="Arial MT"/>
                <a:cs typeface="Arial MT"/>
              </a:rPr>
              <a:t> </a:t>
            </a:r>
            <a:r>
              <a:rPr sz="1800" spc="-30" dirty="0">
                <a:solidFill>
                  <a:srgbClr val="171717"/>
                </a:solidFill>
                <a:latin typeface="Arial MT"/>
                <a:cs typeface="Arial MT"/>
              </a:rPr>
              <a:t>growing</a:t>
            </a:r>
            <a:r>
              <a:rPr sz="1800" spc="-15" dirty="0">
                <a:solidFill>
                  <a:srgbClr val="171717"/>
                </a:solidFill>
                <a:latin typeface="Arial MT"/>
                <a:cs typeface="Arial MT"/>
              </a:rPr>
              <a:t> </a:t>
            </a:r>
            <a:r>
              <a:rPr sz="1800" spc="-60" dirty="0">
                <a:solidFill>
                  <a:srgbClr val="171717"/>
                </a:solidFill>
                <a:latin typeface="Arial MT"/>
                <a:cs typeface="Arial MT"/>
              </a:rPr>
              <a:t>need</a:t>
            </a:r>
            <a:r>
              <a:rPr sz="1800" spc="-10" dirty="0">
                <a:solidFill>
                  <a:srgbClr val="171717"/>
                </a:solidFill>
                <a:latin typeface="Arial MT"/>
                <a:cs typeface="Arial MT"/>
              </a:rPr>
              <a:t> </a:t>
            </a:r>
            <a:r>
              <a:rPr sz="1800" spc="55" dirty="0">
                <a:solidFill>
                  <a:srgbClr val="171717"/>
                </a:solidFill>
                <a:latin typeface="Arial MT"/>
                <a:cs typeface="Arial MT"/>
              </a:rPr>
              <a:t>for</a:t>
            </a:r>
            <a:r>
              <a:rPr sz="1800" spc="-15" dirty="0">
                <a:solidFill>
                  <a:srgbClr val="171717"/>
                </a:solidFill>
                <a:latin typeface="Arial MT"/>
                <a:cs typeface="Arial MT"/>
              </a:rPr>
              <a:t> umbrellas.</a:t>
            </a:r>
            <a:r>
              <a:rPr sz="1800" spc="-10" dirty="0">
                <a:solidFill>
                  <a:srgbClr val="171717"/>
                </a:solidFill>
                <a:latin typeface="Arial MT"/>
                <a:cs typeface="Arial MT"/>
              </a:rPr>
              <a:t> </a:t>
            </a:r>
            <a:r>
              <a:rPr sz="1800" spc="-45" dirty="0">
                <a:solidFill>
                  <a:srgbClr val="171717"/>
                </a:solidFill>
                <a:latin typeface="Arial MT"/>
                <a:cs typeface="Arial MT"/>
              </a:rPr>
              <a:t>Hence,</a:t>
            </a:r>
            <a:r>
              <a:rPr sz="1800" spc="-15" dirty="0">
                <a:solidFill>
                  <a:srgbClr val="171717"/>
                </a:solidFill>
                <a:latin typeface="Arial MT"/>
                <a:cs typeface="Arial MT"/>
              </a:rPr>
              <a:t> </a:t>
            </a:r>
            <a:r>
              <a:rPr sz="1800" spc="-20" dirty="0">
                <a:solidFill>
                  <a:srgbClr val="171717"/>
                </a:solidFill>
                <a:latin typeface="Arial MT"/>
                <a:cs typeface="Arial MT"/>
              </a:rPr>
              <a:t>the</a:t>
            </a:r>
            <a:r>
              <a:rPr sz="1800" spc="-10" dirty="0">
                <a:solidFill>
                  <a:srgbClr val="171717"/>
                </a:solidFill>
                <a:latin typeface="Arial MT"/>
                <a:cs typeface="Arial MT"/>
              </a:rPr>
              <a:t> </a:t>
            </a:r>
            <a:r>
              <a:rPr sz="1800" spc="-40" dirty="0">
                <a:solidFill>
                  <a:srgbClr val="171717"/>
                </a:solidFill>
                <a:latin typeface="Arial MT"/>
                <a:cs typeface="Arial MT"/>
              </a:rPr>
              <a:t>establishment</a:t>
            </a:r>
            <a:r>
              <a:rPr sz="1800" spc="-15" dirty="0">
                <a:solidFill>
                  <a:srgbClr val="171717"/>
                </a:solidFill>
                <a:latin typeface="Arial MT"/>
                <a:cs typeface="Arial MT"/>
              </a:rPr>
              <a:t> </a:t>
            </a:r>
            <a:r>
              <a:rPr sz="1800" spc="35" dirty="0">
                <a:solidFill>
                  <a:srgbClr val="171717"/>
                </a:solidFill>
                <a:latin typeface="Arial MT"/>
                <a:cs typeface="Arial MT"/>
              </a:rPr>
              <a:t>of</a:t>
            </a:r>
            <a:r>
              <a:rPr sz="1800" spc="-10" dirty="0">
                <a:solidFill>
                  <a:srgbClr val="171717"/>
                </a:solidFill>
                <a:latin typeface="Arial MT"/>
                <a:cs typeface="Arial MT"/>
              </a:rPr>
              <a:t> </a:t>
            </a:r>
            <a:r>
              <a:rPr sz="1800" spc="-110" dirty="0">
                <a:solidFill>
                  <a:srgbClr val="171717"/>
                </a:solidFill>
                <a:latin typeface="Arial MT"/>
                <a:cs typeface="Arial MT"/>
              </a:rPr>
              <a:t>a</a:t>
            </a:r>
            <a:r>
              <a:rPr sz="1800" spc="-15" dirty="0">
                <a:solidFill>
                  <a:srgbClr val="171717"/>
                </a:solidFill>
                <a:latin typeface="Arial MT"/>
                <a:cs typeface="Arial MT"/>
              </a:rPr>
              <a:t> </a:t>
            </a:r>
            <a:r>
              <a:rPr sz="1800" spc="-20" dirty="0">
                <a:solidFill>
                  <a:srgbClr val="171717"/>
                </a:solidFill>
                <a:latin typeface="Arial MT"/>
                <a:cs typeface="Arial MT"/>
              </a:rPr>
              <a:t>manufacturing</a:t>
            </a:r>
            <a:endParaRPr sz="1800">
              <a:latin typeface="Arial MT"/>
              <a:cs typeface="Arial MT"/>
            </a:endParaRPr>
          </a:p>
          <a:p>
            <a:pPr marL="12700">
              <a:lnSpc>
                <a:spcPct val="100000"/>
              </a:lnSpc>
              <a:spcBef>
                <a:spcPts val="315"/>
              </a:spcBef>
            </a:pPr>
            <a:r>
              <a:rPr sz="1800" dirty="0">
                <a:solidFill>
                  <a:srgbClr val="171717"/>
                </a:solidFill>
                <a:latin typeface="Arial MT"/>
                <a:cs typeface="Arial MT"/>
              </a:rPr>
              <a:t>facility</a:t>
            </a:r>
            <a:r>
              <a:rPr sz="1800" spc="-20" dirty="0">
                <a:solidFill>
                  <a:srgbClr val="171717"/>
                </a:solidFill>
                <a:latin typeface="Arial MT"/>
                <a:cs typeface="Arial MT"/>
              </a:rPr>
              <a:t> </a:t>
            </a:r>
            <a:r>
              <a:rPr sz="1800" spc="-5" dirty="0">
                <a:solidFill>
                  <a:srgbClr val="171717"/>
                </a:solidFill>
                <a:latin typeface="Arial MT"/>
                <a:cs typeface="Arial MT"/>
              </a:rPr>
              <a:t>in</a:t>
            </a:r>
            <a:r>
              <a:rPr sz="1800" spc="-20" dirty="0">
                <a:solidFill>
                  <a:srgbClr val="171717"/>
                </a:solidFill>
                <a:latin typeface="Arial MT"/>
                <a:cs typeface="Arial MT"/>
              </a:rPr>
              <a:t> </a:t>
            </a:r>
            <a:r>
              <a:rPr sz="1800" spc="-40" dirty="0">
                <a:solidFill>
                  <a:srgbClr val="171717"/>
                </a:solidFill>
                <a:latin typeface="Arial MT"/>
                <a:cs typeface="Arial MT"/>
              </a:rPr>
              <a:t>Togo</a:t>
            </a:r>
            <a:r>
              <a:rPr sz="1800" spc="-20" dirty="0">
                <a:solidFill>
                  <a:srgbClr val="171717"/>
                </a:solidFill>
                <a:latin typeface="Arial MT"/>
                <a:cs typeface="Arial MT"/>
              </a:rPr>
              <a:t> </a:t>
            </a:r>
            <a:r>
              <a:rPr sz="1800" spc="-65" dirty="0">
                <a:solidFill>
                  <a:srgbClr val="171717"/>
                </a:solidFill>
                <a:latin typeface="Arial MT"/>
                <a:cs typeface="Arial MT"/>
              </a:rPr>
              <a:t>is</a:t>
            </a:r>
            <a:r>
              <a:rPr sz="1800" spc="-20" dirty="0">
                <a:solidFill>
                  <a:srgbClr val="171717"/>
                </a:solidFill>
                <a:latin typeface="Arial MT"/>
                <a:cs typeface="Arial MT"/>
              </a:rPr>
              <a:t> </a:t>
            </a:r>
            <a:r>
              <a:rPr sz="1800" dirty="0">
                <a:solidFill>
                  <a:srgbClr val="171717"/>
                </a:solidFill>
                <a:latin typeface="Arial MT"/>
                <a:cs typeface="Arial MT"/>
              </a:rPr>
              <a:t>justified.</a:t>
            </a:r>
            <a:endParaRPr sz="1800">
              <a:latin typeface="Arial MT"/>
              <a:cs typeface="Arial MT"/>
            </a:endParaRPr>
          </a:p>
        </p:txBody>
      </p:sp>
      <p:sp>
        <p:nvSpPr>
          <p:cNvPr id="5" name="object 5"/>
          <p:cNvSpPr/>
          <p:nvPr/>
        </p:nvSpPr>
        <p:spPr>
          <a:xfrm>
            <a:off x="9521914" y="1028700"/>
            <a:ext cx="571500" cy="104775"/>
          </a:xfrm>
          <a:custGeom>
            <a:avLst/>
            <a:gdLst/>
            <a:ahLst/>
            <a:cxnLst/>
            <a:rect l="l" t="t" r="r" b="b"/>
            <a:pathLst>
              <a:path w="571500" h="104775">
                <a:moveTo>
                  <a:pt x="571499" y="104774"/>
                </a:moveTo>
                <a:lnTo>
                  <a:pt x="0" y="104774"/>
                </a:lnTo>
                <a:lnTo>
                  <a:pt x="0" y="0"/>
                </a:lnTo>
                <a:lnTo>
                  <a:pt x="571499" y="0"/>
                </a:lnTo>
                <a:lnTo>
                  <a:pt x="571499" y="104774"/>
                </a:lnTo>
                <a:close/>
              </a:path>
            </a:pathLst>
          </a:custGeom>
          <a:solidFill>
            <a:srgbClr val="171717"/>
          </a:solidFill>
        </p:spPr>
        <p:txBody>
          <a:bodyPr wrap="square" lIns="0" tIns="0" rIns="0" bIns="0" rtlCol="0"/>
          <a:lstStyle/>
          <a:p>
            <a:endParaRPr/>
          </a:p>
        </p:txBody>
      </p:sp>
      <p:sp>
        <p:nvSpPr>
          <p:cNvPr id="6" name="object 6"/>
          <p:cNvSpPr/>
          <p:nvPr/>
        </p:nvSpPr>
        <p:spPr>
          <a:xfrm>
            <a:off x="9521914" y="7180331"/>
            <a:ext cx="571500" cy="104775"/>
          </a:xfrm>
          <a:custGeom>
            <a:avLst/>
            <a:gdLst/>
            <a:ahLst/>
            <a:cxnLst/>
            <a:rect l="l" t="t" r="r" b="b"/>
            <a:pathLst>
              <a:path w="571500" h="104775">
                <a:moveTo>
                  <a:pt x="571499" y="104774"/>
                </a:moveTo>
                <a:lnTo>
                  <a:pt x="0" y="104774"/>
                </a:lnTo>
                <a:lnTo>
                  <a:pt x="0" y="0"/>
                </a:lnTo>
                <a:lnTo>
                  <a:pt x="571499" y="0"/>
                </a:lnTo>
                <a:lnTo>
                  <a:pt x="571499" y="104774"/>
                </a:lnTo>
                <a:close/>
              </a:path>
            </a:pathLst>
          </a:custGeom>
          <a:solidFill>
            <a:srgbClr val="171717"/>
          </a:solidFill>
        </p:spPr>
        <p:txBody>
          <a:bodyPr wrap="square" lIns="0" tIns="0" rIns="0" bIns="0" rtlCol="0"/>
          <a:lstStyle/>
          <a:p>
            <a:endParaRPr/>
          </a:p>
        </p:txBody>
      </p:sp>
      <p:sp>
        <p:nvSpPr>
          <p:cNvPr id="7" name="object 7"/>
          <p:cNvSpPr txBox="1"/>
          <p:nvPr/>
        </p:nvSpPr>
        <p:spPr>
          <a:xfrm>
            <a:off x="9509214" y="7823689"/>
            <a:ext cx="7762875" cy="1911350"/>
          </a:xfrm>
          <a:prstGeom prst="rect">
            <a:avLst/>
          </a:prstGeom>
        </p:spPr>
        <p:txBody>
          <a:bodyPr vert="horz" wrap="square" lIns="0" tIns="12700" rIns="0" bIns="0" rtlCol="0">
            <a:spAutoFit/>
          </a:bodyPr>
          <a:lstStyle/>
          <a:p>
            <a:pPr marL="12700" marR="158115">
              <a:lnSpc>
                <a:spcPct val="114599"/>
              </a:lnSpc>
              <a:spcBef>
                <a:spcPts val="100"/>
              </a:spcBef>
            </a:pPr>
            <a:r>
              <a:rPr sz="1800" spc="-65" dirty="0">
                <a:solidFill>
                  <a:srgbClr val="171717"/>
                </a:solidFill>
                <a:latin typeface="Arial MT"/>
                <a:cs typeface="Arial MT"/>
              </a:rPr>
              <a:t>A</a:t>
            </a:r>
            <a:r>
              <a:rPr sz="1800" spc="-10" dirty="0">
                <a:solidFill>
                  <a:srgbClr val="171717"/>
                </a:solidFill>
                <a:latin typeface="Arial MT"/>
                <a:cs typeface="Arial MT"/>
              </a:rPr>
              <a:t> </a:t>
            </a:r>
            <a:r>
              <a:rPr sz="1800" spc="-25" dirty="0">
                <a:solidFill>
                  <a:srgbClr val="171717"/>
                </a:solidFill>
                <a:latin typeface="Arial MT"/>
                <a:cs typeface="Arial MT"/>
              </a:rPr>
              <a:t>variety</a:t>
            </a:r>
            <a:r>
              <a:rPr sz="1800" spc="-5" dirty="0">
                <a:solidFill>
                  <a:srgbClr val="171717"/>
                </a:solidFill>
                <a:latin typeface="Arial MT"/>
                <a:cs typeface="Arial MT"/>
              </a:rPr>
              <a:t> </a:t>
            </a:r>
            <a:r>
              <a:rPr sz="1800" spc="35" dirty="0">
                <a:solidFill>
                  <a:srgbClr val="171717"/>
                </a:solidFill>
                <a:latin typeface="Arial MT"/>
                <a:cs typeface="Arial MT"/>
              </a:rPr>
              <a:t>of</a:t>
            </a:r>
            <a:r>
              <a:rPr sz="1800" spc="-10" dirty="0">
                <a:solidFill>
                  <a:srgbClr val="171717"/>
                </a:solidFill>
                <a:latin typeface="Arial MT"/>
                <a:cs typeface="Arial MT"/>
              </a:rPr>
              <a:t> </a:t>
            </a:r>
            <a:r>
              <a:rPr sz="1800" spc="-15" dirty="0">
                <a:solidFill>
                  <a:srgbClr val="171717"/>
                </a:solidFill>
                <a:latin typeface="Arial MT"/>
                <a:cs typeface="Arial MT"/>
              </a:rPr>
              <a:t>umbrella</a:t>
            </a:r>
            <a:r>
              <a:rPr sz="1800" spc="-10" dirty="0">
                <a:solidFill>
                  <a:srgbClr val="171717"/>
                </a:solidFill>
                <a:latin typeface="Arial MT"/>
                <a:cs typeface="Arial MT"/>
              </a:rPr>
              <a:t> </a:t>
            </a:r>
            <a:r>
              <a:rPr sz="1800" spc="-45" dirty="0">
                <a:solidFill>
                  <a:srgbClr val="171717"/>
                </a:solidFill>
                <a:latin typeface="Arial MT"/>
                <a:cs typeface="Arial MT"/>
              </a:rPr>
              <a:t>categories</a:t>
            </a:r>
            <a:r>
              <a:rPr sz="1800" spc="-5" dirty="0">
                <a:solidFill>
                  <a:srgbClr val="171717"/>
                </a:solidFill>
                <a:latin typeface="Arial MT"/>
                <a:cs typeface="Arial MT"/>
              </a:rPr>
              <a:t> </a:t>
            </a:r>
            <a:r>
              <a:rPr sz="1800" spc="10" dirty="0">
                <a:solidFill>
                  <a:srgbClr val="171717"/>
                </a:solidFill>
                <a:latin typeface="Arial MT"/>
                <a:cs typeface="Arial MT"/>
              </a:rPr>
              <a:t>will</a:t>
            </a:r>
            <a:r>
              <a:rPr sz="1800" spc="-10" dirty="0">
                <a:solidFill>
                  <a:srgbClr val="171717"/>
                </a:solidFill>
                <a:latin typeface="Arial MT"/>
                <a:cs typeface="Arial MT"/>
              </a:rPr>
              <a:t> </a:t>
            </a:r>
            <a:r>
              <a:rPr sz="1800" spc="-60" dirty="0">
                <a:solidFill>
                  <a:srgbClr val="171717"/>
                </a:solidFill>
                <a:latin typeface="Arial MT"/>
                <a:cs typeface="Arial MT"/>
              </a:rPr>
              <a:t>be</a:t>
            </a:r>
            <a:r>
              <a:rPr sz="1800" spc="-5" dirty="0">
                <a:solidFill>
                  <a:srgbClr val="171717"/>
                </a:solidFill>
                <a:latin typeface="Arial MT"/>
                <a:cs typeface="Arial MT"/>
              </a:rPr>
              <a:t> </a:t>
            </a:r>
            <a:r>
              <a:rPr sz="1800" spc="-50" dirty="0">
                <a:solidFill>
                  <a:srgbClr val="171717"/>
                </a:solidFill>
                <a:latin typeface="Arial MT"/>
                <a:cs typeface="Arial MT"/>
              </a:rPr>
              <a:t>established</a:t>
            </a:r>
            <a:r>
              <a:rPr sz="1800" spc="-10" dirty="0">
                <a:solidFill>
                  <a:srgbClr val="171717"/>
                </a:solidFill>
                <a:latin typeface="Arial MT"/>
                <a:cs typeface="Arial MT"/>
              </a:rPr>
              <a:t> </a:t>
            </a:r>
            <a:r>
              <a:rPr sz="1800" spc="-45" dirty="0">
                <a:solidFill>
                  <a:srgbClr val="171717"/>
                </a:solidFill>
                <a:latin typeface="Arial MT"/>
                <a:cs typeface="Arial MT"/>
              </a:rPr>
              <a:t>depending</a:t>
            </a:r>
            <a:r>
              <a:rPr sz="1800" spc="-5" dirty="0">
                <a:solidFill>
                  <a:srgbClr val="171717"/>
                </a:solidFill>
                <a:latin typeface="Arial MT"/>
                <a:cs typeface="Arial MT"/>
              </a:rPr>
              <a:t> </a:t>
            </a:r>
            <a:r>
              <a:rPr sz="1800" spc="-25" dirty="0">
                <a:solidFill>
                  <a:srgbClr val="171717"/>
                </a:solidFill>
                <a:latin typeface="Arial MT"/>
                <a:cs typeface="Arial MT"/>
              </a:rPr>
              <a:t>on</a:t>
            </a:r>
            <a:r>
              <a:rPr sz="1800" spc="-10" dirty="0">
                <a:solidFill>
                  <a:srgbClr val="171717"/>
                </a:solidFill>
                <a:latin typeface="Arial MT"/>
                <a:cs typeface="Arial MT"/>
              </a:rPr>
              <a:t> </a:t>
            </a:r>
            <a:r>
              <a:rPr sz="1800" spc="-20" dirty="0">
                <a:solidFill>
                  <a:srgbClr val="171717"/>
                </a:solidFill>
                <a:latin typeface="Arial MT"/>
                <a:cs typeface="Arial MT"/>
              </a:rPr>
              <a:t>the</a:t>
            </a:r>
            <a:r>
              <a:rPr sz="1800" spc="-5" dirty="0">
                <a:solidFill>
                  <a:srgbClr val="171717"/>
                </a:solidFill>
                <a:latin typeface="Arial MT"/>
                <a:cs typeface="Arial MT"/>
              </a:rPr>
              <a:t> </a:t>
            </a:r>
            <a:r>
              <a:rPr sz="1800" spc="-60" dirty="0">
                <a:solidFill>
                  <a:srgbClr val="171717"/>
                </a:solidFill>
                <a:latin typeface="Arial MT"/>
                <a:cs typeface="Arial MT"/>
              </a:rPr>
              <a:t>size,</a:t>
            </a:r>
            <a:r>
              <a:rPr sz="1800" spc="-10" dirty="0">
                <a:solidFill>
                  <a:srgbClr val="171717"/>
                </a:solidFill>
                <a:latin typeface="Arial MT"/>
                <a:cs typeface="Arial MT"/>
              </a:rPr>
              <a:t> </a:t>
            </a:r>
            <a:r>
              <a:rPr sz="1800" spc="-20" dirty="0">
                <a:solidFill>
                  <a:srgbClr val="171717"/>
                </a:solidFill>
                <a:latin typeface="Arial MT"/>
                <a:cs typeface="Arial MT"/>
              </a:rPr>
              <a:t>the </a:t>
            </a:r>
            <a:r>
              <a:rPr sz="1800" spc="-484" dirty="0">
                <a:solidFill>
                  <a:srgbClr val="171717"/>
                </a:solidFill>
                <a:latin typeface="Arial MT"/>
                <a:cs typeface="Arial MT"/>
              </a:rPr>
              <a:t> </a:t>
            </a:r>
            <a:r>
              <a:rPr sz="1800" spc="-25" dirty="0">
                <a:solidFill>
                  <a:srgbClr val="171717"/>
                </a:solidFill>
                <a:latin typeface="Arial MT"/>
                <a:cs typeface="Arial MT"/>
              </a:rPr>
              <a:t>intended</a:t>
            </a:r>
            <a:r>
              <a:rPr sz="1800" spc="-15" dirty="0">
                <a:solidFill>
                  <a:srgbClr val="171717"/>
                </a:solidFill>
                <a:latin typeface="Arial MT"/>
                <a:cs typeface="Arial MT"/>
              </a:rPr>
              <a:t> </a:t>
            </a:r>
            <a:r>
              <a:rPr sz="1800" spc="-75" dirty="0">
                <a:solidFill>
                  <a:srgbClr val="171717"/>
                </a:solidFill>
                <a:latin typeface="Arial MT"/>
                <a:cs typeface="Arial MT"/>
              </a:rPr>
              <a:t>usage,</a:t>
            </a:r>
            <a:r>
              <a:rPr sz="1800" spc="-15" dirty="0">
                <a:solidFill>
                  <a:srgbClr val="171717"/>
                </a:solidFill>
                <a:latin typeface="Arial MT"/>
                <a:cs typeface="Arial MT"/>
              </a:rPr>
              <a:t> </a:t>
            </a:r>
            <a:r>
              <a:rPr sz="1800" spc="-55" dirty="0">
                <a:solidFill>
                  <a:srgbClr val="171717"/>
                </a:solidFill>
                <a:latin typeface="Arial MT"/>
                <a:cs typeface="Arial MT"/>
              </a:rPr>
              <a:t>and</a:t>
            </a:r>
            <a:r>
              <a:rPr sz="1800" spc="-15" dirty="0">
                <a:solidFill>
                  <a:srgbClr val="171717"/>
                </a:solidFill>
                <a:latin typeface="Arial MT"/>
                <a:cs typeface="Arial MT"/>
              </a:rPr>
              <a:t> </a:t>
            </a:r>
            <a:r>
              <a:rPr sz="1800" spc="-20" dirty="0">
                <a:solidFill>
                  <a:srgbClr val="171717"/>
                </a:solidFill>
                <a:latin typeface="Arial MT"/>
                <a:cs typeface="Arial MT"/>
              </a:rPr>
              <a:t>the</a:t>
            </a:r>
            <a:r>
              <a:rPr sz="1800" spc="-15" dirty="0">
                <a:solidFill>
                  <a:srgbClr val="171717"/>
                </a:solidFill>
                <a:latin typeface="Arial MT"/>
                <a:cs typeface="Arial MT"/>
              </a:rPr>
              <a:t> </a:t>
            </a:r>
            <a:r>
              <a:rPr sz="1800" spc="-40" dirty="0">
                <a:solidFill>
                  <a:srgbClr val="171717"/>
                </a:solidFill>
                <a:latin typeface="Arial MT"/>
                <a:cs typeface="Arial MT"/>
              </a:rPr>
              <a:t>purchasing</a:t>
            </a:r>
            <a:r>
              <a:rPr sz="1800" spc="-15" dirty="0">
                <a:solidFill>
                  <a:srgbClr val="171717"/>
                </a:solidFill>
                <a:latin typeface="Arial MT"/>
                <a:cs typeface="Arial MT"/>
              </a:rPr>
              <a:t> </a:t>
            </a:r>
            <a:r>
              <a:rPr sz="1800" spc="-5" dirty="0">
                <a:solidFill>
                  <a:srgbClr val="171717"/>
                </a:solidFill>
                <a:latin typeface="Arial MT"/>
                <a:cs typeface="Arial MT"/>
              </a:rPr>
              <a:t>power.</a:t>
            </a:r>
            <a:r>
              <a:rPr sz="1800" spc="-15" dirty="0">
                <a:solidFill>
                  <a:srgbClr val="171717"/>
                </a:solidFill>
                <a:latin typeface="Arial MT"/>
                <a:cs typeface="Arial MT"/>
              </a:rPr>
              <a:t> </a:t>
            </a:r>
            <a:r>
              <a:rPr sz="1800" spc="-80" dirty="0">
                <a:solidFill>
                  <a:srgbClr val="171717"/>
                </a:solidFill>
                <a:latin typeface="Arial MT"/>
                <a:cs typeface="Arial MT"/>
              </a:rPr>
              <a:t>Since</a:t>
            </a:r>
            <a:r>
              <a:rPr sz="1800" spc="-15" dirty="0">
                <a:solidFill>
                  <a:srgbClr val="171717"/>
                </a:solidFill>
                <a:latin typeface="Arial MT"/>
                <a:cs typeface="Arial MT"/>
              </a:rPr>
              <a:t> </a:t>
            </a:r>
            <a:r>
              <a:rPr sz="1800" spc="-70" dirty="0">
                <a:solidFill>
                  <a:srgbClr val="171717"/>
                </a:solidFill>
                <a:latin typeface="Arial MT"/>
                <a:cs typeface="Arial MT"/>
              </a:rPr>
              <a:t>some</a:t>
            </a:r>
            <a:r>
              <a:rPr sz="1800" spc="-15" dirty="0">
                <a:solidFill>
                  <a:srgbClr val="171717"/>
                </a:solidFill>
                <a:latin typeface="Arial MT"/>
                <a:cs typeface="Arial MT"/>
              </a:rPr>
              <a:t> </a:t>
            </a:r>
            <a:r>
              <a:rPr sz="1800" spc="-35" dirty="0">
                <a:solidFill>
                  <a:srgbClr val="171717"/>
                </a:solidFill>
                <a:latin typeface="Arial MT"/>
                <a:cs typeface="Arial MT"/>
              </a:rPr>
              <a:t>people</a:t>
            </a:r>
            <a:r>
              <a:rPr sz="1800" spc="-15" dirty="0">
                <a:solidFill>
                  <a:srgbClr val="171717"/>
                </a:solidFill>
                <a:latin typeface="Arial MT"/>
                <a:cs typeface="Arial MT"/>
              </a:rPr>
              <a:t> </a:t>
            </a:r>
            <a:r>
              <a:rPr sz="1800" spc="-60" dirty="0">
                <a:solidFill>
                  <a:srgbClr val="171717"/>
                </a:solidFill>
                <a:latin typeface="Arial MT"/>
                <a:cs typeface="Arial MT"/>
              </a:rPr>
              <a:t>choose</a:t>
            </a:r>
            <a:r>
              <a:rPr sz="1800" spc="-15" dirty="0">
                <a:solidFill>
                  <a:srgbClr val="171717"/>
                </a:solidFill>
                <a:latin typeface="Arial MT"/>
                <a:cs typeface="Arial MT"/>
              </a:rPr>
              <a:t> </a:t>
            </a:r>
            <a:r>
              <a:rPr sz="1800" spc="25" dirty="0">
                <a:solidFill>
                  <a:srgbClr val="171717"/>
                </a:solidFill>
                <a:latin typeface="Arial MT"/>
                <a:cs typeface="Arial MT"/>
              </a:rPr>
              <a:t>to</a:t>
            </a:r>
            <a:r>
              <a:rPr sz="1800" spc="-15" dirty="0">
                <a:solidFill>
                  <a:srgbClr val="171717"/>
                </a:solidFill>
                <a:latin typeface="Arial MT"/>
                <a:cs typeface="Arial MT"/>
              </a:rPr>
              <a:t> </a:t>
            </a:r>
            <a:r>
              <a:rPr sz="1800" spc="-95" dirty="0">
                <a:solidFill>
                  <a:srgbClr val="171717"/>
                </a:solidFill>
                <a:latin typeface="Arial MT"/>
                <a:cs typeface="Arial MT"/>
              </a:rPr>
              <a:t>use </a:t>
            </a:r>
            <a:r>
              <a:rPr sz="1800" spc="-90" dirty="0">
                <a:solidFill>
                  <a:srgbClr val="171717"/>
                </a:solidFill>
                <a:latin typeface="Arial MT"/>
                <a:cs typeface="Arial MT"/>
              </a:rPr>
              <a:t> </a:t>
            </a:r>
            <a:r>
              <a:rPr sz="1800" spc="-30" dirty="0">
                <a:solidFill>
                  <a:srgbClr val="171717"/>
                </a:solidFill>
                <a:latin typeface="Arial MT"/>
                <a:cs typeface="Arial MT"/>
              </a:rPr>
              <a:t>umbrellas </a:t>
            </a:r>
            <a:r>
              <a:rPr sz="1800" spc="-25" dirty="0">
                <a:solidFill>
                  <a:srgbClr val="171717"/>
                </a:solidFill>
                <a:latin typeface="Arial MT"/>
                <a:cs typeface="Arial MT"/>
              </a:rPr>
              <a:t>over raincoats, </a:t>
            </a:r>
            <a:r>
              <a:rPr sz="1800" spc="-20" dirty="0">
                <a:solidFill>
                  <a:srgbClr val="171717"/>
                </a:solidFill>
                <a:latin typeface="Arial MT"/>
                <a:cs typeface="Arial MT"/>
              </a:rPr>
              <a:t>the </a:t>
            </a:r>
            <a:r>
              <a:rPr sz="1800" spc="-15" dirty="0">
                <a:solidFill>
                  <a:srgbClr val="171717"/>
                </a:solidFill>
                <a:latin typeface="Arial MT"/>
                <a:cs typeface="Arial MT"/>
              </a:rPr>
              <a:t>finest </a:t>
            </a:r>
            <a:r>
              <a:rPr sz="1800" dirty="0">
                <a:solidFill>
                  <a:srgbClr val="171717"/>
                </a:solidFill>
                <a:latin typeface="Arial MT"/>
                <a:cs typeface="Arial MT"/>
              </a:rPr>
              <a:t>sort </a:t>
            </a:r>
            <a:r>
              <a:rPr sz="1800" spc="35" dirty="0">
                <a:solidFill>
                  <a:srgbClr val="171717"/>
                </a:solidFill>
                <a:latin typeface="Arial MT"/>
                <a:cs typeface="Arial MT"/>
              </a:rPr>
              <a:t>of </a:t>
            </a:r>
            <a:r>
              <a:rPr sz="1800" spc="-15" dirty="0">
                <a:solidFill>
                  <a:srgbClr val="171717"/>
                </a:solidFill>
                <a:latin typeface="Arial MT"/>
                <a:cs typeface="Arial MT"/>
              </a:rPr>
              <a:t>umbrella </a:t>
            </a:r>
            <a:r>
              <a:rPr sz="1800" spc="55" dirty="0">
                <a:solidFill>
                  <a:srgbClr val="171717"/>
                </a:solidFill>
                <a:latin typeface="Arial MT"/>
                <a:cs typeface="Arial MT"/>
              </a:rPr>
              <a:t>for </a:t>
            </a:r>
            <a:r>
              <a:rPr sz="1800" spc="-20" dirty="0">
                <a:solidFill>
                  <a:srgbClr val="171717"/>
                </a:solidFill>
                <a:latin typeface="Arial MT"/>
                <a:cs typeface="Arial MT"/>
              </a:rPr>
              <a:t>commercial </a:t>
            </a:r>
            <a:r>
              <a:rPr sz="1800" spc="-15" dirty="0">
                <a:solidFill>
                  <a:srgbClr val="171717"/>
                </a:solidFill>
                <a:latin typeface="Arial MT"/>
                <a:cs typeface="Arial MT"/>
              </a:rPr>
              <a:t> </a:t>
            </a:r>
            <a:r>
              <a:rPr sz="1800" spc="-10" dirty="0">
                <a:solidFill>
                  <a:srgbClr val="171717"/>
                </a:solidFill>
                <a:latin typeface="Arial MT"/>
                <a:cs typeface="Arial MT"/>
              </a:rPr>
              <a:t>motorcycle</a:t>
            </a:r>
            <a:r>
              <a:rPr sz="1800" spc="-15" dirty="0">
                <a:solidFill>
                  <a:srgbClr val="171717"/>
                </a:solidFill>
                <a:latin typeface="Arial MT"/>
                <a:cs typeface="Arial MT"/>
              </a:rPr>
              <a:t> </a:t>
            </a:r>
            <a:r>
              <a:rPr sz="1800" spc="-10" dirty="0">
                <a:solidFill>
                  <a:srgbClr val="171717"/>
                </a:solidFill>
                <a:latin typeface="Arial MT"/>
                <a:cs typeface="Arial MT"/>
              </a:rPr>
              <a:t>riders </a:t>
            </a:r>
            <a:r>
              <a:rPr sz="1800" spc="-65" dirty="0">
                <a:solidFill>
                  <a:srgbClr val="171717"/>
                </a:solidFill>
                <a:latin typeface="Arial MT"/>
                <a:cs typeface="Arial MT"/>
              </a:rPr>
              <a:t>is</a:t>
            </a:r>
            <a:r>
              <a:rPr sz="1800" spc="-15" dirty="0">
                <a:solidFill>
                  <a:srgbClr val="171717"/>
                </a:solidFill>
                <a:latin typeface="Arial MT"/>
                <a:cs typeface="Arial MT"/>
              </a:rPr>
              <a:t> </a:t>
            </a:r>
            <a:r>
              <a:rPr sz="1800" spc="-20" dirty="0">
                <a:solidFill>
                  <a:srgbClr val="171717"/>
                </a:solidFill>
                <a:latin typeface="Arial MT"/>
                <a:cs typeface="Arial MT"/>
              </a:rPr>
              <a:t>the</a:t>
            </a:r>
            <a:r>
              <a:rPr sz="1800" spc="-10" dirty="0">
                <a:solidFill>
                  <a:srgbClr val="171717"/>
                </a:solidFill>
                <a:latin typeface="Arial MT"/>
                <a:cs typeface="Arial MT"/>
              </a:rPr>
              <a:t> </a:t>
            </a:r>
            <a:r>
              <a:rPr sz="1800" spc="-50" dirty="0">
                <a:solidFill>
                  <a:srgbClr val="171717"/>
                </a:solidFill>
                <a:latin typeface="Arial MT"/>
                <a:cs typeface="Arial MT"/>
              </a:rPr>
              <a:t>one</a:t>
            </a:r>
            <a:r>
              <a:rPr sz="1800" spc="-15" dirty="0">
                <a:solidFill>
                  <a:srgbClr val="171717"/>
                </a:solidFill>
                <a:latin typeface="Arial MT"/>
                <a:cs typeface="Arial MT"/>
              </a:rPr>
              <a:t> </a:t>
            </a:r>
            <a:r>
              <a:rPr sz="1800" dirty="0">
                <a:solidFill>
                  <a:srgbClr val="171717"/>
                </a:solidFill>
                <a:latin typeface="Arial MT"/>
                <a:cs typeface="Arial MT"/>
              </a:rPr>
              <a:t>that</a:t>
            </a:r>
            <a:r>
              <a:rPr sz="1800" spc="-10" dirty="0">
                <a:solidFill>
                  <a:srgbClr val="171717"/>
                </a:solidFill>
                <a:latin typeface="Arial MT"/>
                <a:cs typeface="Arial MT"/>
              </a:rPr>
              <a:t> </a:t>
            </a:r>
            <a:r>
              <a:rPr sz="1800" spc="-65" dirty="0">
                <a:solidFill>
                  <a:srgbClr val="171717"/>
                </a:solidFill>
                <a:latin typeface="Arial MT"/>
                <a:cs typeface="Arial MT"/>
              </a:rPr>
              <a:t>is</a:t>
            </a:r>
            <a:r>
              <a:rPr sz="1800" spc="-15" dirty="0">
                <a:solidFill>
                  <a:srgbClr val="171717"/>
                </a:solidFill>
                <a:latin typeface="Arial MT"/>
                <a:cs typeface="Arial MT"/>
              </a:rPr>
              <a:t> </a:t>
            </a:r>
            <a:r>
              <a:rPr sz="1800" spc="-5" dirty="0">
                <a:solidFill>
                  <a:srgbClr val="171717"/>
                </a:solidFill>
                <a:latin typeface="Arial MT"/>
                <a:cs typeface="Arial MT"/>
              </a:rPr>
              <a:t>worn</a:t>
            </a:r>
            <a:r>
              <a:rPr sz="1800" spc="-10" dirty="0">
                <a:solidFill>
                  <a:srgbClr val="171717"/>
                </a:solidFill>
                <a:latin typeface="Arial MT"/>
                <a:cs typeface="Arial MT"/>
              </a:rPr>
              <a:t> </a:t>
            </a:r>
            <a:r>
              <a:rPr sz="1800" spc="-25" dirty="0">
                <a:solidFill>
                  <a:srgbClr val="171717"/>
                </a:solidFill>
                <a:latin typeface="Arial MT"/>
                <a:cs typeface="Arial MT"/>
              </a:rPr>
              <a:t>over</a:t>
            </a:r>
            <a:r>
              <a:rPr sz="1800" spc="-15" dirty="0">
                <a:solidFill>
                  <a:srgbClr val="171717"/>
                </a:solidFill>
                <a:latin typeface="Arial MT"/>
                <a:cs typeface="Arial MT"/>
              </a:rPr>
              <a:t> </a:t>
            </a:r>
            <a:r>
              <a:rPr sz="1800" spc="-20" dirty="0">
                <a:solidFill>
                  <a:srgbClr val="171717"/>
                </a:solidFill>
                <a:latin typeface="Arial MT"/>
                <a:cs typeface="Arial MT"/>
              </a:rPr>
              <a:t>the</a:t>
            </a:r>
            <a:r>
              <a:rPr sz="1800" spc="-10" dirty="0">
                <a:solidFill>
                  <a:srgbClr val="171717"/>
                </a:solidFill>
                <a:latin typeface="Arial MT"/>
                <a:cs typeface="Arial MT"/>
              </a:rPr>
              <a:t> </a:t>
            </a:r>
            <a:r>
              <a:rPr sz="1800" spc="-65" dirty="0">
                <a:solidFill>
                  <a:srgbClr val="171717"/>
                </a:solidFill>
                <a:latin typeface="Arial MT"/>
                <a:cs typeface="Arial MT"/>
              </a:rPr>
              <a:t>head</a:t>
            </a:r>
            <a:r>
              <a:rPr sz="1800" spc="-15" dirty="0">
                <a:solidFill>
                  <a:srgbClr val="171717"/>
                </a:solidFill>
                <a:latin typeface="Arial MT"/>
                <a:cs typeface="Arial MT"/>
              </a:rPr>
              <a:t> </a:t>
            </a:r>
            <a:r>
              <a:rPr sz="1800" spc="-55" dirty="0">
                <a:solidFill>
                  <a:srgbClr val="171717"/>
                </a:solidFill>
                <a:latin typeface="Arial MT"/>
                <a:cs typeface="Arial MT"/>
              </a:rPr>
              <a:t>and</a:t>
            </a:r>
            <a:r>
              <a:rPr sz="1800" spc="-10" dirty="0">
                <a:solidFill>
                  <a:srgbClr val="171717"/>
                </a:solidFill>
                <a:latin typeface="Arial MT"/>
                <a:cs typeface="Arial MT"/>
              </a:rPr>
              <a:t> </a:t>
            </a:r>
            <a:r>
              <a:rPr sz="1800" spc="-95" dirty="0">
                <a:solidFill>
                  <a:srgbClr val="171717"/>
                </a:solidFill>
                <a:latin typeface="Arial MT"/>
                <a:cs typeface="Arial MT"/>
              </a:rPr>
              <a:t>has</a:t>
            </a:r>
            <a:r>
              <a:rPr sz="1800" spc="-15" dirty="0">
                <a:solidFill>
                  <a:srgbClr val="171717"/>
                </a:solidFill>
                <a:latin typeface="Arial MT"/>
                <a:cs typeface="Arial MT"/>
              </a:rPr>
              <a:t> </a:t>
            </a:r>
            <a:r>
              <a:rPr sz="1800" spc="-25" dirty="0">
                <a:solidFill>
                  <a:srgbClr val="171717"/>
                </a:solidFill>
                <a:latin typeface="Arial MT"/>
                <a:cs typeface="Arial MT"/>
              </a:rPr>
              <a:t>no</a:t>
            </a:r>
            <a:r>
              <a:rPr sz="1800" spc="-10" dirty="0">
                <a:solidFill>
                  <a:srgbClr val="171717"/>
                </a:solidFill>
                <a:latin typeface="Arial MT"/>
                <a:cs typeface="Arial MT"/>
              </a:rPr>
              <a:t> </a:t>
            </a:r>
            <a:r>
              <a:rPr sz="1800" spc="-40" dirty="0">
                <a:solidFill>
                  <a:srgbClr val="171717"/>
                </a:solidFill>
                <a:latin typeface="Arial MT"/>
                <a:cs typeface="Arial MT"/>
              </a:rPr>
              <a:t>handles.</a:t>
            </a:r>
            <a:endParaRPr sz="1800">
              <a:latin typeface="Arial MT"/>
              <a:cs typeface="Arial MT"/>
            </a:endParaRPr>
          </a:p>
          <a:p>
            <a:pPr marL="12700" marR="5080">
              <a:lnSpc>
                <a:spcPct val="114599"/>
              </a:lnSpc>
            </a:pPr>
            <a:r>
              <a:rPr sz="1800" spc="10" dirty="0">
                <a:solidFill>
                  <a:srgbClr val="171717"/>
                </a:solidFill>
                <a:latin typeface="Arial MT"/>
                <a:cs typeface="Arial MT"/>
              </a:rPr>
              <a:t>Different</a:t>
            </a:r>
            <a:r>
              <a:rPr sz="1800" spc="-10" dirty="0">
                <a:solidFill>
                  <a:srgbClr val="171717"/>
                </a:solidFill>
                <a:latin typeface="Arial MT"/>
                <a:cs typeface="Arial MT"/>
              </a:rPr>
              <a:t> </a:t>
            </a:r>
            <a:r>
              <a:rPr sz="1800" spc="-30" dirty="0">
                <a:solidFill>
                  <a:srgbClr val="171717"/>
                </a:solidFill>
                <a:latin typeface="Arial MT"/>
                <a:cs typeface="Arial MT"/>
              </a:rPr>
              <a:t>sorts</a:t>
            </a:r>
            <a:r>
              <a:rPr sz="1800" spc="-10" dirty="0">
                <a:solidFill>
                  <a:srgbClr val="171717"/>
                </a:solidFill>
                <a:latin typeface="Arial MT"/>
                <a:cs typeface="Arial MT"/>
              </a:rPr>
              <a:t> </a:t>
            </a:r>
            <a:r>
              <a:rPr sz="1800" spc="35" dirty="0">
                <a:solidFill>
                  <a:srgbClr val="171717"/>
                </a:solidFill>
                <a:latin typeface="Arial MT"/>
                <a:cs typeface="Arial MT"/>
              </a:rPr>
              <a:t>of</a:t>
            </a:r>
            <a:r>
              <a:rPr sz="1800" spc="-10" dirty="0">
                <a:solidFill>
                  <a:srgbClr val="171717"/>
                </a:solidFill>
                <a:latin typeface="Arial MT"/>
                <a:cs typeface="Arial MT"/>
              </a:rPr>
              <a:t> </a:t>
            </a:r>
            <a:r>
              <a:rPr sz="1800" spc="-30" dirty="0">
                <a:solidFill>
                  <a:srgbClr val="171717"/>
                </a:solidFill>
                <a:latin typeface="Arial MT"/>
                <a:cs typeface="Arial MT"/>
              </a:rPr>
              <a:t>umbrellas</a:t>
            </a:r>
            <a:r>
              <a:rPr sz="1800" spc="-10" dirty="0">
                <a:solidFill>
                  <a:srgbClr val="171717"/>
                </a:solidFill>
                <a:latin typeface="Arial MT"/>
                <a:cs typeface="Arial MT"/>
              </a:rPr>
              <a:t> </a:t>
            </a:r>
            <a:r>
              <a:rPr sz="1800" spc="10" dirty="0">
                <a:solidFill>
                  <a:srgbClr val="171717"/>
                </a:solidFill>
                <a:latin typeface="Arial MT"/>
                <a:cs typeface="Arial MT"/>
              </a:rPr>
              <a:t>will</a:t>
            </a:r>
            <a:r>
              <a:rPr sz="1800" spc="-10" dirty="0">
                <a:solidFill>
                  <a:srgbClr val="171717"/>
                </a:solidFill>
                <a:latin typeface="Arial MT"/>
                <a:cs typeface="Arial MT"/>
              </a:rPr>
              <a:t> </a:t>
            </a:r>
            <a:r>
              <a:rPr sz="1800" spc="-60" dirty="0">
                <a:solidFill>
                  <a:srgbClr val="171717"/>
                </a:solidFill>
                <a:latin typeface="Arial MT"/>
                <a:cs typeface="Arial MT"/>
              </a:rPr>
              <a:t>be</a:t>
            </a:r>
            <a:r>
              <a:rPr sz="1800" spc="-5" dirty="0">
                <a:solidFill>
                  <a:srgbClr val="171717"/>
                </a:solidFill>
                <a:latin typeface="Arial MT"/>
                <a:cs typeface="Arial MT"/>
              </a:rPr>
              <a:t> </a:t>
            </a:r>
            <a:r>
              <a:rPr sz="1800" spc="-65" dirty="0">
                <a:solidFill>
                  <a:srgbClr val="171717"/>
                </a:solidFill>
                <a:latin typeface="Arial MT"/>
                <a:cs typeface="Arial MT"/>
              </a:rPr>
              <a:t>designed</a:t>
            </a:r>
            <a:r>
              <a:rPr sz="1800" spc="-10" dirty="0">
                <a:solidFill>
                  <a:srgbClr val="171717"/>
                </a:solidFill>
                <a:latin typeface="Arial MT"/>
                <a:cs typeface="Arial MT"/>
              </a:rPr>
              <a:t> </a:t>
            </a:r>
            <a:r>
              <a:rPr sz="1800" spc="-25" dirty="0">
                <a:solidFill>
                  <a:srgbClr val="171717"/>
                </a:solidFill>
                <a:latin typeface="Arial MT"/>
                <a:cs typeface="Arial MT"/>
              </a:rPr>
              <a:t>taking</a:t>
            </a:r>
            <a:r>
              <a:rPr sz="1800" spc="-10" dirty="0">
                <a:solidFill>
                  <a:srgbClr val="171717"/>
                </a:solidFill>
                <a:latin typeface="Arial MT"/>
                <a:cs typeface="Arial MT"/>
              </a:rPr>
              <a:t> </a:t>
            </a:r>
            <a:r>
              <a:rPr sz="1800" spc="10" dirty="0">
                <a:solidFill>
                  <a:srgbClr val="171717"/>
                </a:solidFill>
                <a:latin typeface="Arial MT"/>
                <a:cs typeface="Arial MT"/>
              </a:rPr>
              <a:t>into</a:t>
            </a:r>
            <a:r>
              <a:rPr sz="1800" spc="-10" dirty="0">
                <a:solidFill>
                  <a:srgbClr val="171717"/>
                </a:solidFill>
                <a:latin typeface="Arial MT"/>
                <a:cs typeface="Arial MT"/>
              </a:rPr>
              <a:t> </a:t>
            </a:r>
            <a:r>
              <a:rPr sz="1800" spc="-35" dirty="0">
                <a:solidFill>
                  <a:srgbClr val="171717"/>
                </a:solidFill>
                <a:latin typeface="Arial MT"/>
                <a:cs typeface="Arial MT"/>
              </a:rPr>
              <a:t>account</a:t>
            </a:r>
            <a:r>
              <a:rPr sz="1800" spc="-10" dirty="0">
                <a:solidFill>
                  <a:srgbClr val="171717"/>
                </a:solidFill>
                <a:latin typeface="Arial MT"/>
                <a:cs typeface="Arial MT"/>
              </a:rPr>
              <a:t> </a:t>
            </a:r>
            <a:r>
              <a:rPr sz="1800" spc="-40" dirty="0">
                <a:solidFill>
                  <a:srgbClr val="171717"/>
                </a:solidFill>
                <a:latin typeface="Arial MT"/>
                <a:cs typeface="Arial MT"/>
              </a:rPr>
              <a:t>various</a:t>
            </a:r>
            <a:r>
              <a:rPr sz="1800" spc="-10" dirty="0">
                <a:solidFill>
                  <a:srgbClr val="171717"/>
                </a:solidFill>
                <a:latin typeface="Arial MT"/>
                <a:cs typeface="Arial MT"/>
              </a:rPr>
              <a:t> </a:t>
            </a:r>
            <a:r>
              <a:rPr sz="1800" spc="-45" dirty="0">
                <a:solidFill>
                  <a:srgbClr val="171717"/>
                </a:solidFill>
                <a:latin typeface="Arial MT"/>
                <a:cs typeface="Arial MT"/>
              </a:rPr>
              <a:t>human </a:t>
            </a:r>
            <a:r>
              <a:rPr sz="1800" spc="-484" dirty="0">
                <a:solidFill>
                  <a:srgbClr val="171717"/>
                </a:solidFill>
                <a:latin typeface="Arial MT"/>
                <a:cs typeface="Arial MT"/>
              </a:rPr>
              <a:t> </a:t>
            </a:r>
            <a:r>
              <a:rPr sz="1800" spc="-40" dirty="0">
                <a:solidFill>
                  <a:srgbClr val="171717"/>
                </a:solidFill>
                <a:latin typeface="Arial MT"/>
                <a:cs typeface="Arial MT"/>
              </a:rPr>
              <a:t>classifications</a:t>
            </a:r>
            <a:r>
              <a:rPr sz="1800" spc="-15" dirty="0">
                <a:solidFill>
                  <a:srgbClr val="171717"/>
                </a:solidFill>
                <a:latin typeface="Arial MT"/>
                <a:cs typeface="Arial MT"/>
              </a:rPr>
              <a:t> </a:t>
            </a:r>
            <a:r>
              <a:rPr sz="1800" spc="-55" dirty="0">
                <a:solidFill>
                  <a:srgbClr val="171717"/>
                </a:solidFill>
                <a:latin typeface="Arial MT"/>
                <a:cs typeface="Arial MT"/>
              </a:rPr>
              <a:t>and</a:t>
            </a:r>
            <a:r>
              <a:rPr sz="1800" spc="-15" dirty="0">
                <a:solidFill>
                  <a:srgbClr val="171717"/>
                </a:solidFill>
                <a:latin typeface="Arial MT"/>
                <a:cs typeface="Arial MT"/>
              </a:rPr>
              <a:t> </a:t>
            </a:r>
            <a:r>
              <a:rPr sz="1800" spc="-40" dirty="0">
                <a:solidFill>
                  <a:srgbClr val="171717"/>
                </a:solidFill>
                <a:latin typeface="Arial MT"/>
                <a:cs typeface="Arial MT"/>
              </a:rPr>
              <a:t>various</a:t>
            </a:r>
            <a:r>
              <a:rPr sz="1800" spc="-15" dirty="0">
                <a:solidFill>
                  <a:srgbClr val="171717"/>
                </a:solidFill>
                <a:latin typeface="Arial MT"/>
                <a:cs typeface="Arial MT"/>
              </a:rPr>
              <a:t> </a:t>
            </a:r>
            <a:r>
              <a:rPr sz="1800" spc="-70" dirty="0">
                <a:solidFill>
                  <a:srgbClr val="171717"/>
                </a:solidFill>
                <a:latin typeface="Arial MT"/>
                <a:cs typeface="Arial MT"/>
              </a:rPr>
              <a:t>uses.</a:t>
            </a:r>
            <a:endParaRPr sz="1800">
              <a:latin typeface="Arial MT"/>
              <a:cs typeface="Arial MT"/>
            </a:endParaRPr>
          </a:p>
        </p:txBody>
      </p:sp>
      <p:sp>
        <p:nvSpPr>
          <p:cNvPr id="8" name="object 8"/>
          <p:cNvSpPr/>
          <p:nvPr/>
        </p:nvSpPr>
        <p:spPr>
          <a:xfrm>
            <a:off x="9521914" y="3927889"/>
            <a:ext cx="571500" cy="104775"/>
          </a:xfrm>
          <a:custGeom>
            <a:avLst/>
            <a:gdLst/>
            <a:ahLst/>
            <a:cxnLst/>
            <a:rect l="l" t="t" r="r" b="b"/>
            <a:pathLst>
              <a:path w="571500" h="104775">
                <a:moveTo>
                  <a:pt x="571499" y="104774"/>
                </a:moveTo>
                <a:lnTo>
                  <a:pt x="0" y="104774"/>
                </a:lnTo>
                <a:lnTo>
                  <a:pt x="0" y="0"/>
                </a:lnTo>
                <a:lnTo>
                  <a:pt x="571499" y="0"/>
                </a:lnTo>
                <a:lnTo>
                  <a:pt x="571499" y="104774"/>
                </a:lnTo>
                <a:close/>
              </a:path>
            </a:pathLst>
          </a:custGeom>
          <a:solidFill>
            <a:srgbClr val="171717"/>
          </a:solid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7161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TotalTime>
  <Words>2195</Words>
  <Application>Microsoft Office PowerPoint</Application>
  <PresentationFormat>Custom</PresentationFormat>
  <Paragraphs>165</Paragraphs>
  <Slides>11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Arial MT</vt:lpstr>
      <vt:lpstr>Calibri</vt:lpstr>
      <vt:lpstr>Lucida Sans Unicode</vt:lpstr>
      <vt:lpstr>Microsoft Sans Serif</vt:lpstr>
      <vt:lpstr>Tahoma</vt:lpstr>
      <vt:lpstr>Times New Roman</vt:lpstr>
      <vt:lpstr>Trebuchet MS</vt:lpstr>
      <vt:lpstr>Verdana</vt:lpstr>
      <vt:lpstr>Office Theme</vt:lpstr>
      <vt:lpstr>PowerPoint Presentation</vt:lpstr>
      <vt:lpstr>Overview of The Market (Decalo &amp; Hubert Jules Deschamps, 2019).</vt:lpstr>
      <vt:lpstr>STATEMENT OF PROBLEM</vt:lpstr>
      <vt:lpstr>TREND IN GDP</vt:lpstr>
      <vt:lpstr>GDP GROWTH RATE</vt:lpstr>
      <vt:lpstr>10.78 Million</vt:lpstr>
      <vt:lpstr>EFFECT OF CLIMATE ON S A L E S</vt:lpstr>
      <vt:lpstr>PowerPoint Presentation</vt:lpstr>
      <vt:lpstr>PowerPoint Presentation</vt:lpstr>
      <vt:lpstr>REFRENCES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Mary Abia Ediete</cp:lastModifiedBy>
  <cp:revision>1</cp:revision>
  <dcterms:created xsi:type="dcterms:W3CDTF">2022-06-27T20:57:54Z</dcterms:created>
  <dcterms:modified xsi:type="dcterms:W3CDTF">2022-06-27T21:52:30Z</dcterms:modified>
</cp:coreProperties>
</file>